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04"/>
  </p:notesMasterIdLst>
  <p:handoutMasterIdLst>
    <p:handoutMasterId r:id="rId105"/>
  </p:handoutMasterIdLst>
  <p:sldIdLst>
    <p:sldId id="778" r:id="rId2"/>
    <p:sldId id="751" r:id="rId3"/>
    <p:sldId id="779" r:id="rId4"/>
    <p:sldId id="814" r:id="rId5"/>
    <p:sldId id="821" r:id="rId6"/>
    <p:sldId id="822" r:id="rId7"/>
    <p:sldId id="915" r:id="rId8"/>
    <p:sldId id="268" r:id="rId9"/>
    <p:sldId id="269" r:id="rId10"/>
    <p:sldId id="914" r:id="rId11"/>
    <p:sldId id="916" r:id="rId12"/>
    <p:sldId id="917" r:id="rId13"/>
    <p:sldId id="844" r:id="rId14"/>
    <p:sldId id="918" r:id="rId15"/>
    <p:sldId id="823" r:id="rId16"/>
    <p:sldId id="824" r:id="rId17"/>
    <p:sldId id="267" r:id="rId18"/>
    <p:sldId id="922" r:id="rId19"/>
    <p:sldId id="807" r:id="rId20"/>
    <p:sldId id="919" r:id="rId21"/>
    <p:sldId id="783" r:id="rId22"/>
    <p:sldId id="920" r:id="rId23"/>
    <p:sldId id="950" r:id="rId24"/>
    <p:sldId id="899" r:id="rId25"/>
    <p:sldId id="675" r:id="rId26"/>
    <p:sldId id="923" r:id="rId27"/>
    <p:sldId id="924" r:id="rId28"/>
    <p:sldId id="925" r:id="rId29"/>
    <p:sldId id="926" r:id="rId30"/>
    <p:sldId id="927" r:id="rId31"/>
    <p:sldId id="928" r:id="rId32"/>
    <p:sldId id="929" r:id="rId33"/>
    <p:sldId id="257" r:id="rId34"/>
    <p:sldId id="258" r:id="rId35"/>
    <p:sldId id="932" r:id="rId36"/>
    <p:sldId id="930" r:id="rId37"/>
    <p:sldId id="933" r:id="rId38"/>
    <p:sldId id="934" r:id="rId39"/>
    <p:sldId id="935" r:id="rId40"/>
    <p:sldId id="936" r:id="rId41"/>
    <p:sldId id="937" r:id="rId42"/>
    <p:sldId id="938" r:id="rId43"/>
    <p:sldId id="940" r:id="rId44"/>
    <p:sldId id="941" r:id="rId45"/>
    <p:sldId id="949" r:id="rId46"/>
    <p:sldId id="942" r:id="rId47"/>
    <p:sldId id="951" r:id="rId48"/>
    <p:sldId id="817" r:id="rId49"/>
    <p:sldId id="908" r:id="rId50"/>
    <p:sldId id="680" r:id="rId51"/>
    <p:sldId id="694" r:id="rId52"/>
    <p:sldId id="695" r:id="rId53"/>
    <p:sldId id="952" r:id="rId54"/>
    <p:sldId id="907" r:id="rId55"/>
    <p:sldId id="953" r:id="rId56"/>
    <p:sldId id="302" r:id="rId57"/>
    <p:sldId id="330" r:id="rId58"/>
    <p:sldId id="335" r:id="rId59"/>
    <p:sldId id="336" r:id="rId60"/>
    <p:sldId id="308" r:id="rId61"/>
    <p:sldId id="309" r:id="rId62"/>
    <p:sldId id="954" r:id="rId63"/>
    <p:sldId id="310" r:id="rId64"/>
    <p:sldId id="311" r:id="rId65"/>
    <p:sldId id="306" r:id="rId66"/>
    <p:sldId id="443" r:id="rId67"/>
    <p:sldId id="361" r:id="rId68"/>
    <p:sldId id="305" r:id="rId69"/>
    <p:sldId id="307" r:id="rId70"/>
    <p:sldId id="909" r:id="rId71"/>
    <p:sldId id="948" r:id="rId72"/>
    <p:sldId id="910" r:id="rId73"/>
    <p:sldId id="911" r:id="rId74"/>
    <p:sldId id="912" r:id="rId75"/>
    <p:sldId id="696" r:id="rId76"/>
    <p:sldId id="818" r:id="rId77"/>
    <p:sldId id="819" r:id="rId78"/>
    <p:sldId id="820" r:id="rId79"/>
    <p:sldId id="900" r:id="rId80"/>
    <p:sldId id="826" r:id="rId81"/>
    <p:sldId id="846" r:id="rId82"/>
    <p:sldId id="827" r:id="rId83"/>
    <p:sldId id="829" r:id="rId84"/>
    <p:sldId id="848" r:id="rId85"/>
    <p:sldId id="850" r:id="rId86"/>
    <p:sldId id="851" r:id="rId87"/>
    <p:sldId id="852" r:id="rId88"/>
    <p:sldId id="853" r:id="rId89"/>
    <p:sldId id="270" r:id="rId90"/>
    <p:sldId id="271" r:id="rId91"/>
    <p:sldId id="272" r:id="rId92"/>
    <p:sldId id="842" r:id="rId93"/>
    <p:sldId id="855" r:id="rId94"/>
    <p:sldId id="943" r:id="rId95"/>
    <p:sldId id="278" r:id="rId96"/>
    <p:sldId id="831" r:id="rId97"/>
    <p:sldId id="283" r:id="rId98"/>
    <p:sldId id="284" r:id="rId99"/>
    <p:sldId id="285" r:id="rId100"/>
    <p:sldId id="286" r:id="rId101"/>
    <p:sldId id="946" r:id="rId102"/>
    <p:sldId id="287" r:id="rId103"/>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a:srgbClr val="FF0000"/>
    <a:srgbClr val="FFFF00"/>
    <a:srgbClr val="DDDDDD"/>
    <a:srgbClr val="FFCCFF"/>
    <a:srgbClr val="000099"/>
    <a:srgbClr val="0080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77"/>
    <p:restoredTop sz="86395"/>
  </p:normalViewPr>
  <p:slideViewPr>
    <p:cSldViewPr snapToGrid="0">
      <p:cViewPr varScale="1">
        <p:scale>
          <a:sx n="110" d="100"/>
          <a:sy n="110" d="100"/>
        </p:scale>
        <p:origin x="1008"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143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image" Target="../media/image4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png"/><Relationship Id="rId1" Type="http://schemas.openxmlformats.org/officeDocument/2006/relationships/image" Target="../media/image1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259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imes New Roman" charset="0"/>
              </a:defRPr>
            </a:lvl1pPr>
          </a:lstStyle>
          <a:p>
            <a:pPr>
              <a:defRPr/>
            </a:pPr>
            <a:endParaRPr lang="en-US"/>
          </a:p>
        </p:txBody>
      </p:sp>
      <p:sp>
        <p:nvSpPr>
          <p:cNvPr id="622595"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charset="0"/>
              </a:defRPr>
            </a:lvl1pPr>
          </a:lstStyle>
          <a:p>
            <a:pPr>
              <a:defRPr/>
            </a:pPr>
            <a:endParaRPr lang="en-US"/>
          </a:p>
        </p:txBody>
      </p:sp>
      <p:sp>
        <p:nvSpPr>
          <p:cNvPr id="622596"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imes New Roman" charset="0"/>
              </a:defRPr>
            </a:lvl1pPr>
          </a:lstStyle>
          <a:p>
            <a:pPr>
              <a:defRPr/>
            </a:pPr>
            <a:endParaRPr lang="en-US"/>
          </a:p>
        </p:txBody>
      </p:sp>
      <p:sp>
        <p:nvSpPr>
          <p:cNvPr id="622597"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charset="0"/>
              </a:defRPr>
            </a:lvl1pPr>
          </a:lstStyle>
          <a:p>
            <a:pPr>
              <a:defRPr/>
            </a:pPr>
            <a:fld id="{91292653-6D28-1A4E-9097-8CD0CA4FA95B}" type="slidenum">
              <a:rPr lang="en-US"/>
              <a:pPr>
                <a:defRPr/>
              </a:pPr>
              <a:t>‹#›</a:t>
            </a:fld>
            <a:endParaRPr lang="en-US"/>
          </a:p>
        </p:txBody>
      </p:sp>
    </p:spTree>
    <p:extLst>
      <p:ext uri="{BB962C8B-B14F-4D97-AF65-F5344CB8AC3E}">
        <p14:creationId xmlns:p14="http://schemas.microsoft.com/office/powerpoint/2010/main" val="8964161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imes New Roman" charset="0"/>
              </a:defRPr>
            </a:lvl1pPr>
          </a:lstStyle>
          <a:p>
            <a:pPr>
              <a:defRPr/>
            </a:pPr>
            <a:endParaRPr lang="en-US"/>
          </a:p>
        </p:txBody>
      </p:sp>
      <p:sp>
        <p:nvSpPr>
          <p:cNvPr id="3075"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charset="0"/>
              </a:defRPr>
            </a:lvl1pPr>
          </a:lstStyle>
          <a:p>
            <a:pPr>
              <a:defRPr/>
            </a:pPr>
            <a:endParaRPr lang="en-US"/>
          </a:p>
        </p:txBody>
      </p:sp>
      <p:sp>
        <p:nvSpPr>
          <p:cNvPr id="3994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077"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imes New Roman" charset="0"/>
              </a:defRPr>
            </a:lvl1pPr>
          </a:lstStyle>
          <a:p>
            <a:pPr>
              <a:defRPr/>
            </a:pPr>
            <a:endParaRPr lang="en-US"/>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charset="0"/>
              </a:defRPr>
            </a:lvl1pPr>
          </a:lstStyle>
          <a:p>
            <a:pPr>
              <a:defRPr/>
            </a:pPr>
            <a:fld id="{ACCD5E27-021E-054B-84DE-C100B224ED65}" type="slidenum">
              <a:rPr lang="en-US"/>
              <a:pPr>
                <a:defRPr/>
              </a:pPr>
              <a:t>‹#›</a:t>
            </a:fld>
            <a:endParaRPr lang="en-US"/>
          </a:p>
        </p:txBody>
      </p:sp>
    </p:spTree>
    <p:extLst>
      <p:ext uri="{BB962C8B-B14F-4D97-AF65-F5344CB8AC3E}">
        <p14:creationId xmlns:p14="http://schemas.microsoft.com/office/powerpoint/2010/main" val="35274115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E18373-56A9-B046-90D5-FEDA5F780BD5}" type="slidenum">
              <a:rPr lang="en-US" smtClean="0"/>
              <a:t>7</a:t>
            </a:fld>
            <a:endParaRPr lang="en-US"/>
          </a:p>
        </p:txBody>
      </p:sp>
    </p:spTree>
    <p:extLst>
      <p:ext uri="{BB962C8B-B14F-4D97-AF65-F5344CB8AC3E}">
        <p14:creationId xmlns:p14="http://schemas.microsoft.com/office/powerpoint/2010/main" val="1528421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E18373-56A9-B046-90D5-FEDA5F780BD5}" type="slidenum">
              <a:rPr lang="en-US" smtClean="0"/>
              <a:t>22</a:t>
            </a:fld>
            <a:endParaRPr lang="en-US"/>
          </a:p>
        </p:txBody>
      </p:sp>
    </p:spTree>
    <p:extLst>
      <p:ext uri="{BB962C8B-B14F-4D97-AF65-F5344CB8AC3E}">
        <p14:creationId xmlns:p14="http://schemas.microsoft.com/office/powerpoint/2010/main" val="843329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E18373-56A9-B046-90D5-FEDA5F780BD5}" type="slidenum">
              <a:rPr lang="en-US" smtClean="0"/>
              <a:t>27</a:t>
            </a:fld>
            <a:endParaRPr lang="en-US"/>
          </a:p>
        </p:txBody>
      </p:sp>
    </p:spTree>
    <p:extLst>
      <p:ext uri="{BB962C8B-B14F-4D97-AF65-F5344CB8AC3E}">
        <p14:creationId xmlns:p14="http://schemas.microsoft.com/office/powerpoint/2010/main" val="94955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E18373-56A9-B046-90D5-FEDA5F780BD5}" type="slidenum">
              <a:rPr lang="en-US" smtClean="0"/>
              <a:t>28</a:t>
            </a:fld>
            <a:endParaRPr lang="en-US"/>
          </a:p>
        </p:txBody>
      </p:sp>
    </p:spTree>
    <p:extLst>
      <p:ext uri="{BB962C8B-B14F-4D97-AF65-F5344CB8AC3E}">
        <p14:creationId xmlns:p14="http://schemas.microsoft.com/office/powerpoint/2010/main" val="174686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E18373-56A9-B046-90D5-FEDA5F780BD5}" type="slidenum">
              <a:rPr lang="en-US" smtClean="0"/>
              <a:t>29</a:t>
            </a:fld>
            <a:endParaRPr lang="en-US"/>
          </a:p>
        </p:txBody>
      </p:sp>
    </p:spTree>
    <p:extLst>
      <p:ext uri="{BB962C8B-B14F-4D97-AF65-F5344CB8AC3E}">
        <p14:creationId xmlns:p14="http://schemas.microsoft.com/office/powerpoint/2010/main" val="588030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E18373-56A9-B046-90D5-FEDA5F780BD5}" type="slidenum">
              <a:rPr lang="en-US" smtClean="0"/>
              <a:t>30</a:t>
            </a:fld>
            <a:endParaRPr lang="en-US"/>
          </a:p>
        </p:txBody>
      </p:sp>
    </p:spTree>
    <p:extLst>
      <p:ext uri="{BB962C8B-B14F-4D97-AF65-F5344CB8AC3E}">
        <p14:creationId xmlns:p14="http://schemas.microsoft.com/office/powerpoint/2010/main" val="1597947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E18373-56A9-B046-90D5-FEDA5F780BD5}" type="slidenum">
              <a:rPr lang="en-US" smtClean="0"/>
              <a:t>31</a:t>
            </a:fld>
            <a:endParaRPr lang="en-US"/>
          </a:p>
        </p:txBody>
      </p:sp>
    </p:spTree>
    <p:extLst>
      <p:ext uri="{BB962C8B-B14F-4D97-AF65-F5344CB8AC3E}">
        <p14:creationId xmlns:p14="http://schemas.microsoft.com/office/powerpoint/2010/main" val="1356140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E18373-56A9-B046-90D5-FEDA5F780BD5}" type="slidenum">
              <a:rPr lang="en-US" smtClean="0"/>
              <a:t>32</a:t>
            </a:fld>
            <a:endParaRPr lang="en-US"/>
          </a:p>
        </p:txBody>
      </p:sp>
    </p:spTree>
    <p:extLst>
      <p:ext uri="{BB962C8B-B14F-4D97-AF65-F5344CB8AC3E}">
        <p14:creationId xmlns:p14="http://schemas.microsoft.com/office/powerpoint/2010/main" val="1347736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E18373-56A9-B046-90D5-FEDA5F780BD5}" type="slidenum">
              <a:rPr lang="en-US" smtClean="0"/>
              <a:t>35</a:t>
            </a:fld>
            <a:endParaRPr lang="en-US"/>
          </a:p>
        </p:txBody>
      </p:sp>
    </p:spTree>
    <p:extLst>
      <p:ext uri="{BB962C8B-B14F-4D97-AF65-F5344CB8AC3E}">
        <p14:creationId xmlns:p14="http://schemas.microsoft.com/office/powerpoint/2010/main" val="123644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E18373-56A9-B046-90D5-FEDA5F780BD5}" type="slidenum">
              <a:rPr lang="en-US" smtClean="0"/>
              <a:t>36</a:t>
            </a:fld>
            <a:endParaRPr lang="en-US"/>
          </a:p>
        </p:txBody>
      </p:sp>
    </p:spTree>
    <p:extLst>
      <p:ext uri="{BB962C8B-B14F-4D97-AF65-F5344CB8AC3E}">
        <p14:creationId xmlns:p14="http://schemas.microsoft.com/office/powerpoint/2010/main" val="2081496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E18373-56A9-B046-90D5-FEDA5F780BD5}" type="slidenum">
              <a:rPr lang="en-US" smtClean="0"/>
              <a:t>37</a:t>
            </a:fld>
            <a:endParaRPr lang="en-US"/>
          </a:p>
        </p:txBody>
      </p:sp>
    </p:spTree>
    <p:extLst>
      <p:ext uri="{BB962C8B-B14F-4D97-AF65-F5344CB8AC3E}">
        <p14:creationId xmlns:p14="http://schemas.microsoft.com/office/powerpoint/2010/main" val="3446004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5988">
              <a:defRPr sz="2400" b="1" i="1">
                <a:solidFill>
                  <a:srgbClr val="000000"/>
                </a:solidFill>
                <a:latin typeface="Courier New" charset="0"/>
                <a:ea typeface="ＭＳ Ｐゴシック" charset="0"/>
                <a:cs typeface="ＭＳ Ｐゴシック" charset="0"/>
              </a:defRPr>
            </a:lvl1pPr>
            <a:lvl2pPr marL="742950" indent="-285750" defTabSz="915988">
              <a:defRPr sz="2400" b="1" i="1">
                <a:solidFill>
                  <a:srgbClr val="000000"/>
                </a:solidFill>
                <a:latin typeface="Courier New" charset="0"/>
                <a:ea typeface="ＭＳ Ｐゴシック" charset="0"/>
              </a:defRPr>
            </a:lvl2pPr>
            <a:lvl3pPr marL="1143000" indent="-228600" defTabSz="915988">
              <a:defRPr sz="2400" b="1" i="1">
                <a:solidFill>
                  <a:srgbClr val="000000"/>
                </a:solidFill>
                <a:latin typeface="Courier New" charset="0"/>
                <a:ea typeface="ＭＳ Ｐゴシック" charset="0"/>
              </a:defRPr>
            </a:lvl3pPr>
            <a:lvl4pPr marL="1600200" indent="-228600" defTabSz="915988">
              <a:defRPr sz="2400" b="1" i="1">
                <a:solidFill>
                  <a:srgbClr val="000000"/>
                </a:solidFill>
                <a:latin typeface="Courier New" charset="0"/>
                <a:ea typeface="ＭＳ Ｐゴシック" charset="0"/>
              </a:defRPr>
            </a:lvl4pPr>
            <a:lvl5pPr marL="2057400" indent="-228600" defTabSz="915988">
              <a:defRPr sz="2400" b="1" i="1">
                <a:solidFill>
                  <a:srgbClr val="000000"/>
                </a:solidFill>
                <a:latin typeface="Courier New" charset="0"/>
                <a:ea typeface="ＭＳ Ｐゴシック" charset="0"/>
              </a:defRPr>
            </a:lvl5pPr>
            <a:lvl6pPr marL="25146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04DBB795-15ED-4C40-B36A-150F35F8BC90}" type="slidenum">
              <a:rPr lang="en-US" sz="1200" b="0" i="0">
                <a:solidFill>
                  <a:schemeClr val="tx1"/>
                </a:solidFill>
                <a:latin typeface="Times New Roman" charset="0"/>
              </a:rPr>
              <a:pPr/>
              <a:t>8</a:t>
            </a:fld>
            <a:endParaRPr lang="en-US" sz="1200" b="0" i="0">
              <a:solidFill>
                <a:schemeClr val="tx1"/>
              </a:solidFill>
              <a:latin typeface="Times New Roman" charset="0"/>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87059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E18373-56A9-B046-90D5-FEDA5F780BD5}" type="slidenum">
              <a:rPr lang="en-US" smtClean="0"/>
              <a:t>38</a:t>
            </a:fld>
            <a:endParaRPr lang="en-US"/>
          </a:p>
        </p:txBody>
      </p:sp>
    </p:spTree>
    <p:extLst>
      <p:ext uri="{BB962C8B-B14F-4D97-AF65-F5344CB8AC3E}">
        <p14:creationId xmlns:p14="http://schemas.microsoft.com/office/powerpoint/2010/main" val="1644778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E18373-56A9-B046-90D5-FEDA5F780BD5}" type="slidenum">
              <a:rPr lang="en-US" smtClean="0"/>
              <a:t>39</a:t>
            </a:fld>
            <a:endParaRPr lang="en-US"/>
          </a:p>
        </p:txBody>
      </p:sp>
    </p:spTree>
    <p:extLst>
      <p:ext uri="{BB962C8B-B14F-4D97-AF65-F5344CB8AC3E}">
        <p14:creationId xmlns:p14="http://schemas.microsoft.com/office/powerpoint/2010/main" val="3405259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E18373-56A9-B046-90D5-FEDA5F780BD5}" type="slidenum">
              <a:rPr lang="en-US" smtClean="0"/>
              <a:t>40</a:t>
            </a:fld>
            <a:endParaRPr lang="en-US"/>
          </a:p>
        </p:txBody>
      </p:sp>
    </p:spTree>
    <p:extLst>
      <p:ext uri="{BB962C8B-B14F-4D97-AF65-F5344CB8AC3E}">
        <p14:creationId xmlns:p14="http://schemas.microsoft.com/office/powerpoint/2010/main" val="2281177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E18373-56A9-B046-90D5-FEDA5F780BD5}" type="slidenum">
              <a:rPr lang="en-US" smtClean="0"/>
              <a:t>41</a:t>
            </a:fld>
            <a:endParaRPr lang="en-US"/>
          </a:p>
        </p:txBody>
      </p:sp>
    </p:spTree>
    <p:extLst>
      <p:ext uri="{BB962C8B-B14F-4D97-AF65-F5344CB8AC3E}">
        <p14:creationId xmlns:p14="http://schemas.microsoft.com/office/powerpoint/2010/main" val="494883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E18373-56A9-B046-90D5-FEDA5F780BD5}" type="slidenum">
              <a:rPr lang="en-US" smtClean="0"/>
              <a:t>42</a:t>
            </a:fld>
            <a:endParaRPr lang="en-US"/>
          </a:p>
        </p:txBody>
      </p:sp>
    </p:spTree>
    <p:extLst>
      <p:ext uri="{BB962C8B-B14F-4D97-AF65-F5344CB8AC3E}">
        <p14:creationId xmlns:p14="http://schemas.microsoft.com/office/powerpoint/2010/main" val="1465847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E18373-56A9-B046-90D5-FEDA5F780BD5}" type="slidenum">
              <a:rPr lang="en-US" smtClean="0"/>
              <a:t>43</a:t>
            </a:fld>
            <a:endParaRPr lang="en-US"/>
          </a:p>
        </p:txBody>
      </p:sp>
    </p:spTree>
    <p:extLst>
      <p:ext uri="{BB962C8B-B14F-4D97-AF65-F5344CB8AC3E}">
        <p14:creationId xmlns:p14="http://schemas.microsoft.com/office/powerpoint/2010/main" val="3182513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E18373-56A9-B046-90D5-FEDA5F780BD5}" type="slidenum">
              <a:rPr lang="en-US" smtClean="0"/>
              <a:t>44</a:t>
            </a:fld>
            <a:endParaRPr lang="en-US"/>
          </a:p>
        </p:txBody>
      </p:sp>
    </p:spTree>
    <p:extLst>
      <p:ext uri="{BB962C8B-B14F-4D97-AF65-F5344CB8AC3E}">
        <p14:creationId xmlns:p14="http://schemas.microsoft.com/office/powerpoint/2010/main" val="69160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E18373-56A9-B046-90D5-FEDA5F780BD5}" type="slidenum">
              <a:rPr lang="en-US" smtClean="0"/>
              <a:t>46</a:t>
            </a:fld>
            <a:endParaRPr lang="en-US"/>
          </a:p>
        </p:txBody>
      </p:sp>
    </p:spTree>
    <p:extLst>
      <p:ext uri="{BB962C8B-B14F-4D97-AF65-F5344CB8AC3E}">
        <p14:creationId xmlns:p14="http://schemas.microsoft.com/office/powerpoint/2010/main" val="638898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CCD5E27-021E-054B-84DE-C100B224ED65}" type="slidenum">
              <a:rPr lang="en-US" smtClean="0"/>
              <a:pPr>
                <a:defRPr/>
              </a:pPr>
              <a:t>80</a:t>
            </a:fld>
            <a:endParaRPr lang="en-US"/>
          </a:p>
        </p:txBody>
      </p:sp>
    </p:spTree>
    <p:extLst>
      <p:ext uri="{BB962C8B-B14F-4D97-AF65-F5344CB8AC3E}">
        <p14:creationId xmlns:p14="http://schemas.microsoft.com/office/powerpoint/2010/main" val="1503316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5988">
              <a:defRPr sz="2400" b="1" i="1">
                <a:solidFill>
                  <a:srgbClr val="000000"/>
                </a:solidFill>
                <a:latin typeface="Courier New" charset="0"/>
                <a:ea typeface="ＭＳ Ｐゴシック" charset="0"/>
                <a:cs typeface="ＭＳ Ｐゴシック" charset="0"/>
              </a:defRPr>
            </a:lvl1pPr>
            <a:lvl2pPr marL="742950" indent="-285750" defTabSz="915988">
              <a:defRPr sz="2400" b="1" i="1">
                <a:solidFill>
                  <a:srgbClr val="000000"/>
                </a:solidFill>
                <a:latin typeface="Courier New" charset="0"/>
                <a:ea typeface="ＭＳ Ｐゴシック" charset="0"/>
              </a:defRPr>
            </a:lvl2pPr>
            <a:lvl3pPr marL="1143000" indent="-228600" defTabSz="915988">
              <a:defRPr sz="2400" b="1" i="1">
                <a:solidFill>
                  <a:srgbClr val="000000"/>
                </a:solidFill>
                <a:latin typeface="Courier New" charset="0"/>
                <a:ea typeface="ＭＳ Ｐゴシック" charset="0"/>
              </a:defRPr>
            </a:lvl3pPr>
            <a:lvl4pPr marL="1600200" indent="-228600" defTabSz="915988">
              <a:defRPr sz="2400" b="1" i="1">
                <a:solidFill>
                  <a:srgbClr val="000000"/>
                </a:solidFill>
                <a:latin typeface="Courier New" charset="0"/>
                <a:ea typeface="ＭＳ Ｐゴシック" charset="0"/>
              </a:defRPr>
            </a:lvl4pPr>
            <a:lvl5pPr marL="2057400" indent="-228600" defTabSz="915988">
              <a:defRPr sz="2400" b="1" i="1">
                <a:solidFill>
                  <a:srgbClr val="000000"/>
                </a:solidFill>
                <a:latin typeface="Courier New" charset="0"/>
                <a:ea typeface="ＭＳ Ｐゴシック" charset="0"/>
              </a:defRPr>
            </a:lvl5pPr>
            <a:lvl6pPr marL="25146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1186C5ED-7F5E-0548-992B-9F966A38617B}" type="slidenum">
              <a:rPr lang="en-US" sz="1200" b="0" i="0">
                <a:solidFill>
                  <a:schemeClr val="tx1"/>
                </a:solidFill>
                <a:latin typeface="Times New Roman" charset="0"/>
              </a:rPr>
              <a:pPr/>
              <a:t>9</a:t>
            </a:fld>
            <a:endParaRPr lang="en-US" sz="1200" b="0" i="0">
              <a:solidFill>
                <a:schemeClr val="tx1"/>
              </a:solidFill>
              <a:latin typeface="Times New Roman" charset="0"/>
            </a:endParaRP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470123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CCD5E27-021E-054B-84DE-C100B224ED65}" type="slidenum">
              <a:rPr lang="en-US" smtClean="0"/>
              <a:pPr>
                <a:defRPr/>
              </a:pPr>
              <a:t>84</a:t>
            </a:fld>
            <a:endParaRPr lang="en-US"/>
          </a:p>
        </p:txBody>
      </p:sp>
    </p:spTree>
    <p:extLst>
      <p:ext uri="{BB962C8B-B14F-4D97-AF65-F5344CB8AC3E}">
        <p14:creationId xmlns:p14="http://schemas.microsoft.com/office/powerpoint/2010/main" val="3538193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CCD5E27-021E-054B-84DE-C100B224ED65}" type="slidenum">
              <a:rPr lang="en-US" smtClean="0"/>
              <a:pPr>
                <a:defRPr/>
              </a:pPr>
              <a:t>85</a:t>
            </a:fld>
            <a:endParaRPr lang="en-US"/>
          </a:p>
        </p:txBody>
      </p:sp>
    </p:spTree>
    <p:extLst>
      <p:ext uri="{BB962C8B-B14F-4D97-AF65-F5344CB8AC3E}">
        <p14:creationId xmlns:p14="http://schemas.microsoft.com/office/powerpoint/2010/main" val="2721536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5988">
              <a:defRPr sz="2400" b="1" i="1">
                <a:solidFill>
                  <a:srgbClr val="000000"/>
                </a:solidFill>
                <a:latin typeface="Courier New" charset="0"/>
                <a:ea typeface="ＭＳ Ｐゴシック" charset="0"/>
                <a:cs typeface="ＭＳ Ｐゴシック" charset="0"/>
              </a:defRPr>
            </a:lvl1pPr>
            <a:lvl2pPr marL="742950" indent="-285750" defTabSz="915988">
              <a:defRPr sz="2400" b="1" i="1">
                <a:solidFill>
                  <a:srgbClr val="000000"/>
                </a:solidFill>
                <a:latin typeface="Courier New" charset="0"/>
                <a:ea typeface="ＭＳ Ｐゴシック" charset="0"/>
              </a:defRPr>
            </a:lvl2pPr>
            <a:lvl3pPr marL="1143000" indent="-228600" defTabSz="915988">
              <a:defRPr sz="2400" b="1" i="1">
                <a:solidFill>
                  <a:srgbClr val="000000"/>
                </a:solidFill>
                <a:latin typeface="Courier New" charset="0"/>
                <a:ea typeface="ＭＳ Ｐゴシック" charset="0"/>
              </a:defRPr>
            </a:lvl3pPr>
            <a:lvl4pPr marL="1600200" indent="-228600" defTabSz="915988">
              <a:defRPr sz="2400" b="1" i="1">
                <a:solidFill>
                  <a:srgbClr val="000000"/>
                </a:solidFill>
                <a:latin typeface="Courier New" charset="0"/>
                <a:ea typeface="ＭＳ Ｐゴシック" charset="0"/>
              </a:defRPr>
            </a:lvl4pPr>
            <a:lvl5pPr marL="2057400" indent="-228600" defTabSz="915988">
              <a:defRPr sz="2400" b="1" i="1">
                <a:solidFill>
                  <a:srgbClr val="000000"/>
                </a:solidFill>
                <a:latin typeface="Courier New" charset="0"/>
                <a:ea typeface="ＭＳ Ｐゴシック" charset="0"/>
              </a:defRPr>
            </a:lvl5pPr>
            <a:lvl6pPr marL="25146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B510D975-8FCF-BB4F-AD81-D8338C934727}" type="slidenum">
              <a:rPr lang="en-US" sz="1200" b="0" i="0">
                <a:solidFill>
                  <a:schemeClr val="tx1"/>
                </a:solidFill>
                <a:latin typeface="Times New Roman" charset="0"/>
              </a:rPr>
              <a:pPr/>
              <a:t>89</a:t>
            </a:fld>
            <a:endParaRPr lang="en-US" sz="1200" b="0" i="0">
              <a:solidFill>
                <a:schemeClr val="tx1"/>
              </a:solidFill>
              <a:latin typeface="Times New Roman"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7737423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5988">
              <a:defRPr sz="2400" b="1" i="1">
                <a:solidFill>
                  <a:srgbClr val="000000"/>
                </a:solidFill>
                <a:latin typeface="Courier New" charset="0"/>
                <a:ea typeface="ＭＳ Ｐゴシック" charset="0"/>
                <a:cs typeface="ＭＳ Ｐゴシック" charset="0"/>
              </a:defRPr>
            </a:lvl1pPr>
            <a:lvl2pPr marL="742950" indent="-285750" defTabSz="915988">
              <a:defRPr sz="2400" b="1" i="1">
                <a:solidFill>
                  <a:srgbClr val="000000"/>
                </a:solidFill>
                <a:latin typeface="Courier New" charset="0"/>
                <a:ea typeface="ＭＳ Ｐゴシック" charset="0"/>
              </a:defRPr>
            </a:lvl2pPr>
            <a:lvl3pPr marL="1143000" indent="-228600" defTabSz="915988">
              <a:defRPr sz="2400" b="1" i="1">
                <a:solidFill>
                  <a:srgbClr val="000000"/>
                </a:solidFill>
                <a:latin typeface="Courier New" charset="0"/>
                <a:ea typeface="ＭＳ Ｐゴシック" charset="0"/>
              </a:defRPr>
            </a:lvl3pPr>
            <a:lvl4pPr marL="1600200" indent="-228600" defTabSz="915988">
              <a:defRPr sz="2400" b="1" i="1">
                <a:solidFill>
                  <a:srgbClr val="000000"/>
                </a:solidFill>
                <a:latin typeface="Courier New" charset="0"/>
                <a:ea typeface="ＭＳ Ｐゴシック" charset="0"/>
              </a:defRPr>
            </a:lvl4pPr>
            <a:lvl5pPr marL="2057400" indent="-228600" defTabSz="915988">
              <a:defRPr sz="2400" b="1" i="1">
                <a:solidFill>
                  <a:srgbClr val="000000"/>
                </a:solidFill>
                <a:latin typeface="Courier New" charset="0"/>
                <a:ea typeface="ＭＳ Ｐゴシック" charset="0"/>
              </a:defRPr>
            </a:lvl5pPr>
            <a:lvl6pPr marL="25146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296C5DB6-29EE-A140-B094-344878059137}" type="slidenum">
              <a:rPr lang="en-US" sz="1200" b="0" i="0">
                <a:solidFill>
                  <a:schemeClr val="tx1"/>
                </a:solidFill>
                <a:latin typeface="Times New Roman" charset="0"/>
              </a:rPr>
              <a:pPr/>
              <a:t>90</a:t>
            </a:fld>
            <a:endParaRPr lang="en-US" sz="1200" b="0" i="0">
              <a:solidFill>
                <a:schemeClr val="tx1"/>
              </a:solidFill>
              <a:latin typeface="Times New Roman" charset="0"/>
            </a:endParaRPr>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445369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5988">
              <a:defRPr sz="2400" b="1" i="1">
                <a:solidFill>
                  <a:srgbClr val="000000"/>
                </a:solidFill>
                <a:latin typeface="Courier New" charset="0"/>
                <a:ea typeface="ＭＳ Ｐゴシック" charset="0"/>
                <a:cs typeface="ＭＳ Ｐゴシック" charset="0"/>
              </a:defRPr>
            </a:lvl1pPr>
            <a:lvl2pPr marL="742950" indent="-285750" defTabSz="915988">
              <a:defRPr sz="2400" b="1" i="1">
                <a:solidFill>
                  <a:srgbClr val="000000"/>
                </a:solidFill>
                <a:latin typeface="Courier New" charset="0"/>
                <a:ea typeface="ＭＳ Ｐゴシック" charset="0"/>
              </a:defRPr>
            </a:lvl2pPr>
            <a:lvl3pPr marL="1143000" indent="-228600" defTabSz="915988">
              <a:defRPr sz="2400" b="1" i="1">
                <a:solidFill>
                  <a:srgbClr val="000000"/>
                </a:solidFill>
                <a:latin typeface="Courier New" charset="0"/>
                <a:ea typeface="ＭＳ Ｐゴシック" charset="0"/>
              </a:defRPr>
            </a:lvl3pPr>
            <a:lvl4pPr marL="1600200" indent="-228600" defTabSz="915988">
              <a:defRPr sz="2400" b="1" i="1">
                <a:solidFill>
                  <a:srgbClr val="000000"/>
                </a:solidFill>
                <a:latin typeface="Courier New" charset="0"/>
                <a:ea typeface="ＭＳ Ｐゴシック" charset="0"/>
              </a:defRPr>
            </a:lvl4pPr>
            <a:lvl5pPr marL="2057400" indent="-228600" defTabSz="915988">
              <a:defRPr sz="2400" b="1" i="1">
                <a:solidFill>
                  <a:srgbClr val="000000"/>
                </a:solidFill>
                <a:latin typeface="Courier New" charset="0"/>
                <a:ea typeface="ＭＳ Ｐゴシック" charset="0"/>
              </a:defRPr>
            </a:lvl5pPr>
            <a:lvl6pPr marL="25146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A858ABA8-B1AC-D64B-AFB3-4F0EA6789637}" type="slidenum">
              <a:rPr lang="en-US" sz="1200" b="0" i="0">
                <a:solidFill>
                  <a:schemeClr val="tx1"/>
                </a:solidFill>
                <a:latin typeface="Times New Roman" charset="0"/>
              </a:rPr>
              <a:pPr/>
              <a:t>91</a:t>
            </a:fld>
            <a:endParaRPr lang="en-US" sz="1200" b="0" i="0">
              <a:solidFill>
                <a:schemeClr val="tx1"/>
              </a:solidFill>
              <a:latin typeface="Times New Roman" charset="0"/>
            </a:endParaRPr>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00077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ACCD5E27-021E-054B-84DE-C100B224ED65}" type="slidenum">
              <a:rPr lang="en-US" smtClean="0"/>
              <a:pPr>
                <a:defRPr/>
              </a:pPr>
              <a:t>93</a:t>
            </a:fld>
            <a:endParaRPr lang="en-US"/>
          </a:p>
        </p:txBody>
      </p:sp>
    </p:spTree>
    <p:extLst>
      <p:ext uri="{BB962C8B-B14F-4D97-AF65-F5344CB8AC3E}">
        <p14:creationId xmlns:p14="http://schemas.microsoft.com/office/powerpoint/2010/main" val="17379382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5988">
              <a:defRPr sz="2400" b="1" i="1">
                <a:solidFill>
                  <a:srgbClr val="000000"/>
                </a:solidFill>
                <a:latin typeface="Courier New" charset="0"/>
                <a:ea typeface="ＭＳ Ｐゴシック" charset="0"/>
                <a:cs typeface="ＭＳ Ｐゴシック" charset="0"/>
              </a:defRPr>
            </a:lvl1pPr>
            <a:lvl2pPr marL="742950" indent="-285750" defTabSz="915988">
              <a:defRPr sz="2400" b="1" i="1">
                <a:solidFill>
                  <a:srgbClr val="000000"/>
                </a:solidFill>
                <a:latin typeface="Courier New" charset="0"/>
                <a:ea typeface="ＭＳ Ｐゴシック" charset="0"/>
              </a:defRPr>
            </a:lvl2pPr>
            <a:lvl3pPr marL="1143000" indent="-228600" defTabSz="915988">
              <a:defRPr sz="2400" b="1" i="1">
                <a:solidFill>
                  <a:srgbClr val="000000"/>
                </a:solidFill>
                <a:latin typeface="Courier New" charset="0"/>
                <a:ea typeface="ＭＳ Ｐゴシック" charset="0"/>
              </a:defRPr>
            </a:lvl3pPr>
            <a:lvl4pPr marL="1600200" indent="-228600" defTabSz="915988">
              <a:defRPr sz="2400" b="1" i="1">
                <a:solidFill>
                  <a:srgbClr val="000000"/>
                </a:solidFill>
                <a:latin typeface="Courier New" charset="0"/>
                <a:ea typeface="ＭＳ Ｐゴシック" charset="0"/>
              </a:defRPr>
            </a:lvl4pPr>
            <a:lvl5pPr marL="2057400" indent="-228600" defTabSz="915988">
              <a:defRPr sz="2400" b="1" i="1">
                <a:solidFill>
                  <a:srgbClr val="000000"/>
                </a:solidFill>
                <a:latin typeface="Courier New" charset="0"/>
                <a:ea typeface="ＭＳ Ｐゴシック" charset="0"/>
              </a:defRPr>
            </a:lvl5pPr>
            <a:lvl6pPr marL="25146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D2E00285-773E-304D-8F57-C802010B6567}" type="slidenum">
              <a:rPr lang="en-US" sz="1200" b="0" i="0">
                <a:solidFill>
                  <a:schemeClr val="tx1"/>
                </a:solidFill>
                <a:latin typeface="Times New Roman" charset="0"/>
              </a:rPr>
              <a:pPr/>
              <a:t>95</a:t>
            </a:fld>
            <a:endParaRPr lang="en-US" sz="1200" b="0" i="0">
              <a:solidFill>
                <a:schemeClr val="tx1"/>
              </a:solidFill>
              <a:latin typeface="Times New Roman"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154995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5988">
              <a:defRPr sz="2400" b="1" i="1">
                <a:solidFill>
                  <a:srgbClr val="000000"/>
                </a:solidFill>
                <a:latin typeface="Courier New" charset="0"/>
                <a:ea typeface="ＭＳ Ｐゴシック" charset="0"/>
                <a:cs typeface="ＭＳ Ｐゴシック" charset="0"/>
              </a:defRPr>
            </a:lvl1pPr>
            <a:lvl2pPr marL="742950" indent="-285750" defTabSz="915988">
              <a:defRPr sz="2400" b="1" i="1">
                <a:solidFill>
                  <a:srgbClr val="000000"/>
                </a:solidFill>
                <a:latin typeface="Courier New" charset="0"/>
                <a:ea typeface="ＭＳ Ｐゴシック" charset="0"/>
              </a:defRPr>
            </a:lvl2pPr>
            <a:lvl3pPr marL="1143000" indent="-228600" defTabSz="915988">
              <a:defRPr sz="2400" b="1" i="1">
                <a:solidFill>
                  <a:srgbClr val="000000"/>
                </a:solidFill>
                <a:latin typeface="Courier New" charset="0"/>
                <a:ea typeface="ＭＳ Ｐゴシック" charset="0"/>
              </a:defRPr>
            </a:lvl3pPr>
            <a:lvl4pPr marL="1600200" indent="-228600" defTabSz="915988">
              <a:defRPr sz="2400" b="1" i="1">
                <a:solidFill>
                  <a:srgbClr val="000000"/>
                </a:solidFill>
                <a:latin typeface="Courier New" charset="0"/>
                <a:ea typeface="ＭＳ Ｐゴシック" charset="0"/>
              </a:defRPr>
            </a:lvl4pPr>
            <a:lvl5pPr marL="2057400" indent="-228600" defTabSz="915988">
              <a:defRPr sz="2400" b="1" i="1">
                <a:solidFill>
                  <a:srgbClr val="000000"/>
                </a:solidFill>
                <a:latin typeface="Courier New" charset="0"/>
                <a:ea typeface="ＭＳ Ｐゴシック" charset="0"/>
              </a:defRPr>
            </a:lvl5pPr>
            <a:lvl6pPr marL="25146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00F9A117-BA1D-2441-A808-C7630236A7AA}" type="slidenum">
              <a:rPr lang="en-US" sz="1200" b="0" i="0">
                <a:solidFill>
                  <a:schemeClr val="tx1"/>
                </a:solidFill>
                <a:latin typeface="Times New Roman" charset="0"/>
              </a:rPr>
              <a:pPr/>
              <a:t>97</a:t>
            </a:fld>
            <a:endParaRPr lang="en-US" sz="1200" b="0" i="0">
              <a:solidFill>
                <a:schemeClr val="tx1"/>
              </a:solidFill>
              <a:latin typeface="Times New Roman" charset="0"/>
            </a:endParaRPr>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106211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5988">
              <a:defRPr sz="2400" b="1" i="1">
                <a:solidFill>
                  <a:srgbClr val="000000"/>
                </a:solidFill>
                <a:latin typeface="Courier New" charset="0"/>
                <a:ea typeface="ＭＳ Ｐゴシック" charset="0"/>
                <a:cs typeface="ＭＳ Ｐゴシック" charset="0"/>
              </a:defRPr>
            </a:lvl1pPr>
            <a:lvl2pPr marL="742950" indent="-285750" defTabSz="915988">
              <a:defRPr sz="2400" b="1" i="1">
                <a:solidFill>
                  <a:srgbClr val="000000"/>
                </a:solidFill>
                <a:latin typeface="Courier New" charset="0"/>
                <a:ea typeface="ＭＳ Ｐゴシック" charset="0"/>
              </a:defRPr>
            </a:lvl2pPr>
            <a:lvl3pPr marL="1143000" indent="-228600" defTabSz="915988">
              <a:defRPr sz="2400" b="1" i="1">
                <a:solidFill>
                  <a:srgbClr val="000000"/>
                </a:solidFill>
                <a:latin typeface="Courier New" charset="0"/>
                <a:ea typeface="ＭＳ Ｐゴシック" charset="0"/>
              </a:defRPr>
            </a:lvl3pPr>
            <a:lvl4pPr marL="1600200" indent="-228600" defTabSz="915988">
              <a:defRPr sz="2400" b="1" i="1">
                <a:solidFill>
                  <a:srgbClr val="000000"/>
                </a:solidFill>
                <a:latin typeface="Courier New" charset="0"/>
                <a:ea typeface="ＭＳ Ｐゴシック" charset="0"/>
              </a:defRPr>
            </a:lvl4pPr>
            <a:lvl5pPr marL="2057400" indent="-228600" defTabSz="915988">
              <a:defRPr sz="2400" b="1" i="1">
                <a:solidFill>
                  <a:srgbClr val="000000"/>
                </a:solidFill>
                <a:latin typeface="Courier New" charset="0"/>
                <a:ea typeface="ＭＳ Ｐゴシック" charset="0"/>
              </a:defRPr>
            </a:lvl5pPr>
            <a:lvl6pPr marL="25146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45A720F8-E121-2C4B-9BD8-9C80CBE19892}" type="slidenum">
              <a:rPr lang="en-US" sz="1200" b="0" i="0">
                <a:solidFill>
                  <a:schemeClr val="tx1"/>
                </a:solidFill>
                <a:latin typeface="Times New Roman" charset="0"/>
              </a:rPr>
              <a:pPr/>
              <a:t>98</a:t>
            </a:fld>
            <a:endParaRPr lang="en-US" sz="1200" b="0" i="0">
              <a:solidFill>
                <a:schemeClr val="tx1"/>
              </a:solidFill>
              <a:latin typeface="Times New Roman" charset="0"/>
            </a:endParaRPr>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020255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5988">
              <a:defRPr sz="2400" b="1" i="1">
                <a:solidFill>
                  <a:srgbClr val="000000"/>
                </a:solidFill>
                <a:latin typeface="Courier New" charset="0"/>
                <a:ea typeface="ＭＳ Ｐゴシック" charset="0"/>
                <a:cs typeface="ＭＳ Ｐゴシック" charset="0"/>
              </a:defRPr>
            </a:lvl1pPr>
            <a:lvl2pPr marL="742950" indent="-285750" defTabSz="915988">
              <a:defRPr sz="2400" b="1" i="1">
                <a:solidFill>
                  <a:srgbClr val="000000"/>
                </a:solidFill>
                <a:latin typeface="Courier New" charset="0"/>
                <a:ea typeface="ＭＳ Ｐゴシック" charset="0"/>
              </a:defRPr>
            </a:lvl2pPr>
            <a:lvl3pPr marL="1143000" indent="-228600" defTabSz="915988">
              <a:defRPr sz="2400" b="1" i="1">
                <a:solidFill>
                  <a:srgbClr val="000000"/>
                </a:solidFill>
                <a:latin typeface="Courier New" charset="0"/>
                <a:ea typeface="ＭＳ Ｐゴシック" charset="0"/>
              </a:defRPr>
            </a:lvl3pPr>
            <a:lvl4pPr marL="1600200" indent="-228600" defTabSz="915988">
              <a:defRPr sz="2400" b="1" i="1">
                <a:solidFill>
                  <a:srgbClr val="000000"/>
                </a:solidFill>
                <a:latin typeface="Courier New" charset="0"/>
                <a:ea typeface="ＭＳ Ｐゴシック" charset="0"/>
              </a:defRPr>
            </a:lvl4pPr>
            <a:lvl5pPr marL="2057400" indent="-228600" defTabSz="915988">
              <a:defRPr sz="2400" b="1" i="1">
                <a:solidFill>
                  <a:srgbClr val="000000"/>
                </a:solidFill>
                <a:latin typeface="Courier New" charset="0"/>
                <a:ea typeface="ＭＳ Ｐゴシック" charset="0"/>
              </a:defRPr>
            </a:lvl5pPr>
            <a:lvl6pPr marL="25146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514CAEE1-836B-DD4F-BE39-853277698A24}" type="slidenum">
              <a:rPr lang="en-US" sz="1200" b="0" i="0">
                <a:solidFill>
                  <a:schemeClr val="tx1"/>
                </a:solidFill>
                <a:latin typeface="Times New Roman" charset="0"/>
              </a:rPr>
              <a:pPr/>
              <a:t>99</a:t>
            </a:fld>
            <a:endParaRPr lang="en-US" sz="1200" b="0" i="0">
              <a:solidFill>
                <a:schemeClr val="tx1"/>
              </a:solidFill>
              <a:latin typeface="Times New Roman" charset="0"/>
            </a:endParaRPr>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865307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a:defRPr sz="2400" b="1" i="1">
                <a:solidFill>
                  <a:srgbClr val="000000"/>
                </a:solidFill>
                <a:latin typeface="Courier New" charset="0"/>
                <a:ea typeface="ＭＳ Ｐゴシック" charset="0"/>
                <a:cs typeface="ＭＳ Ｐゴシック" charset="0"/>
              </a:defRPr>
            </a:lvl1pPr>
            <a:lvl2pPr marL="742950" indent="-285750" defTabSz="915988">
              <a:defRPr sz="2400" b="1" i="1">
                <a:solidFill>
                  <a:srgbClr val="000000"/>
                </a:solidFill>
                <a:latin typeface="Courier New" charset="0"/>
                <a:ea typeface="ＭＳ Ｐゴシック" charset="0"/>
              </a:defRPr>
            </a:lvl2pPr>
            <a:lvl3pPr marL="1143000" indent="-228600" defTabSz="915988">
              <a:defRPr sz="2400" b="1" i="1">
                <a:solidFill>
                  <a:srgbClr val="000000"/>
                </a:solidFill>
                <a:latin typeface="Courier New" charset="0"/>
                <a:ea typeface="ＭＳ Ｐゴシック" charset="0"/>
              </a:defRPr>
            </a:lvl3pPr>
            <a:lvl4pPr marL="1600200" indent="-228600" defTabSz="915988">
              <a:defRPr sz="2400" b="1" i="1">
                <a:solidFill>
                  <a:srgbClr val="000000"/>
                </a:solidFill>
                <a:latin typeface="Courier New" charset="0"/>
                <a:ea typeface="ＭＳ Ｐゴシック" charset="0"/>
              </a:defRPr>
            </a:lvl4pPr>
            <a:lvl5pPr marL="2057400" indent="-228600" defTabSz="915988">
              <a:defRPr sz="2400" b="1" i="1">
                <a:solidFill>
                  <a:srgbClr val="000000"/>
                </a:solidFill>
                <a:latin typeface="Courier New" charset="0"/>
                <a:ea typeface="ＭＳ Ｐゴシック" charset="0"/>
              </a:defRPr>
            </a:lvl5pPr>
            <a:lvl6pPr marL="25146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4F5FEB23-C13C-3843-B715-E23894BDA299}" type="slidenum">
              <a:rPr lang="en-US" sz="1200" b="0" i="0">
                <a:solidFill>
                  <a:schemeClr val="tx1"/>
                </a:solidFill>
                <a:latin typeface="Times New Roman" charset="0"/>
              </a:rPr>
              <a:pPr/>
              <a:t>10</a:t>
            </a:fld>
            <a:endParaRPr lang="en-US" sz="1200" b="0" i="0">
              <a:solidFill>
                <a:schemeClr val="tx1"/>
              </a:solidFill>
              <a:latin typeface="Times New Roman"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094085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5988">
              <a:defRPr sz="2400" b="1" i="1">
                <a:solidFill>
                  <a:srgbClr val="000000"/>
                </a:solidFill>
                <a:latin typeface="Courier New" charset="0"/>
                <a:ea typeface="ＭＳ Ｐゴシック" charset="0"/>
                <a:cs typeface="ＭＳ Ｐゴシック" charset="0"/>
              </a:defRPr>
            </a:lvl1pPr>
            <a:lvl2pPr marL="742950" indent="-285750" defTabSz="915988">
              <a:defRPr sz="2400" b="1" i="1">
                <a:solidFill>
                  <a:srgbClr val="000000"/>
                </a:solidFill>
                <a:latin typeface="Courier New" charset="0"/>
                <a:ea typeface="ＭＳ Ｐゴシック" charset="0"/>
              </a:defRPr>
            </a:lvl2pPr>
            <a:lvl3pPr marL="1143000" indent="-228600" defTabSz="915988">
              <a:defRPr sz="2400" b="1" i="1">
                <a:solidFill>
                  <a:srgbClr val="000000"/>
                </a:solidFill>
                <a:latin typeface="Courier New" charset="0"/>
                <a:ea typeface="ＭＳ Ｐゴシック" charset="0"/>
              </a:defRPr>
            </a:lvl3pPr>
            <a:lvl4pPr marL="1600200" indent="-228600" defTabSz="915988">
              <a:defRPr sz="2400" b="1" i="1">
                <a:solidFill>
                  <a:srgbClr val="000000"/>
                </a:solidFill>
                <a:latin typeface="Courier New" charset="0"/>
                <a:ea typeface="ＭＳ Ｐゴシック" charset="0"/>
              </a:defRPr>
            </a:lvl4pPr>
            <a:lvl5pPr marL="2057400" indent="-228600" defTabSz="915988">
              <a:defRPr sz="2400" b="1" i="1">
                <a:solidFill>
                  <a:srgbClr val="000000"/>
                </a:solidFill>
                <a:latin typeface="Courier New" charset="0"/>
                <a:ea typeface="ＭＳ Ｐゴシック" charset="0"/>
              </a:defRPr>
            </a:lvl5pPr>
            <a:lvl6pPr marL="25146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3AFA5460-C30D-7645-A087-1949B07E9199}" type="slidenum">
              <a:rPr lang="en-US" sz="1200" b="0" i="0">
                <a:solidFill>
                  <a:schemeClr val="tx1"/>
                </a:solidFill>
                <a:latin typeface="Times New Roman" charset="0"/>
              </a:rPr>
              <a:pPr/>
              <a:t>100</a:t>
            </a:fld>
            <a:endParaRPr lang="en-US" sz="1200" b="0" i="0">
              <a:solidFill>
                <a:schemeClr val="tx1"/>
              </a:solidFill>
              <a:latin typeface="Times New Roman" charset="0"/>
            </a:endParaRPr>
          </a:p>
        </p:txBody>
      </p:sp>
      <p:sp>
        <p:nvSpPr>
          <p:cNvPr id="76802" name="Rectangle 2"/>
          <p:cNvSpPr>
            <a:spLocks noGrp="1" noRot="1" noChangeAspect="1" noChangeArrowheads="1" noTextEdit="1"/>
          </p:cNvSpPr>
          <p:nvPr>
            <p:ph type="sldImg"/>
          </p:nvPr>
        </p:nvSpPr>
        <p:spPr>
          <a:xfrm>
            <a:off x="1111250" y="679450"/>
            <a:ext cx="4625975" cy="3470275"/>
          </a:xfrm>
          <a:ln/>
        </p:spPr>
      </p:sp>
      <p:sp>
        <p:nvSpPr>
          <p:cNvPr id="7680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84439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5988">
              <a:defRPr sz="2400" b="1" i="1">
                <a:solidFill>
                  <a:srgbClr val="000000"/>
                </a:solidFill>
                <a:latin typeface="Courier New" charset="0"/>
                <a:ea typeface="ＭＳ Ｐゴシック" charset="0"/>
                <a:cs typeface="ＭＳ Ｐゴシック" charset="0"/>
              </a:defRPr>
            </a:lvl1pPr>
            <a:lvl2pPr marL="742950" indent="-285750" defTabSz="915988">
              <a:defRPr sz="2400" b="1" i="1">
                <a:solidFill>
                  <a:srgbClr val="000000"/>
                </a:solidFill>
                <a:latin typeface="Courier New" charset="0"/>
                <a:ea typeface="ＭＳ Ｐゴシック" charset="0"/>
              </a:defRPr>
            </a:lvl2pPr>
            <a:lvl3pPr marL="1143000" indent="-228600" defTabSz="915988">
              <a:defRPr sz="2400" b="1" i="1">
                <a:solidFill>
                  <a:srgbClr val="000000"/>
                </a:solidFill>
                <a:latin typeface="Courier New" charset="0"/>
                <a:ea typeface="ＭＳ Ｐゴシック" charset="0"/>
              </a:defRPr>
            </a:lvl3pPr>
            <a:lvl4pPr marL="1600200" indent="-228600" defTabSz="915988">
              <a:defRPr sz="2400" b="1" i="1">
                <a:solidFill>
                  <a:srgbClr val="000000"/>
                </a:solidFill>
                <a:latin typeface="Courier New" charset="0"/>
                <a:ea typeface="ＭＳ Ｐゴシック" charset="0"/>
              </a:defRPr>
            </a:lvl4pPr>
            <a:lvl5pPr marL="2057400" indent="-228600" defTabSz="915988">
              <a:defRPr sz="2400" b="1" i="1">
                <a:solidFill>
                  <a:srgbClr val="000000"/>
                </a:solidFill>
                <a:latin typeface="Courier New" charset="0"/>
                <a:ea typeface="ＭＳ Ｐゴシック" charset="0"/>
              </a:defRPr>
            </a:lvl5pPr>
            <a:lvl6pPr marL="25146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E61E3098-E895-A049-8014-F0989FEC0F74}" type="slidenum">
              <a:rPr lang="en-US" sz="1200" b="0" i="0">
                <a:solidFill>
                  <a:schemeClr val="tx1"/>
                </a:solidFill>
                <a:latin typeface="Times New Roman" charset="0"/>
              </a:rPr>
              <a:pPr/>
              <a:t>102</a:t>
            </a:fld>
            <a:endParaRPr lang="en-US" sz="1200" b="0" i="0">
              <a:solidFill>
                <a:schemeClr val="tx1"/>
              </a:solidFill>
              <a:latin typeface="Times New Roman" charset="0"/>
            </a:endParaRPr>
          </a:p>
        </p:txBody>
      </p:sp>
      <p:sp>
        <p:nvSpPr>
          <p:cNvPr id="78850" name="Rectangle 2"/>
          <p:cNvSpPr>
            <a:spLocks noGrp="1" noRot="1" noChangeAspect="1" noChangeArrowheads="1" noTextEdit="1"/>
          </p:cNvSpPr>
          <p:nvPr>
            <p:ph type="sldImg"/>
          </p:nvPr>
        </p:nvSpPr>
        <p:spPr>
          <a:xfrm>
            <a:off x="1111250" y="679450"/>
            <a:ext cx="4625975" cy="3470275"/>
          </a:xfrm>
          <a:ln/>
        </p:spPr>
      </p:sp>
      <p:sp>
        <p:nvSpPr>
          <p:cNvPr id="7885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926606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a:defRPr sz="2400" b="1" i="1">
                <a:solidFill>
                  <a:srgbClr val="000000"/>
                </a:solidFill>
                <a:latin typeface="Courier New" charset="0"/>
                <a:ea typeface="ＭＳ Ｐゴシック" charset="0"/>
                <a:cs typeface="ＭＳ Ｐゴシック" charset="0"/>
              </a:defRPr>
            </a:lvl1pPr>
            <a:lvl2pPr marL="742950" indent="-285750" defTabSz="915988">
              <a:defRPr sz="2400" b="1" i="1">
                <a:solidFill>
                  <a:srgbClr val="000000"/>
                </a:solidFill>
                <a:latin typeface="Courier New" charset="0"/>
                <a:ea typeface="ＭＳ Ｐゴシック" charset="0"/>
              </a:defRPr>
            </a:lvl2pPr>
            <a:lvl3pPr marL="1143000" indent="-228600" defTabSz="915988">
              <a:defRPr sz="2400" b="1" i="1">
                <a:solidFill>
                  <a:srgbClr val="000000"/>
                </a:solidFill>
                <a:latin typeface="Courier New" charset="0"/>
                <a:ea typeface="ＭＳ Ｐゴシック" charset="0"/>
              </a:defRPr>
            </a:lvl3pPr>
            <a:lvl4pPr marL="1600200" indent="-228600" defTabSz="915988">
              <a:defRPr sz="2400" b="1" i="1">
                <a:solidFill>
                  <a:srgbClr val="000000"/>
                </a:solidFill>
                <a:latin typeface="Courier New" charset="0"/>
                <a:ea typeface="ＭＳ Ｐゴシック" charset="0"/>
              </a:defRPr>
            </a:lvl4pPr>
            <a:lvl5pPr marL="2057400" indent="-228600" defTabSz="915988">
              <a:defRPr sz="2400" b="1" i="1">
                <a:solidFill>
                  <a:srgbClr val="000000"/>
                </a:solidFill>
                <a:latin typeface="Courier New" charset="0"/>
                <a:ea typeface="ＭＳ Ｐゴシック" charset="0"/>
              </a:defRPr>
            </a:lvl5pPr>
            <a:lvl6pPr marL="25146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0885C6FA-633D-404E-9596-8E7E555B6B34}" type="slidenum">
              <a:rPr lang="en-US" sz="1200" b="0" i="0">
                <a:solidFill>
                  <a:schemeClr val="tx1"/>
                </a:solidFill>
                <a:latin typeface="Times New Roman" charset="0"/>
              </a:rPr>
              <a:pPr/>
              <a:t>11</a:t>
            </a:fld>
            <a:endParaRPr lang="en-US" sz="1200" b="0" i="0">
              <a:solidFill>
                <a:schemeClr val="tx1"/>
              </a:solidFill>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795951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E18373-56A9-B046-90D5-FEDA5F780BD5}" type="slidenum">
              <a:rPr lang="en-US" smtClean="0"/>
              <a:t>12</a:t>
            </a:fld>
            <a:endParaRPr lang="en-US"/>
          </a:p>
        </p:txBody>
      </p:sp>
    </p:spTree>
    <p:extLst>
      <p:ext uri="{BB962C8B-B14F-4D97-AF65-F5344CB8AC3E}">
        <p14:creationId xmlns:p14="http://schemas.microsoft.com/office/powerpoint/2010/main" val="1997184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a:defRPr sz="2400" b="1" i="1">
                <a:solidFill>
                  <a:srgbClr val="000000"/>
                </a:solidFill>
                <a:latin typeface="Courier New" charset="0"/>
                <a:ea typeface="ＭＳ Ｐゴシック" charset="0"/>
                <a:cs typeface="ＭＳ Ｐゴシック" charset="0"/>
              </a:defRPr>
            </a:lvl1pPr>
            <a:lvl2pPr marL="742950" indent="-285750" defTabSz="915988">
              <a:defRPr sz="2400" b="1" i="1">
                <a:solidFill>
                  <a:srgbClr val="000000"/>
                </a:solidFill>
                <a:latin typeface="Courier New" charset="0"/>
                <a:ea typeface="ＭＳ Ｐゴシック" charset="0"/>
              </a:defRPr>
            </a:lvl2pPr>
            <a:lvl3pPr marL="1143000" indent="-228600" defTabSz="915988">
              <a:defRPr sz="2400" b="1" i="1">
                <a:solidFill>
                  <a:srgbClr val="000000"/>
                </a:solidFill>
                <a:latin typeface="Courier New" charset="0"/>
                <a:ea typeface="ＭＳ Ｐゴシック" charset="0"/>
              </a:defRPr>
            </a:lvl3pPr>
            <a:lvl4pPr marL="1600200" indent="-228600" defTabSz="915988">
              <a:defRPr sz="2400" b="1" i="1">
                <a:solidFill>
                  <a:srgbClr val="000000"/>
                </a:solidFill>
                <a:latin typeface="Courier New" charset="0"/>
                <a:ea typeface="ＭＳ Ｐゴシック" charset="0"/>
              </a:defRPr>
            </a:lvl4pPr>
            <a:lvl5pPr marL="2057400" indent="-228600" defTabSz="915988">
              <a:defRPr sz="2400" b="1" i="1">
                <a:solidFill>
                  <a:srgbClr val="000000"/>
                </a:solidFill>
                <a:latin typeface="Courier New" charset="0"/>
                <a:ea typeface="ＭＳ Ｐゴシック" charset="0"/>
              </a:defRPr>
            </a:lvl5pPr>
            <a:lvl6pPr marL="25146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9AD18022-AE1C-E747-9E8A-36E9F9D56346}" type="slidenum">
              <a:rPr lang="en-US" sz="1200" b="0" i="0">
                <a:solidFill>
                  <a:schemeClr val="tx1"/>
                </a:solidFill>
                <a:latin typeface="Times New Roman" charset="0"/>
              </a:rPr>
              <a:pPr/>
              <a:t>14</a:t>
            </a:fld>
            <a:endParaRPr lang="en-US" sz="1200" b="0" i="0">
              <a:solidFill>
                <a:schemeClr val="tx1"/>
              </a:solidFill>
              <a:latin typeface="Times New Roman" charset="0"/>
            </a:endParaRPr>
          </a:p>
        </p:txBody>
      </p:sp>
      <p:sp>
        <p:nvSpPr>
          <p:cNvPr id="31746" name="Rectangle 2"/>
          <p:cNvSpPr>
            <a:spLocks noGrp="1" noRot="1" noChangeAspect="1" noChangeArrowheads="1" noTextEdit="1"/>
          </p:cNvSpPr>
          <p:nvPr>
            <p:ph type="sldImg"/>
          </p:nvPr>
        </p:nvSpPr>
        <p:spPr>
          <a:xfrm>
            <a:off x="1144588" y="685800"/>
            <a:ext cx="4570412" cy="3427413"/>
          </a:xfrm>
          <a:ln/>
        </p:spPr>
      </p:sp>
      <p:sp>
        <p:nvSpPr>
          <p:cNvPr id="31747" name="Rectangle 3"/>
          <p:cNvSpPr>
            <a:spLocks noGrp="1" noChangeArrowheads="1"/>
          </p:cNvSpPr>
          <p:nvPr>
            <p:ph type="body" idx="1"/>
          </p:nvPr>
        </p:nvSpPr>
        <p:spPr>
          <a:xfrm>
            <a:off x="914507" y="4342589"/>
            <a:ext cx="5028988" cy="4115495"/>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290417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5988">
              <a:defRPr sz="2400" b="1" i="1">
                <a:solidFill>
                  <a:srgbClr val="000000"/>
                </a:solidFill>
                <a:latin typeface="Courier New" charset="0"/>
                <a:ea typeface="ＭＳ Ｐゴシック" charset="0"/>
                <a:cs typeface="ＭＳ Ｐゴシック" charset="0"/>
              </a:defRPr>
            </a:lvl1pPr>
            <a:lvl2pPr marL="742950" indent="-285750" defTabSz="915988">
              <a:defRPr sz="2400" b="1" i="1">
                <a:solidFill>
                  <a:srgbClr val="000000"/>
                </a:solidFill>
                <a:latin typeface="Courier New" charset="0"/>
                <a:ea typeface="ＭＳ Ｐゴシック" charset="0"/>
              </a:defRPr>
            </a:lvl2pPr>
            <a:lvl3pPr marL="1143000" indent="-228600" defTabSz="915988">
              <a:defRPr sz="2400" b="1" i="1">
                <a:solidFill>
                  <a:srgbClr val="000000"/>
                </a:solidFill>
                <a:latin typeface="Courier New" charset="0"/>
                <a:ea typeface="ＭＳ Ｐゴシック" charset="0"/>
              </a:defRPr>
            </a:lvl3pPr>
            <a:lvl4pPr marL="1600200" indent="-228600" defTabSz="915988">
              <a:defRPr sz="2400" b="1" i="1">
                <a:solidFill>
                  <a:srgbClr val="000000"/>
                </a:solidFill>
                <a:latin typeface="Courier New" charset="0"/>
                <a:ea typeface="ＭＳ Ｐゴシック" charset="0"/>
              </a:defRPr>
            </a:lvl4pPr>
            <a:lvl5pPr marL="2057400" indent="-228600" defTabSz="915988">
              <a:defRPr sz="2400" b="1" i="1">
                <a:solidFill>
                  <a:srgbClr val="000000"/>
                </a:solidFill>
                <a:latin typeface="Courier New" charset="0"/>
                <a:ea typeface="ＭＳ Ｐゴシック" charset="0"/>
              </a:defRPr>
            </a:lvl5pPr>
            <a:lvl6pPr marL="25146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defTabSz="915988"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EC4AE596-3998-9D46-AE0C-A87F7D2F8194}" type="slidenum">
              <a:rPr lang="en-US" sz="1200" b="0" i="0">
                <a:solidFill>
                  <a:schemeClr val="tx1"/>
                </a:solidFill>
                <a:latin typeface="Times New Roman" charset="0"/>
              </a:rPr>
              <a:pPr/>
              <a:t>17</a:t>
            </a:fld>
            <a:endParaRPr lang="en-US" sz="1200" b="0" i="0">
              <a:solidFill>
                <a:schemeClr val="tx1"/>
              </a:solidFill>
              <a:latin typeface="Times New Roman" charset="0"/>
            </a:endParaRPr>
          </a:p>
        </p:txBody>
      </p:sp>
      <p:sp>
        <p:nvSpPr>
          <p:cNvPr id="37890" name="Rectangle 2"/>
          <p:cNvSpPr>
            <a:spLocks noGrp="1" noRot="1" noChangeAspect="1" noChangeArrowheads="1" noTextEdit="1"/>
          </p:cNvSpPr>
          <p:nvPr>
            <p:ph type="sldImg"/>
          </p:nvPr>
        </p:nvSpPr>
        <p:spPr>
          <a:xfrm>
            <a:off x="1152525" y="690563"/>
            <a:ext cx="4557713" cy="3417887"/>
          </a:xfrm>
          <a:ln w="12700" cap="flat">
            <a:solidFill>
              <a:schemeClr val="tx1"/>
            </a:solidFill>
          </a:ln>
        </p:spPr>
      </p:sp>
      <p:sp>
        <p:nvSpPr>
          <p:cNvPr id="37891" name="Rectangle 3"/>
          <p:cNvSpPr>
            <a:spLocks noGrp="1" noChangeArrowheads="1"/>
          </p:cNvSpPr>
          <p:nvPr>
            <p:ph type="body" idx="1"/>
          </p:nvPr>
        </p:nvSpPr>
        <p:spPr>
          <a:xfrm>
            <a:off x="914507" y="4342589"/>
            <a:ext cx="5028988" cy="4115495"/>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750" tIns="47162" rIns="92750" bIns="47162"/>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672936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2472">
              <a:defRPr sz="2300" i="1">
                <a:solidFill>
                  <a:srgbClr val="000000"/>
                </a:solidFill>
                <a:latin typeface="Courier New" charset="0"/>
                <a:ea typeface="ＭＳ Ｐゴシック" charset="0"/>
                <a:cs typeface="ＭＳ Ｐゴシック" charset="0"/>
              </a:defRPr>
            </a:lvl1pPr>
            <a:lvl2pPr marL="702756" indent="-270291" defTabSz="902472">
              <a:defRPr sz="2300" i="1">
                <a:solidFill>
                  <a:srgbClr val="000000"/>
                </a:solidFill>
                <a:latin typeface="Courier New" charset="0"/>
                <a:ea typeface="ＭＳ Ｐゴシック" charset="0"/>
              </a:defRPr>
            </a:lvl2pPr>
            <a:lvl3pPr marL="1081164" indent="-216233" defTabSz="902472">
              <a:defRPr sz="2300" i="1">
                <a:solidFill>
                  <a:srgbClr val="000000"/>
                </a:solidFill>
                <a:latin typeface="Courier New" charset="0"/>
                <a:ea typeface="ＭＳ Ｐゴシック" charset="0"/>
              </a:defRPr>
            </a:lvl3pPr>
            <a:lvl4pPr marL="1513629" indent="-216233" defTabSz="902472">
              <a:defRPr sz="2300" i="1">
                <a:solidFill>
                  <a:srgbClr val="000000"/>
                </a:solidFill>
                <a:latin typeface="Courier New" charset="0"/>
                <a:ea typeface="ＭＳ Ｐゴシック" charset="0"/>
              </a:defRPr>
            </a:lvl4pPr>
            <a:lvl5pPr marL="1946095" indent="-216233" defTabSz="902472">
              <a:defRPr sz="2300" i="1">
                <a:solidFill>
                  <a:srgbClr val="000000"/>
                </a:solidFill>
                <a:latin typeface="Courier New" charset="0"/>
                <a:ea typeface="ＭＳ Ｐゴシック" charset="0"/>
              </a:defRPr>
            </a:lvl5pPr>
            <a:lvl6pPr marL="2378560" indent="-216233" defTabSz="902472" eaLnBrk="0" fontAlgn="base" hangingPunct="0">
              <a:spcBef>
                <a:spcPts val="946"/>
              </a:spcBef>
              <a:spcAft>
                <a:spcPts val="946"/>
              </a:spcAft>
              <a:buChar char="•"/>
              <a:defRPr sz="2300" i="1">
                <a:solidFill>
                  <a:srgbClr val="000000"/>
                </a:solidFill>
                <a:latin typeface="Courier New" charset="0"/>
                <a:ea typeface="ＭＳ Ｐゴシック" charset="0"/>
              </a:defRPr>
            </a:lvl6pPr>
            <a:lvl7pPr marL="2811026" indent="-216233" defTabSz="902472" eaLnBrk="0" fontAlgn="base" hangingPunct="0">
              <a:spcBef>
                <a:spcPts val="946"/>
              </a:spcBef>
              <a:spcAft>
                <a:spcPts val="946"/>
              </a:spcAft>
              <a:buChar char="•"/>
              <a:defRPr sz="2300" i="1">
                <a:solidFill>
                  <a:srgbClr val="000000"/>
                </a:solidFill>
                <a:latin typeface="Courier New" charset="0"/>
                <a:ea typeface="ＭＳ Ｐゴシック" charset="0"/>
              </a:defRPr>
            </a:lvl7pPr>
            <a:lvl8pPr marL="3243491" indent="-216233" defTabSz="902472" eaLnBrk="0" fontAlgn="base" hangingPunct="0">
              <a:spcBef>
                <a:spcPts val="946"/>
              </a:spcBef>
              <a:spcAft>
                <a:spcPts val="946"/>
              </a:spcAft>
              <a:buChar char="•"/>
              <a:defRPr sz="2300" i="1">
                <a:solidFill>
                  <a:srgbClr val="000000"/>
                </a:solidFill>
                <a:latin typeface="Courier New" charset="0"/>
                <a:ea typeface="ＭＳ Ｐゴシック" charset="0"/>
              </a:defRPr>
            </a:lvl8pPr>
            <a:lvl9pPr marL="3675957" indent="-216233" defTabSz="902472" eaLnBrk="0" fontAlgn="base" hangingPunct="0">
              <a:spcBef>
                <a:spcPts val="946"/>
              </a:spcBef>
              <a:spcAft>
                <a:spcPts val="946"/>
              </a:spcAft>
              <a:buChar char="•"/>
              <a:defRPr sz="2300" i="1">
                <a:solidFill>
                  <a:srgbClr val="000000"/>
                </a:solidFill>
                <a:latin typeface="Courier New" charset="0"/>
                <a:ea typeface="ＭＳ Ｐゴシック" charset="0"/>
              </a:defRPr>
            </a:lvl9pPr>
          </a:lstStyle>
          <a:p>
            <a:fld id="{CDA6EB7F-FCB6-CA44-9838-359F5A90D1E4}" type="slidenum">
              <a:rPr lang="en-US" sz="1200" i="0">
                <a:solidFill>
                  <a:schemeClr val="tx1"/>
                </a:solidFill>
                <a:latin typeface="Times New Roman" charset="0"/>
              </a:rPr>
              <a:pPr/>
              <a:t>20</a:t>
            </a:fld>
            <a:endParaRPr lang="en-US" sz="1200" i="0">
              <a:solidFill>
                <a:schemeClr val="tx1"/>
              </a:solidFill>
              <a:latin typeface="Times New Roman"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41529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743F53F6-B523-C44E-B4C1-FCBC5EB649F5}" type="slidenum">
              <a:rPr lang="en-US"/>
              <a:pPr>
                <a:defRPr/>
              </a:pPr>
              <a:t>‹#›</a:t>
            </a:fld>
            <a:endParaRPr lang="en-US"/>
          </a:p>
        </p:txBody>
      </p:sp>
    </p:spTree>
    <p:extLst>
      <p:ext uri="{BB962C8B-B14F-4D97-AF65-F5344CB8AC3E}">
        <p14:creationId xmlns:p14="http://schemas.microsoft.com/office/powerpoint/2010/main" val="365026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38D61CF4-3907-BD48-A0AD-B97C00B711EA}" type="slidenum">
              <a:rPr lang="en-US"/>
              <a:pPr>
                <a:defRPr/>
              </a:pPr>
              <a:t>‹#›</a:t>
            </a:fld>
            <a:endParaRPr lang="en-US"/>
          </a:p>
        </p:txBody>
      </p:sp>
    </p:spTree>
    <p:extLst>
      <p:ext uri="{BB962C8B-B14F-4D97-AF65-F5344CB8AC3E}">
        <p14:creationId xmlns:p14="http://schemas.microsoft.com/office/powerpoint/2010/main" val="3869915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4E5268B6-BFED-754B-A245-6D16E75F0749}" type="slidenum">
              <a:rPr lang="en-US"/>
              <a:pPr>
                <a:defRPr/>
              </a:pPr>
              <a:t>‹#›</a:t>
            </a:fld>
            <a:endParaRPr lang="en-US"/>
          </a:p>
        </p:txBody>
      </p:sp>
    </p:spTree>
    <p:extLst>
      <p:ext uri="{BB962C8B-B14F-4D97-AF65-F5344CB8AC3E}">
        <p14:creationId xmlns:p14="http://schemas.microsoft.com/office/powerpoint/2010/main" val="3833564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EC0F1923-A596-1A47-A249-877B26CCB952}" type="slidenum">
              <a:rPr lang="en-US"/>
              <a:pPr>
                <a:defRPr/>
              </a:pPr>
              <a:t>‹#›</a:t>
            </a:fld>
            <a:endParaRPr lang="en-US"/>
          </a:p>
        </p:txBody>
      </p:sp>
    </p:spTree>
    <p:extLst>
      <p:ext uri="{BB962C8B-B14F-4D97-AF65-F5344CB8AC3E}">
        <p14:creationId xmlns:p14="http://schemas.microsoft.com/office/powerpoint/2010/main" val="3207391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991600" cy="914400"/>
          </a:xfrm>
        </p:spPr>
        <p:txBody>
          <a:bodyPr/>
          <a:lstStyle/>
          <a:p>
            <a:r>
              <a:rPr lang="en-CA"/>
              <a:t>Click to edit Master title style</a:t>
            </a:r>
            <a:endParaRPr lang="en-US"/>
          </a:p>
        </p:txBody>
      </p:sp>
      <p:sp>
        <p:nvSpPr>
          <p:cNvPr id="3" name="Chart Placeholder 2"/>
          <p:cNvSpPr>
            <a:spLocks noGrp="1"/>
          </p:cNvSpPr>
          <p:nvPr>
            <p:ph type="chart" idx="1"/>
          </p:nvPr>
        </p:nvSpPr>
        <p:spPr>
          <a:xfrm>
            <a:off x="152400" y="1371600"/>
            <a:ext cx="8915400" cy="4876800"/>
          </a:xfrm>
        </p:spPr>
        <p:txBody>
          <a:bodyPr/>
          <a:lstStyle/>
          <a:p>
            <a:pPr lvl="0"/>
            <a:endParaRPr lang="en-US" noProof="0"/>
          </a:p>
        </p:txBody>
      </p:sp>
      <p:sp>
        <p:nvSpPr>
          <p:cNvPr id="4" name="Rectangle 6"/>
          <p:cNvSpPr>
            <a:spLocks noGrp="1" noChangeArrowheads="1"/>
          </p:cNvSpPr>
          <p:nvPr>
            <p:ph type="sldNum" sz="quarter" idx="10"/>
          </p:nvPr>
        </p:nvSpPr>
        <p:spPr>
          <a:xfrm>
            <a:off x="6934200" y="6248400"/>
            <a:ext cx="1905000" cy="457200"/>
          </a:xfrm>
          <a:prstGeom prst="rect">
            <a:avLst/>
          </a:prstGeom>
          <a:ln/>
        </p:spPr>
        <p:txBody>
          <a:bodyPr/>
          <a:lstStyle>
            <a:lvl1pPr>
              <a:defRPr/>
            </a:lvl1pPr>
          </a:lstStyle>
          <a:p>
            <a:pPr>
              <a:defRPr/>
            </a:pPr>
            <a:fld id="{2C81C18D-DD4F-3D4C-8FFF-0D23D7C40F58}" type="slidenum">
              <a:rPr lang="en-US"/>
              <a:pPr>
                <a:defRPr/>
              </a:pPr>
              <a:t>‹#›</a:t>
            </a:fld>
            <a:endParaRPr lang="en-US"/>
          </a:p>
        </p:txBody>
      </p:sp>
    </p:spTree>
    <p:extLst>
      <p:ext uri="{BB962C8B-B14F-4D97-AF65-F5344CB8AC3E}">
        <p14:creationId xmlns:p14="http://schemas.microsoft.com/office/powerpoint/2010/main" val="1546685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D498B073-F070-8F40-A264-45FE158B6770}" type="slidenum">
              <a:rPr lang="en-US"/>
              <a:pPr>
                <a:defRPr/>
              </a:pPr>
              <a:t>‹#›</a:t>
            </a:fld>
            <a:endParaRPr lang="en-US"/>
          </a:p>
        </p:txBody>
      </p:sp>
    </p:spTree>
    <p:extLst>
      <p:ext uri="{BB962C8B-B14F-4D97-AF65-F5344CB8AC3E}">
        <p14:creationId xmlns:p14="http://schemas.microsoft.com/office/powerpoint/2010/main" val="379611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A5E2E980-7D79-7040-B5D8-18DB884801CE}" type="slidenum">
              <a:rPr lang="en-US"/>
              <a:pPr>
                <a:defRPr/>
              </a:pPr>
              <a:t>‹#›</a:t>
            </a:fld>
            <a:endParaRPr lang="en-US"/>
          </a:p>
        </p:txBody>
      </p:sp>
    </p:spTree>
    <p:extLst>
      <p:ext uri="{BB962C8B-B14F-4D97-AF65-F5344CB8AC3E}">
        <p14:creationId xmlns:p14="http://schemas.microsoft.com/office/powerpoint/2010/main" val="4050521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F735F25A-B97A-024B-B408-E1A4C1DF4143}" type="slidenum">
              <a:rPr lang="en-US"/>
              <a:pPr>
                <a:defRPr/>
              </a:pPr>
              <a:t>‹#›</a:t>
            </a:fld>
            <a:endParaRPr lang="en-US"/>
          </a:p>
        </p:txBody>
      </p:sp>
    </p:spTree>
    <p:extLst>
      <p:ext uri="{BB962C8B-B14F-4D97-AF65-F5344CB8AC3E}">
        <p14:creationId xmlns:p14="http://schemas.microsoft.com/office/powerpoint/2010/main" val="813987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Footer Placeholder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9" name="Slide Number Placeholder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DD8B96B1-2EDF-B64A-A4F1-BB54A74ACDCF}" type="slidenum">
              <a:rPr lang="en-US"/>
              <a:pPr>
                <a:defRPr/>
              </a:pPr>
              <a:t>‹#›</a:t>
            </a:fld>
            <a:endParaRPr lang="en-US"/>
          </a:p>
        </p:txBody>
      </p:sp>
    </p:spTree>
    <p:extLst>
      <p:ext uri="{BB962C8B-B14F-4D97-AF65-F5344CB8AC3E}">
        <p14:creationId xmlns:p14="http://schemas.microsoft.com/office/powerpoint/2010/main" val="3144769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5"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0DCF9BDD-CFA9-4940-A134-4E3EBF4AC9F4}" type="slidenum">
              <a:rPr lang="en-US"/>
              <a:pPr>
                <a:defRPr/>
              </a:pPr>
              <a:t>‹#›</a:t>
            </a:fld>
            <a:endParaRPr lang="en-US"/>
          </a:p>
        </p:txBody>
      </p:sp>
    </p:spTree>
    <p:extLst>
      <p:ext uri="{BB962C8B-B14F-4D97-AF65-F5344CB8AC3E}">
        <p14:creationId xmlns:p14="http://schemas.microsoft.com/office/powerpoint/2010/main" val="3636871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4"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7EFC9773-7379-5049-A6C9-0C8EEEC5C544}" type="slidenum">
              <a:rPr lang="en-US"/>
              <a:pPr>
                <a:defRPr/>
              </a:pPr>
              <a:t>‹#›</a:t>
            </a:fld>
            <a:endParaRPr lang="en-US"/>
          </a:p>
        </p:txBody>
      </p:sp>
    </p:spTree>
    <p:extLst>
      <p:ext uri="{BB962C8B-B14F-4D97-AF65-F5344CB8AC3E}">
        <p14:creationId xmlns:p14="http://schemas.microsoft.com/office/powerpoint/2010/main" val="263213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A514D338-4107-944C-9C9F-B78F8039FA74}" type="slidenum">
              <a:rPr lang="en-US"/>
              <a:pPr>
                <a:defRPr/>
              </a:pPr>
              <a:t>‹#›</a:t>
            </a:fld>
            <a:endParaRPr lang="en-US"/>
          </a:p>
        </p:txBody>
      </p:sp>
    </p:spTree>
    <p:extLst>
      <p:ext uri="{BB962C8B-B14F-4D97-AF65-F5344CB8AC3E}">
        <p14:creationId xmlns:p14="http://schemas.microsoft.com/office/powerpoint/2010/main" val="1526806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EFD97474-BCA4-8B48-AA21-40B47D81E853}" type="slidenum">
              <a:rPr lang="en-US"/>
              <a:pPr>
                <a:defRPr/>
              </a:pPr>
              <a:t>‹#›</a:t>
            </a:fld>
            <a:endParaRPr lang="en-US"/>
          </a:p>
        </p:txBody>
      </p:sp>
    </p:spTree>
    <p:extLst>
      <p:ext uri="{BB962C8B-B14F-4D97-AF65-F5344CB8AC3E}">
        <p14:creationId xmlns:p14="http://schemas.microsoft.com/office/powerpoint/2010/main" val="722726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charset="0"/>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400">
          <a:solidFill>
            <a:srgbClr val="000099"/>
          </a:solidFill>
          <a:latin typeface="Gill Sans MT" pitchFamily="34" charset="0"/>
        </a:defRPr>
      </a:lvl6pPr>
      <a:lvl7pPr marL="914400" algn="l" rtl="0" eaLnBrk="0" fontAlgn="base" hangingPunct="0">
        <a:spcBef>
          <a:spcPct val="0"/>
        </a:spcBef>
        <a:spcAft>
          <a:spcPct val="0"/>
        </a:spcAft>
        <a:defRPr sz="4400">
          <a:solidFill>
            <a:srgbClr val="000099"/>
          </a:solidFill>
          <a:latin typeface="Gill Sans MT" pitchFamily="34" charset="0"/>
        </a:defRPr>
      </a:lvl7pPr>
      <a:lvl8pPr marL="1371600" algn="l" rtl="0" eaLnBrk="0" fontAlgn="base" hangingPunct="0">
        <a:spcBef>
          <a:spcPct val="0"/>
        </a:spcBef>
        <a:spcAft>
          <a:spcPct val="0"/>
        </a:spcAft>
        <a:defRPr sz="4400">
          <a:solidFill>
            <a:srgbClr val="000099"/>
          </a:solidFill>
          <a:latin typeface="Gill Sans MT" pitchFamily="34" charset="0"/>
        </a:defRPr>
      </a:lvl8pPr>
      <a:lvl9pPr marL="1828800" algn="l" rtl="0" eaLnBrk="0" fontAlgn="base" hangingPunct="0">
        <a:spcBef>
          <a:spcPct val="0"/>
        </a:spcBef>
        <a:spcAft>
          <a:spcPct val="0"/>
        </a:spcAft>
        <a:defRPr sz="4400">
          <a:solidFill>
            <a:srgbClr val="000099"/>
          </a:solidFill>
          <a:latin typeface="Gill Sans MT" pitchFamily="34" charset="0"/>
        </a:defRPr>
      </a:lvl9pPr>
    </p:titleStyle>
    <p:body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image" Target="../media/image3.png"/><Relationship Id="rId5" Type="http://schemas.openxmlformats.org/officeDocument/2006/relationships/image" Target="../media/image54.emf"/><Relationship Id="rId4" Type="http://schemas.openxmlformats.org/officeDocument/2006/relationships/oleObject" Target="../embeddings/oleObject28.bin"/></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image" Target="../media/image3.png"/><Relationship Id="rId5" Type="http://schemas.openxmlformats.org/officeDocument/2006/relationships/image" Target="../media/image55.emf"/><Relationship Id="rId4" Type="http://schemas.openxmlformats.org/officeDocument/2006/relationships/oleObject" Target="../embeddings/oleObject29.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8.emf"/><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png"/><Relationship Id="rId5" Type="http://schemas.openxmlformats.org/officeDocument/2006/relationships/image" Target="../media/image9.e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3.png"/><Relationship Id="rId5" Type="http://schemas.openxmlformats.org/officeDocument/2006/relationships/image" Target="../media/image10.emf"/><Relationship Id="rId4"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oleObject" Target="../embeddings/oleObject12.bin"/><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oleObject" Target="../embeddings/oleObject11.bin"/><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vmlDrawing" Target="../drawings/vmlDrawing5.vml"/><Relationship Id="rId6" Type="http://schemas.openxmlformats.org/officeDocument/2006/relationships/image" Target="../media/image12.png"/><Relationship Id="rId11" Type="http://schemas.openxmlformats.org/officeDocument/2006/relationships/oleObject" Target="../embeddings/oleObject10.bin"/><Relationship Id="rId5" Type="http://schemas.openxmlformats.org/officeDocument/2006/relationships/oleObject" Target="../embeddings/oleObject6.bin"/><Relationship Id="rId15" Type="http://schemas.openxmlformats.org/officeDocument/2006/relationships/oleObject" Target="../embeddings/oleObject14.bin"/><Relationship Id="rId10" Type="http://schemas.openxmlformats.org/officeDocument/2006/relationships/image" Target="../media/image13.wmf"/><Relationship Id="rId4" Type="http://schemas.openxmlformats.org/officeDocument/2006/relationships/image" Target="../media/image11.png"/><Relationship Id="rId9" Type="http://schemas.openxmlformats.org/officeDocument/2006/relationships/oleObject" Target="../embeddings/oleObject9.bin"/><Relationship Id="rId14" Type="http://schemas.openxmlformats.org/officeDocument/2006/relationships/oleObject" Target="../embeddings/oleObject13.bin"/></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png"/><Relationship Id="rId4" Type="http://schemas.openxmlformats.org/officeDocument/2006/relationships/image" Target="../media/image25.e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png"/><Relationship Id="rId5" Type="http://schemas.openxmlformats.org/officeDocument/2006/relationships/image" Target="../media/image26.emf"/><Relationship Id="rId4" Type="http://schemas.openxmlformats.org/officeDocument/2006/relationships/package" Target="../embeddings/Microsoft_Visio_Drawing1.vsdx"/></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7.emf"/><Relationship Id="rId5" Type="http://schemas.openxmlformats.org/officeDocument/2006/relationships/package" Target="../embeddings/Microsoft_Visio_Drawing8.vsdx"/><Relationship Id="rId4" Type="http://schemas.openxmlformats.org/officeDocument/2006/relationships/image" Target="../media/image36.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image" Target="../media/image37.emf"/><Relationship Id="rId5" Type="http://schemas.openxmlformats.org/officeDocument/2006/relationships/package" Target="../embeddings/Microsoft_Visio_Drawing81.vsdx"/><Relationship Id="rId4" Type="http://schemas.openxmlformats.org/officeDocument/2006/relationships/image" Target="../media/image38.wmf"/></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3.png"/><Relationship Id="rId4" Type="http://schemas.openxmlformats.org/officeDocument/2006/relationships/image" Target="../media/image42.wmf"/></Relationships>
</file>

<file path=ppt/slides/_rels/slide75.xml.rels><?xml version="1.0" encoding="UTF-8" standalone="yes"?>
<Relationships xmlns="http://schemas.openxmlformats.org/package/2006/relationships"><Relationship Id="rId3" Type="http://schemas.openxmlformats.org/officeDocument/2006/relationships/package" Target="../embeddings/Microsoft_Visio_Drawing34.vsdx"/><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4.emf"/><Relationship Id="rId5" Type="http://schemas.openxmlformats.org/officeDocument/2006/relationships/package" Target="../embeddings/Microsoft_Visio_Drawing4.vsdx"/><Relationship Id="rId4" Type="http://schemas.openxmlformats.org/officeDocument/2006/relationships/image" Target="../media/image43.emf"/></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3.png"/><Relationship Id="rId7" Type="http://schemas.openxmlformats.org/officeDocument/2006/relationships/image" Target="../media/image46.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9.bin"/><Relationship Id="rId5" Type="http://schemas.openxmlformats.org/officeDocument/2006/relationships/image" Target="../media/image45.emf"/><Relationship Id="rId4" Type="http://schemas.openxmlformats.org/officeDocument/2006/relationships/oleObject" Target="../embeddings/oleObject18.bin"/><Relationship Id="rId9" Type="http://schemas.openxmlformats.org/officeDocument/2006/relationships/image" Target="../media/image47.emf"/></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3.png"/><Relationship Id="rId5" Type="http://schemas.openxmlformats.org/officeDocument/2006/relationships/image" Target="../media/image48.emf"/><Relationship Id="rId4" Type="http://schemas.openxmlformats.org/officeDocument/2006/relationships/oleObject" Target="../embeddings/oleObject21.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3.png"/><Relationship Id="rId5" Type="http://schemas.openxmlformats.org/officeDocument/2006/relationships/image" Target="../media/image49.emf"/><Relationship Id="rId4" Type="http://schemas.openxmlformats.org/officeDocument/2006/relationships/oleObject" Target="../embeddings/oleObject22.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image" Target="../media/image3.png"/><Relationship Id="rId5" Type="http://schemas.openxmlformats.org/officeDocument/2006/relationships/image" Target="../media/image50.emf"/><Relationship Id="rId4" Type="http://schemas.openxmlformats.org/officeDocument/2006/relationships/oleObject" Target="../embeddings/oleObject23.bin"/></Relationships>
</file>

<file path=ppt/slides/_rels/slide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3.png"/><Relationship Id="rId4" Type="http://schemas.openxmlformats.org/officeDocument/2006/relationships/image" Target="../media/image51.emf"/></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3.png"/><Relationship Id="rId5" Type="http://schemas.openxmlformats.org/officeDocument/2006/relationships/image" Target="../media/image52.emf"/><Relationship Id="rId4" Type="http://schemas.openxmlformats.org/officeDocument/2006/relationships/oleObject" Target="../embeddings/oleObject25.bin"/></Relationships>
</file>

<file path=ppt/slides/_rels/slide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3.png"/><Relationship Id="rId5" Type="http://schemas.openxmlformats.org/officeDocument/2006/relationships/image" Target="../media/image53.emf"/><Relationship Id="rId4" Type="http://schemas.openxmlformats.org/officeDocument/2006/relationships/oleObject" Target="../embeddings/oleObject26.bin"/></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image" Target="../media/image3.png"/><Relationship Id="rId5" Type="http://schemas.openxmlformats.org/officeDocument/2006/relationships/image" Target="../media/image53.emf"/><Relationship Id="rId4"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4"/>
          <p:cNvSpPr>
            <a:spLocks noChangeArrowheads="1"/>
          </p:cNvSpPr>
          <p:nvPr/>
        </p:nvSpPr>
        <p:spPr bwMode="auto">
          <a:xfrm>
            <a:off x="5608638" y="3489325"/>
            <a:ext cx="3260725" cy="286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lnSpc>
                <a:spcPts val="3063"/>
              </a:lnSpc>
            </a:pPr>
            <a:r>
              <a:rPr lang="en-US" sz="2800" i="1" dirty="0">
                <a:solidFill>
                  <a:srgbClr val="008000"/>
                </a:solidFill>
                <a:cs typeface="Arial" charset="0"/>
              </a:rPr>
              <a:t>Computer Networking: A Top </a:t>
            </a:r>
            <a:r>
              <a:rPr lang="en-US" sz="2800" i="1">
                <a:solidFill>
                  <a:srgbClr val="008000"/>
                </a:solidFill>
                <a:cs typeface="Arial" charset="0"/>
              </a:rPr>
              <a:t>Down Approach </a:t>
            </a:r>
            <a:br>
              <a:rPr lang="en-US" sz="2800" dirty="0">
                <a:solidFill>
                  <a:srgbClr val="008000"/>
                </a:solidFill>
                <a:cs typeface="Arial" charset="0"/>
              </a:rPr>
            </a:br>
            <a:endParaRPr lang="en-US" sz="2000" dirty="0">
              <a:solidFill>
                <a:srgbClr val="008000"/>
              </a:solidFill>
              <a:cs typeface="Arial" charset="0"/>
            </a:endParaRPr>
          </a:p>
        </p:txBody>
      </p:sp>
      <p:sp>
        <p:nvSpPr>
          <p:cNvPr id="40962" name="Text Box 6"/>
          <p:cNvSpPr txBox="1">
            <a:spLocks noChangeArrowheads="1"/>
          </p:cNvSpPr>
          <p:nvPr/>
        </p:nvSpPr>
        <p:spPr bwMode="auto">
          <a:xfrm>
            <a:off x="369888" y="3241675"/>
            <a:ext cx="5378450" cy="1481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A note on the use of these Powerpoint slides:</a:t>
            </a:r>
          </a:p>
          <a:p>
            <a:r>
              <a:rPr lang="en-US" sz="1200" dirty="0"/>
              <a:t>We</a:t>
            </a:r>
            <a:r>
              <a:rPr lang="ja-JP" altLang="en-US" sz="1200" dirty="0"/>
              <a:t>’</a:t>
            </a:r>
            <a:r>
              <a:rPr lang="en-US" altLang="ja-JP" sz="1200" dirty="0"/>
              <a:t>re making these slides freely available to all (faculty, students, readers). They’re in PowerPoint form so you see the animations; and can add, modify, and delete slides  (including this one) and slide content to suit your needs. They obviously represent a </a:t>
            </a:r>
            <a:r>
              <a:rPr lang="en-US" altLang="ja-JP" sz="1200" i="1" dirty="0"/>
              <a:t>lot</a:t>
            </a:r>
            <a:r>
              <a:rPr lang="en-US" altLang="ja-JP" sz="1200" dirty="0"/>
              <a:t> of work on our part. In return for use, we only ask the following:</a:t>
            </a:r>
          </a:p>
          <a:p>
            <a:pPr>
              <a:lnSpc>
                <a:spcPct val="85000"/>
              </a:lnSpc>
            </a:pPr>
            <a:endParaRPr lang="en-US" sz="1400" dirty="0"/>
          </a:p>
        </p:txBody>
      </p:sp>
      <p:sp>
        <p:nvSpPr>
          <p:cNvPr id="29702" name="Text Box 7"/>
          <p:cNvSpPr txBox="1">
            <a:spLocks noChangeArrowheads="1"/>
          </p:cNvSpPr>
          <p:nvPr/>
        </p:nvSpPr>
        <p:spPr bwMode="auto">
          <a:xfrm>
            <a:off x="390525" y="4370388"/>
            <a:ext cx="5378450" cy="2098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3038" indent="-173038">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US" sz="1400" dirty="0">
              <a:latin typeface="Gill Sans MT" charset="0"/>
            </a:endParaRPr>
          </a:p>
          <a:p>
            <a:pPr marL="231775" indent="-177800">
              <a:buClr>
                <a:srgbClr val="000099"/>
              </a:buClr>
              <a:buSzPct val="100000"/>
              <a:buFont typeface="Wingdings" charset="2"/>
              <a:buChar char="§"/>
              <a:defRPr/>
            </a:pPr>
            <a:r>
              <a:rPr lang="en-US" sz="1200" dirty="0"/>
              <a:t>If you use these slides (e.g., in a class) that you mention their source (after all, we</a:t>
            </a:r>
            <a:r>
              <a:rPr lang="ja-JP" altLang="en-US" sz="1200" dirty="0"/>
              <a:t>’</a:t>
            </a:r>
            <a:r>
              <a:rPr lang="en-US" altLang="ja-JP" sz="1200" dirty="0"/>
              <a:t>d like people to use our book!)</a:t>
            </a:r>
          </a:p>
          <a:p>
            <a:pPr marL="231775" indent="-177800">
              <a:buClr>
                <a:srgbClr val="000099"/>
              </a:buClr>
              <a:buSzPct val="100000"/>
              <a:buFont typeface="Wingdings" charset="2"/>
              <a:buChar char="§"/>
              <a:defRPr/>
            </a:pPr>
            <a:r>
              <a:rPr lang="en-US" sz="1200" dirty="0"/>
              <a:t>If you post any slides on a www site, that you note that they are adapted from (or perhaps identical to) our slides, and note our copyright of this material.</a:t>
            </a:r>
          </a:p>
          <a:p>
            <a:pPr>
              <a:buClr>
                <a:schemeClr val="accent2"/>
              </a:buClr>
              <a:buFont typeface="Wingdings" charset="0"/>
              <a:buChar char="q"/>
              <a:defRPr/>
            </a:pPr>
            <a:endParaRPr lang="en-US" sz="1200" dirty="0"/>
          </a:p>
          <a:p>
            <a:pPr>
              <a:lnSpc>
                <a:spcPct val="85000"/>
              </a:lnSpc>
              <a:buClr>
                <a:schemeClr val="accent2"/>
              </a:buClr>
              <a:buFont typeface="Wingdings" charset="0"/>
              <a:buNone/>
              <a:defRPr/>
            </a:pPr>
            <a:r>
              <a:rPr lang="en-US" sz="1200" dirty="0"/>
              <a:t>Thanks and enjoy!  JFK/KWR</a:t>
            </a:r>
          </a:p>
          <a:p>
            <a:pPr>
              <a:lnSpc>
                <a:spcPct val="85000"/>
              </a:lnSpc>
              <a:defRPr/>
            </a:pPr>
            <a:endParaRPr lang="en-US" sz="1200" dirty="0"/>
          </a:p>
          <a:p>
            <a:pPr>
              <a:defRPr/>
            </a:pPr>
            <a:r>
              <a:rPr lang="en-US" sz="1200" dirty="0"/>
              <a:t>     All material copyright 1996-2016</a:t>
            </a:r>
          </a:p>
          <a:p>
            <a:pPr>
              <a:defRPr/>
            </a:pPr>
            <a:r>
              <a:rPr lang="en-US" sz="1200" dirty="0"/>
              <a:t>     J.F Kurose and K.W. Ross, All Rights Reserved</a:t>
            </a:r>
          </a:p>
        </p:txBody>
      </p:sp>
      <p:pic>
        <p:nvPicPr>
          <p:cNvPr id="4096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3" y="6146800"/>
            <a:ext cx="187325" cy="187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5" name="Picture 1" descr="kurose7e_cover_smal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0238" y="325438"/>
            <a:ext cx="3087687" cy="3819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66" name="Rectangle 4"/>
          <p:cNvSpPr>
            <a:spLocks noChangeArrowheads="1"/>
          </p:cNvSpPr>
          <p:nvPr/>
        </p:nvSpPr>
        <p:spPr bwMode="auto">
          <a:xfrm>
            <a:off x="5634038" y="4510088"/>
            <a:ext cx="3260725" cy="286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en-US">
                <a:solidFill>
                  <a:srgbClr val="008000"/>
                </a:solidFill>
                <a:cs typeface="Arial" charset="0"/>
              </a:rPr>
              <a:t>7</a:t>
            </a:r>
            <a:r>
              <a:rPr lang="en-US" baseline="30000">
                <a:solidFill>
                  <a:srgbClr val="008000"/>
                </a:solidFill>
                <a:cs typeface="Arial" charset="0"/>
              </a:rPr>
              <a:t>th</a:t>
            </a:r>
            <a:r>
              <a:rPr lang="en-US">
                <a:solidFill>
                  <a:srgbClr val="008000"/>
                </a:solidFill>
                <a:cs typeface="Arial" charset="0"/>
              </a:rPr>
              <a:t> edition </a:t>
            </a:r>
            <a:br>
              <a:rPr lang="en-US">
                <a:solidFill>
                  <a:srgbClr val="008000"/>
                </a:solidFill>
                <a:cs typeface="Arial" charset="0"/>
              </a:rPr>
            </a:br>
            <a:r>
              <a:rPr lang="en-US">
                <a:solidFill>
                  <a:srgbClr val="008000"/>
                </a:solidFill>
                <a:cs typeface="Arial" charset="0"/>
              </a:rPr>
              <a:t>Jim Kurose, Keith Ross</a:t>
            </a:r>
            <a:br>
              <a:rPr lang="en-US">
                <a:solidFill>
                  <a:srgbClr val="008000"/>
                </a:solidFill>
                <a:cs typeface="Arial" charset="0"/>
              </a:rPr>
            </a:br>
            <a:r>
              <a:rPr lang="en-US" sz="1400">
                <a:solidFill>
                  <a:srgbClr val="008000"/>
                </a:solidFill>
                <a:cs typeface="Arial" charset="0"/>
              </a:rPr>
              <a:t>Pearson/Addison Wesley</a:t>
            </a:r>
            <a:br>
              <a:rPr lang="en-US" sz="1400">
                <a:solidFill>
                  <a:srgbClr val="008000"/>
                </a:solidFill>
                <a:cs typeface="Arial" charset="0"/>
              </a:rPr>
            </a:br>
            <a:r>
              <a:rPr lang="en-US" sz="1400">
                <a:solidFill>
                  <a:srgbClr val="008000"/>
                </a:solidFill>
                <a:cs typeface="Arial" charset="0"/>
              </a:rPr>
              <a:t>April 2016</a:t>
            </a:r>
          </a:p>
        </p:txBody>
      </p:sp>
      <p:sp>
        <p:nvSpPr>
          <p:cNvPr id="40967" name="Rectangle 3"/>
          <p:cNvSpPr>
            <a:spLocks noChangeArrowheads="1"/>
          </p:cNvSpPr>
          <p:nvPr/>
        </p:nvSpPr>
        <p:spPr bwMode="auto">
          <a:xfrm>
            <a:off x="371475" y="715963"/>
            <a:ext cx="4487863" cy="172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lnSpc>
                <a:spcPct val="85000"/>
              </a:lnSpc>
            </a:pPr>
            <a:r>
              <a:rPr lang="en-US" sz="4400" dirty="0">
                <a:solidFill>
                  <a:srgbClr val="000099"/>
                </a:solidFill>
                <a:latin typeface="Gill Sans MT" charset="0"/>
                <a:cs typeface="Arial" charset="0"/>
              </a:rPr>
              <a:t>Chapter 5</a:t>
            </a:r>
            <a:br>
              <a:rPr lang="en-US" sz="4800" dirty="0">
                <a:solidFill>
                  <a:srgbClr val="000099"/>
                </a:solidFill>
                <a:latin typeface="Gill Sans MT" charset="0"/>
                <a:cs typeface="Arial" charset="0"/>
              </a:rPr>
            </a:br>
            <a:r>
              <a:rPr lang="en-US" sz="4400" dirty="0">
                <a:solidFill>
                  <a:srgbClr val="000099"/>
                </a:solidFill>
                <a:latin typeface="Gill Sans MT" charset="0"/>
                <a:cs typeface="Arial" charset="0"/>
              </a:rPr>
              <a:t>Network Layer:</a:t>
            </a:r>
          </a:p>
          <a:p>
            <a:pPr eaLnBrk="1" hangingPunct="1">
              <a:lnSpc>
                <a:spcPct val="85000"/>
              </a:lnSpc>
            </a:pPr>
            <a:r>
              <a:rPr lang="en-US" sz="4400" dirty="0">
                <a:solidFill>
                  <a:srgbClr val="000099"/>
                </a:solidFill>
                <a:latin typeface="Gill Sans MT" charset="0"/>
                <a:cs typeface="Arial" charset="0"/>
              </a:rPr>
              <a:t>The Control Plane</a:t>
            </a:r>
          </a:p>
        </p:txBody>
      </p:sp>
      <p:pic>
        <p:nvPicPr>
          <p:cNvPr id="40968" name="Picture 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8" y="2389188"/>
            <a:ext cx="3890962" cy="238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1</a:t>
            </a:fld>
            <a:endParaRPr lang="en-US" sz="1200" dirty="0">
              <a:latin typeface="Tahoma" charset="0"/>
            </a:endParaRPr>
          </a:p>
        </p:txBody>
      </p:sp>
      <p:sp>
        <p:nvSpPr>
          <p:cNvPr id="13"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1254019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A2B1499D-254F-9F44-A7D0-A6C6E070922C}" type="slidenum">
              <a:rPr lang="en-US" sz="1400" b="0" i="0">
                <a:solidFill>
                  <a:schemeClr val="tx1"/>
                </a:solidFill>
                <a:latin typeface="Times New Roman" charset="0"/>
              </a:rPr>
              <a:pPr/>
              <a:t>10</a:t>
            </a:fld>
            <a:endParaRPr lang="en-US" sz="1400" b="0" i="0">
              <a:solidFill>
                <a:schemeClr val="tx1"/>
              </a:solidFill>
              <a:latin typeface="Times New Roman" charset="0"/>
            </a:endParaRPr>
          </a:p>
        </p:txBody>
      </p:sp>
      <p:sp>
        <p:nvSpPr>
          <p:cNvPr id="25602" name="Rectangle 2"/>
          <p:cNvSpPr>
            <a:spLocks noGrp="1" noChangeArrowheads="1"/>
          </p:cNvSpPr>
          <p:nvPr>
            <p:ph type="title"/>
          </p:nvPr>
        </p:nvSpPr>
        <p:spPr>
          <a:xfrm>
            <a:off x="308263" y="96982"/>
            <a:ext cx="7772400" cy="685800"/>
          </a:xfrm>
        </p:spPr>
        <p:txBody>
          <a:bodyPr/>
          <a:lstStyle/>
          <a:p>
            <a:r>
              <a:rPr lang="en-US" sz="4000" dirty="0">
                <a:ea typeface="ＭＳ Ｐゴシック" charset="0"/>
                <a:cs typeface="ＭＳ Ｐゴシック" charset="0"/>
              </a:rPr>
              <a:t>Routing and Autonomous Systems</a:t>
            </a:r>
          </a:p>
        </p:txBody>
      </p:sp>
      <p:pic>
        <p:nvPicPr>
          <p:cNvPr id="5"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63" y="731851"/>
            <a:ext cx="7177058" cy="2463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3">
            <a:extLst>
              <a:ext uri="{FF2B5EF4-FFF2-40B4-BE49-F238E27FC236}">
                <a16:creationId xmlns:a16="http://schemas.microsoft.com/office/drawing/2014/main" id="{C92AA434-DDF8-7F42-A3B9-793900BF4A54}"/>
              </a:ext>
            </a:extLst>
          </p:cNvPr>
          <p:cNvSpPr txBox="1">
            <a:spLocks noChangeArrowheads="1"/>
          </p:cNvSpPr>
          <p:nvPr/>
        </p:nvSpPr>
        <p:spPr bwMode="auto">
          <a:xfrm>
            <a:off x="398113" y="1519453"/>
            <a:ext cx="4246080" cy="494514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0" indent="0">
              <a:lnSpc>
                <a:spcPct val="90000"/>
              </a:lnSpc>
              <a:buNone/>
            </a:pPr>
            <a:r>
              <a:rPr lang="en-US" altLang="ja-JP" dirty="0">
                <a:solidFill>
                  <a:srgbClr val="000090"/>
                </a:solidFill>
                <a:latin typeface="Gill Sans MT"/>
                <a:cs typeface="Gill Sans MT"/>
              </a:rPr>
              <a:t>intra-AS routing</a:t>
            </a:r>
          </a:p>
          <a:p>
            <a:pPr>
              <a:lnSpc>
                <a:spcPct val="90000"/>
              </a:lnSpc>
            </a:pPr>
            <a:r>
              <a:rPr lang="en-US" altLang="ja-JP" sz="2400" dirty="0">
                <a:latin typeface="Gill Sans MT" charset="0"/>
              </a:rPr>
              <a:t>routing among hosts, routers in same AS (“network”)</a:t>
            </a:r>
          </a:p>
          <a:p>
            <a:pPr>
              <a:lnSpc>
                <a:spcPct val="90000"/>
              </a:lnSpc>
            </a:pPr>
            <a:r>
              <a:rPr lang="en-US" altLang="ja-JP" sz="2400" dirty="0">
                <a:latin typeface="Gill Sans MT" charset="0"/>
              </a:rPr>
              <a:t>all routers in AS must run </a:t>
            </a:r>
            <a:r>
              <a:rPr lang="en-US" altLang="ja-JP" sz="2400" i="1" dirty="0">
                <a:solidFill>
                  <a:srgbClr val="C00000"/>
                </a:solidFill>
                <a:latin typeface="Gill Sans MT" charset="0"/>
              </a:rPr>
              <a:t>same</a:t>
            </a:r>
            <a:r>
              <a:rPr lang="en-US" altLang="ja-JP" sz="2400" dirty="0">
                <a:latin typeface="Gill Sans MT" charset="0"/>
              </a:rPr>
              <a:t> intra-domain routing protocol</a:t>
            </a:r>
          </a:p>
          <a:p>
            <a:pPr>
              <a:lnSpc>
                <a:spcPct val="90000"/>
              </a:lnSpc>
            </a:pPr>
            <a:r>
              <a:rPr lang="en-US" sz="2400" dirty="0">
                <a:latin typeface="Gill Sans MT" charset="0"/>
              </a:rPr>
              <a:t>routers in </a:t>
            </a:r>
            <a:r>
              <a:rPr lang="en-US" sz="2400" i="1" dirty="0">
                <a:solidFill>
                  <a:srgbClr val="C00000"/>
                </a:solidFill>
                <a:latin typeface="Gill Sans MT" charset="0"/>
              </a:rPr>
              <a:t>different</a:t>
            </a:r>
            <a:r>
              <a:rPr lang="en-US" sz="2400" dirty="0">
                <a:latin typeface="Gill Sans MT" charset="0"/>
              </a:rPr>
              <a:t> </a:t>
            </a:r>
            <a:r>
              <a:rPr lang="en-US" sz="2400" dirty="0">
                <a:solidFill>
                  <a:srgbClr val="C00000"/>
                </a:solidFill>
                <a:latin typeface="Gill Sans MT" charset="0"/>
              </a:rPr>
              <a:t>AS</a:t>
            </a:r>
            <a:r>
              <a:rPr lang="en-US" sz="2400" dirty="0">
                <a:latin typeface="Gill Sans MT" charset="0"/>
              </a:rPr>
              <a:t> can run </a:t>
            </a:r>
            <a:r>
              <a:rPr lang="en-US" sz="2400" i="1" dirty="0">
                <a:solidFill>
                  <a:srgbClr val="C00000"/>
                </a:solidFill>
                <a:latin typeface="Gill Sans MT" charset="0"/>
              </a:rPr>
              <a:t>different</a:t>
            </a:r>
            <a:r>
              <a:rPr lang="en-US" sz="2400" dirty="0">
                <a:solidFill>
                  <a:srgbClr val="C00000"/>
                </a:solidFill>
                <a:latin typeface="Gill Sans MT" charset="0"/>
              </a:rPr>
              <a:t> intra-domain </a:t>
            </a:r>
            <a:r>
              <a:rPr lang="en-US" sz="2400" dirty="0">
                <a:latin typeface="Gill Sans MT" charset="0"/>
              </a:rPr>
              <a:t>routing protocol</a:t>
            </a:r>
          </a:p>
          <a:p>
            <a:pPr>
              <a:lnSpc>
                <a:spcPct val="90000"/>
              </a:lnSpc>
            </a:pPr>
            <a:r>
              <a:rPr lang="en-US" sz="2400" dirty="0">
                <a:solidFill>
                  <a:srgbClr val="C00000"/>
                </a:solidFill>
                <a:latin typeface="Gill Sans MT" charset="0"/>
              </a:rPr>
              <a:t>gateway router</a:t>
            </a:r>
            <a:r>
              <a:rPr lang="en-US" sz="2400" dirty="0">
                <a:latin typeface="Gill Sans MT" charset="0"/>
              </a:rPr>
              <a:t>: at “edge” of its own AS, has link(s) to router(s) in other </a:t>
            </a:r>
            <a:r>
              <a:rPr lang="en-US" sz="2400" dirty="0" err="1">
                <a:latin typeface="Gill Sans MT" charset="0"/>
              </a:rPr>
              <a:t>AS’es</a:t>
            </a:r>
            <a:endParaRPr lang="en-US" sz="2400" dirty="0">
              <a:latin typeface="Gill Sans MT" charset="0"/>
            </a:endParaRPr>
          </a:p>
        </p:txBody>
      </p:sp>
      <p:sp>
        <p:nvSpPr>
          <p:cNvPr id="7" name="Rectangle 4">
            <a:extLst>
              <a:ext uri="{FF2B5EF4-FFF2-40B4-BE49-F238E27FC236}">
                <a16:creationId xmlns:a16="http://schemas.microsoft.com/office/drawing/2014/main" id="{2AC4B042-BCC9-D84C-9FC3-48058E03CC26}"/>
              </a:ext>
            </a:extLst>
          </p:cNvPr>
          <p:cNvSpPr txBox="1">
            <a:spLocks noChangeArrowheads="1"/>
          </p:cNvSpPr>
          <p:nvPr/>
        </p:nvSpPr>
        <p:spPr>
          <a:xfrm>
            <a:off x="5218801" y="1658200"/>
            <a:ext cx="3748232" cy="3509223"/>
          </a:xfrm>
          <a:prstGeom prst="rect">
            <a:avLst/>
          </a:prstGeom>
        </p:spPr>
        <p:txBody>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a:buFont typeface="Wingdings" charset="0"/>
              <a:buNone/>
            </a:pPr>
            <a:r>
              <a:rPr lang="en-US" kern="0" dirty="0">
                <a:solidFill>
                  <a:srgbClr val="000090"/>
                </a:solidFill>
                <a:latin typeface="Gill Sans MT" charset="0"/>
              </a:rPr>
              <a:t>inter-AS routing</a:t>
            </a:r>
          </a:p>
          <a:p>
            <a:r>
              <a:rPr lang="en-US" sz="2400" kern="0" dirty="0">
                <a:latin typeface="Gill Sans MT" charset="0"/>
              </a:rPr>
              <a:t>routing among </a:t>
            </a:r>
            <a:r>
              <a:rPr lang="en-US" sz="2400" kern="0" dirty="0" err="1">
                <a:latin typeface="Gill Sans MT" charset="0"/>
              </a:rPr>
              <a:t>AS’es</a:t>
            </a:r>
            <a:endParaRPr lang="en-US" sz="2400" kern="0" dirty="0">
              <a:latin typeface="Gill Sans MT" charset="0"/>
            </a:endParaRPr>
          </a:p>
          <a:p>
            <a:r>
              <a:rPr lang="en-US" sz="2400" dirty="0"/>
              <a:t>there is at least one dedicated router in each AS that handles interdomain traffic </a:t>
            </a:r>
            <a:r>
              <a:rPr lang="en-US" sz="2400" dirty="0">
                <a:solidFill>
                  <a:srgbClr val="C00000"/>
                </a:solidFill>
              </a:rPr>
              <a:t>– gateway router(s)</a:t>
            </a:r>
            <a:endParaRPr lang="en-US" sz="2400" kern="0" dirty="0">
              <a:solidFill>
                <a:srgbClr val="C00000"/>
              </a:solidFill>
              <a:latin typeface="Gill Sans MT" charset="0"/>
            </a:endParaRPr>
          </a:p>
          <a:p>
            <a:r>
              <a:rPr lang="en-US" sz="2400" kern="0" dirty="0">
                <a:solidFill>
                  <a:srgbClr val="C00000"/>
                </a:solidFill>
                <a:latin typeface="Gill Sans MT" charset="0"/>
              </a:rPr>
              <a:t>gateways</a:t>
            </a:r>
            <a:r>
              <a:rPr lang="en-US" sz="2400" kern="0" dirty="0">
                <a:latin typeface="Gill Sans MT" charset="0"/>
              </a:rPr>
              <a:t> perform inter-domain routing (as well as intra-domain routing)</a:t>
            </a:r>
          </a:p>
        </p:txBody>
      </p:sp>
    </p:spTree>
    <p:extLst>
      <p:ext uri="{BB962C8B-B14F-4D97-AF65-F5344CB8AC3E}">
        <p14:creationId xmlns:p14="http://schemas.microsoft.com/office/powerpoint/2010/main" val="2135740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74A900A7-B471-8C44-BE7C-5A6E0CC387C0}" type="slidenum">
              <a:rPr lang="en-US" sz="1400" b="0" i="0">
                <a:solidFill>
                  <a:schemeClr val="tx1"/>
                </a:solidFill>
                <a:latin typeface="Times New Roman" charset="0"/>
              </a:rPr>
              <a:pPr/>
              <a:t>100</a:t>
            </a:fld>
            <a:endParaRPr lang="en-US" sz="1400" b="0" i="0">
              <a:solidFill>
                <a:schemeClr val="tx1"/>
              </a:solidFill>
              <a:latin typeface="Times New Roman" charset="0"/>
            </a:endParaRPr>
          </a:p>
        </p:txBody>
      </p:sp>
      <p:sp>
        <p:nvSpPr>
          <p:cNvPr id="75778" name="Rectangle 2"/>
          <p:cNvSpPr>
            <a:spLocks noGrp="1" noChangeArrowheads="1"/>
          </p:cNvSpPr>
          <p:nvPr>
            <p:ph type="title"/>
          </p:nvPr>
        </p:nvSpPr>
        <p:spPr>
          <a:xfrm>
            <a:off x="533400" y="228600"/>
            <a:ext cx="7772400" cy="536944"/>
          </a:xfrm>
        </p:spPr>
        <p:txBody>
          <a:bodyPr/>
          <a:lstStyle/>
          <a:p>
            <a:r>
              <a:rPr lang="en-US" dirty="0">
                <a:ea typeface="ＭＳ Ｐゴシック" charset="0"/>
                <a:cs typeface="ＭＳ Ｐゴシック" charset="0"/>
              </a:rPr>
              <a:t>NEXT-HOP attributes</a:t>
            </a:r>
          </a:p>
        </p:txBody>
      </p:sp>
      <p:sp>
        <p:nvSpPr>
          <p:cNvPr id="75780" name="Rectangle 4"/>
          <p:cNvSpPr>
            <a:spLocks noGrp="1" noChangeArrowheads="1"/>
          </p:cNvSpPr>
          <p:nvPr>
            <p:ph type="body" sz="half" idx="2"/>
          </p:nvPr>
        </p:nvSpPr>
        <p:spPr>
          <a:xfrm>
            <a:off x="381000" y="1295399"/>
            <a:ext cx="7848600" cy="1752600"/>
          </a:xfrm>
        </p:spPr>
        <p:txBody>
          <a:bodyPr/>
          <a:lstStyle/>
          <a:p>
            <a:r>
              <a:rPr lang="en-US" sz="2000" dirty="0">
                <a:ea typeface="ＭＳ Ｐゴシック" charset="0"/>
                <a:cs typeface="ＭＳ Ｐゴシック" charset="0"/>
              </a:rPr>
              <a:t>each router that sends a route advertisement, includes </a:t>
            </a:r>
            <a:r>
              <a:rPr lang="en-US" sz="2000" dirty="0"/>
              <a:t>the</a:t>
            </a:r>
            <a:r>
              <a:rPr lang="en-US" sz="2000" dirty="0">
                <a:ea typeface="ＭＳ Ｐゴシック" charset="0"/>
                <a:cs typeface="ＭＳ Ｐゴシック" charset="0"/>
              </a:rPr>
              <a:t> IP address of the forwarding port in </a:t>
            </a:r>
            <a:r>
              <a:rPr lang="en-US" sz="2000" dirty="0">
                <a:solidFill>
                  <a:srgbClr val="C00000"/>
                </a:solidFill>
                <a:ea typeface="ＭＳ Ｐゴシック" charset="0"/>
                <a:cs typeface="ＭＳ Ｐゴシック" charset="0"/>
              </a:rPr>
              <a:t>a NEXT-HOP attribute</a:t>
            </a:r>
          </a:p>
          <a:p>
            <a:r>
              <a:rPr lang="en-US" sz="2000" dirty="0"/>
              <a:t>t</a:t>
            </a:r>
            <a:r>
              <a:rPr lang="en-US" sz="2000" dirty="0">
                <a:ea typeface="ＭＳ Ｐゴシック" charset="0"/>
                <a:cs typeface="ＭＳ Ｐゴシック" charset="0"/>
              </a:rPr>
              <a:t>he attribute provides information for the routing table of the receiving router in the next AS on the path</a:t>
            </a:r>
          </a:p>
          <a:p>
            <a:endParaRPr lang="en-US" sz="2000" dirty="0">
              <a:latin typeface="Arial" charset="0"/>
              <a:ea typeface="ＭＳ Ｐゴシック" charset="0"/>
              <a:cs typeface="ＭＳ Ｐゴシック" charset="0"/>
            </a:endParaRPr>
          </a:p>
        </p:txBody>
      </p:sp>
      <p:sp>
        <p:nvSpPr>
          <p:cNvPr id="75781" name="Rectangle 5"/>
          <p:cNvSpPr>
            <a:spLocks noChangeArrowheads="1"/>
          </p:cNvSpPr>
          <p:nvPr/>
        </p:nvSpPr>
        <p:spPr bwMode="auto">
          <a:xfrm>
            <a:off x="152400" y="1371600"/>
            <a:ext cx="8610600" cy="487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3" tIns="45717" rIns="91433" bIns="45717"/>
          <a:lstStyle/>
          <a:p>
            <a:pPr marL="342900" indent="-342900">
              <a:spcBef>
                <a:spcPct val="20000"/>
              </a:spcBef>
              <a:spcAft>
                <a:spcPct val="0"/>
              </a:spcAft>
              <a:tabLst>
                <a:tab pos="2857500" algn="l"/>
                <a:tab pos="5661025" algn="l"/>
              </a:tabLst>
            </a:pPr>
            <a:endParaRPr lang="en-US" sz="2000" b="0" i="0">
              <a:solidFill>
                <a:schemeClr val="tx1"/>
              </a:solidFill>
              <a:latin typeface="Arial" charset="0"/>
            </a:endParaRPr>
          </a:p>
        </p:txBody>
      </p:sp>
      <p:graphicFrame>
        <p:nvGraphicFramePr>
          <p:cNvPr id="75782" name="Object 2"/>
          <p:cNvGraphicFramePr>
            <a:graphicFrameLocks noChangeAspect="1"/>
          </p:cNvGraphicFramePr>
          <p:nvPr/>
        </p:nvGraphicFramePr>
        <p:xfrm>
          <a:off x="762000" y="3810000"/>
          <a:ext cx="8686800" cy="2130425"/>
        </p:xfrm>
        <a:graphic>
          <a:graphicData uri="http://schemas.openxmlformats.org/presentationml/2006/ole">
            <mc:AlternateContent xmlns:mc="http://schemas.openxmlformats.org/markup-compatibility/2006">
              <mc:Choice xmlns:v="urn:schemas-microsoft-com:vml" Requires="v">
                <p:oleObj spid="_x0000_s28846" name="Visio" r:id="rId4" imgW="9093200" imgH="1955800" progId="Visio.Drawing.11">
                  <p:embed/>
                </p:oleObj>
              </mc:Choice>
              <mc:Fallback>
                <p:oleObj name="Visio" r:id="rId4" imgW="9093200" imgH="1955800" progId="Visio.Drawing.11">
                  <p:embed/>
                  <p:pic>
                    <p:nvPicPr>
                      <p:cNvPr id="7578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810000"/>
                        <a:ext cx="8686800" cy="2130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2" name="Group 7"/>
          <p:cNvGrpSpPr>
            <a:grpSpLocks/>
          </p:cNvGrpSpPr>
          <p:nvPr/>
        </p:nvGrpSpPr>
        <p:grpSpPr bwMode="auto">
          <a:xfrm>
            <a:off x="2819400" y="5562600"/>
            <a:ext cx="2668588" cy="657225"/>
            <a:chOff x="2160" y="2530"/>
            <a:chExt cx="1681" cy="414"/>
          </a:xfrm>
        </p:grpSpPr>
        <p:sp>
          <p:nvSpPr>
            <p:cNvPr id="75787" name="Line 8"/>
            <p:cNvSpPr>
              <a:spLocks noChangeShapeType="1"/>
            </p:cNvSpPr>
            <p:nvPr/>
          </p:nvSpPr>
          <p:spPr bwMode="auto">
            <a:xfrm flipV="1">
              <a:off x="2256" y="2530"/>
              <a:ext cx="672" cy="0"/>
            </a:xfrm>
            <a:prstGeom prst="line">
              <a:avLst/>
            </a:prstGeom>
            <a:noFill/>
            <a:ln w="76200" cmpd="tri">
              <a:solidFill>
                <a:srgbClr val="FF0000"/>
              </a:solidFill>
              <a:round/>
              <a:headEnd/>
              <a:tailEnd type="triangle" w="med" len="med"/>
            </a:ln>
            <a:extLst>
              <a:ext uri="{909E8E84-426E-40dd-AFC4-6F175D3DCCD1}">
                <a14:hiddenFill xmlns="" xmlns:a14="http://schemas.microsoft.com/office/drawing/2010/main">
                  <a:noFill/>
                </a14:hiddenFill>
              </a:ext>
            </a:extLst>
          </p:spPr>
          <p:txBody>
            <a:bodyPr lIns="91433" tIns="45717" rIns="91433" bIns="45717"/>
            <a:lstStyle/>
            <a:p>
              <a:endParaRPr lang="en-US"/>
            </a:p>
          </p:txBody>
        </p:sp>
        <p:sp>
          <p:nvSpPr>
            <p:cNvPr id="75788" name="Text Box 9"/>
            <p:cNvSpPr txBox="1">
              <a:spLocks noChangeArrowheads="1"/>
            </p:cNvSpPr>
            <p:nvPr/>
          </p:nvSpPr>
          <p:spPr bwMode="auto">
            <a:xfrm>
              <a:off x="2160" y="2578"/>
              <a:ext cx="1681"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spAutoFit/>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pPr>
                <a:buFontTx/>
                <a:buNone/>
              </a:pPr>
              <a:r>
                <a:rPr lang="en-US" sz="1600" b="0" i="0" dirty="0">
                  <a:solidFill>
                    <a:schemeClr val="tx1"/>
                  </a:solidFill>
                  <a:latin typeface="Arial" charset="0"/>
                </a:rPr>
                <a:t>10.0.1.0/24, </a:t>
              </a:r>
              <a:br>
                <a:rPr lang="en-US" sz="1600" b="0" i="0" dirty="0">
                  <a:solidFill>
                    <a:schemeClr val="tx1"/>
                  </a:solidFill>
                  <a:latin typeface="Arial" charset="0"/>
                </a:rPr>
              </a:br>
              <a:r>
                <a:rPr lang="en-US" sz="1600" b="0" i="0" dirty="0">
                  <a:solidFill>
                    <a:schemeClr val="tx1"/>
                  </a:solidFill>
                  <a:latin typeface="Arial" charset="0"/>
                </a:rPr>
                <a:t> </a:t>
              </a:r>
              <a:r>
                <a:rPr lang="en-US" sz="1600" b="0" i="0" dirty="0">
                  <a:solidFill>
                    <a:srgbClr val="C00000"/>
                  </a:solidFill>
                  <a:latin typeface="Arial" charset="0"/>
                </a:rPr>
                <a:t>NEXT-HOP {128.100.11.1}</a:t>
              </a:r>
            </a:p>
          </p:txBody>
        </p:sp>
      </p:grpSp>
      <p:grpSp>
        <p:nvGrpSpPr>
          <p:cNvPr id="3" name="Group 10"/>
          <p:cNvGrpSpPr>
            <a:grpSpLocks/>
          </p:cNvGrpSpPr>
          <p:nvPr/>
        </p:nvGrpSpPr>
        <p:grpSpPr bwMode="auto">
          <a:xfrm>
            <a:off x="5638800" y="5562600"/>
            <a:ext cx="2781300" cy="663575"/>
            <a:chOff x="2160" y="2640"/>
            <a:chExt cx="1752" cy="418"/>
          </a:xfrm>
        </p:grpSpPr>
        <p:sp>
          <p:nvSpPr>
            <p:cNvPr id="75785" name="Line 11"/>
            <p:cNvSpPr>
              <a:spLocks noChangeShapeType="1"/>
            </p:cNvSpPr>
            <p:nvPr/>
          </p:nvSpPr>
          <p:spPr bwMode="auto">
            <a:xfrm flipV="1">
              <a:off x="2256" y="2640"/>
              <a:ext cx="672" cy="0"/>
            </a:xfrm>
            <a:prstGeom prst="line">
              <a:avLst/>
            </a:prstGeom>
            <a:noFill/>
            <a:ln w="76200" cmpd="tri">
              <a:solidFill>
                <a:srgbClr val="FF0000"/>
              </a:solidFill>
              <a:round/>
              <a:headEnd/>
              <a:tailEnd type="triangle" w="med" len="med"/>
            </a:ln>
            <a:extLst>
              <a:ext uri="{909E8E84-426E-40dd-AFC4-6F175D3DCCD1}">
                <a14:hiddenFill xmlns="" xmlns:a14="http://schemas.microsoft.com/office/drawing/2010/main">
                  <a:noFill/>
                </a14:hiddenFill>
              </a:ext>
            </a:extLst>
          </p:spPr>
          <p:txBody>
            <a:bodyPr lIns="91433" tIns="45717" rIns="91433" bIns="45717"/>
            <a:lstStyle/>
            <a:p>
              <a:endParaRPr lang="en-US"/>
            </a:p>
          </p:txBody>
        </p:sp>
        <p:sp>
          <p:nvSpPr>
            <p:cNvPr id="75786" name="Text Box 12"/>
            <p:cNvSpPr txBox="1">
              <a:spLocks noChangeArrowheads="1"/>
            </p:cNvSpPr>
            <p:nvPr/>
          </p:nvSpPr>
          <p:spPr bwMode="auto">
            <a:xfrm>
              <a:off x="2160" y="2692"/>
              <a:ext cx="1752"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spAutoFit/>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pPr>
                <a:buFontTx/>
                <a:buNone/>
              </a:pPr>
              <a:r>
                <a:rPr lang="en-US" sz="1600" b="0" i="0" dirty="0">
                  <a:solidFill>
                    <a:schemeClr val="tx1"/>
                  </a:solidFill>
                  <a:latin typeface="Arial" charset="0"/>
                </a:rPr>
                <a:t>10.0.1.0/24, </a:t>
              </a:r>
              <a:br>
                <a:rPr lang="en-US" sz="1600" b="0" i="0" dirty="0">
                  <a:solidFill>
                    <a:schemeClr val="tx1"/>
                  </a:solidFill>
                  <a:latin typeface="Arial" charset="0"/>
                </a:rPr>
              </a:br>
              <a:r>
                <a:rPr lang="en-US" sz="1600" b="0" i="0" dirty="0">
                  <a:solidFill>
                    <a:schemeClr val="tx1"/>
                  </a:solidFill>
                  <a:latin typeface="Arial" charset="0"/>
                </a:rPr>
                <a:t> </a:t>
              </a:r>
              <a:r>
                <a:rPr lang="en-US" sz="1600" b="0" i="0" dirty="0">
                  <a:solidFill>
                    <a:srgbClr val="C00000"/>
                  </a:solidFill>
                  <a:latin typeface="Arial" charset="0"/>
                </a:rPr>
                <a:t>NEXT-HOP {128.143.71.21</a:t>
              </a:r>
              <a:r>
                <a:rPr lang="en-US" sz="1600" b="0" i="0" dirty="0">
                  <a:solidFill>
                    <a:schemeClr val="tx1"/>
                  </a:solidFill>
                  <a:latin typeface="Arial" charset="0"/>
                </a:rPr>
                <a:t>}</a:t>
              </a:r>
            </a:p>
          </p:txBody>
        </p:sp>
      </p:grpSp>
      <p:cxnSp>
        <p:nvCxnSpPr>
          <p:cNvPr id="5" name="Straight Arrow Connector 4"/>
          <p:cNvCxnSpPr/>
          <p:nvPr/>
        </p:nvCxnSpPr>
        <p:spPr bwMode="auto">
          <a:xfrm>
            <a:off x="3505200" y="4267200"/>
            <a:ext cx="1066800" cy="1524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Arrow Connector 6"/>
          <p:cNvCxnSpPr/>
          <p:nvPr/>
        </p:nvCxnSpPr>
        <p:spPr bwMode="auto">
          <a:xfrm>
            <a:off x="5943600" y="4267200"/>
            <a:ext cx="1371600" cy="16002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5" name="Picture 14" descr="underline_base">
            <a:extLst>
              <a:ext uri="{FF2B5EF4-FFF2-40B4-BE49-F238E27FC236}">
                <a16:creationId xmlns:a16="http://schemas.microsoft.com/office/drawing/2014/main" id="{2729D23E-27AE-8044-8754-20D390252F5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703" y="751497"/>
            <a:ext cx="5163877" cy="184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604702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nodeType="afterGroup">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BA113ED-DA75-0F4D-A4AD-3FA8D21BE785}"/>
              </a:ext>
            </a:extLst>
          </p:cNvPr>
          <p:cNvSpPr>
            <a:spLocks noGrp="1"/>
          </p:cNvSpPr>
          <p:nvPr>
            <p:ph type="ftr" sz="quarter" idx="11"/>
          </p:nvPr>
        </p:nvSpPr>
        <p:spPr/>
        <p:txBody>
          <a:bodyPr/>
          <a:lstStyle/>
          <a:p>
            <a:pPr>
              <a:defRPr/>
            </a:pPr>
            <a:r>
              <a:rPr lang="en-US"/>
              <a:t>Network Layer</a:t>
            </a:r>
          </a:p>
        </p:txBody>
      </p:sp>
      <p:sp>
        <p:nvSpPr>
          <p:cNvPr id="4" name="Slide Number Placeholder 3">
            <a:extLst>
              <a:ext uri="{FF2B5EF4-FFF2-40B4-BE49-F238E27FC236}">
                <a16:creationId xmlns:a16="http://schemas.microsoft.com/office/drawing/2014/main" id="{8BDA7ED4-B4BE-6E46-A0A1-56C690B76298}"/>
              </a:ext>
            </a:extLst>
          </p:cNvPr>
          <p:cNvSpPr>
            <a:spLocks noGrp="1"/>
          </p:cNvSpPr>
          <p:nvPr>
            <p:ph type="sldNum" sz="quarter" idx="12"/>
          </p:nvPr>
        </p:nvSpPr>
        <p:spPr/>
        <p:txBody>
          <a:bodyPr/>
          <a:lstStyle/>
          <a:p>
            <a:pPr>
              <a:defRPr/>
            </a:pPr>
            <a:r>
              <a:rPr lang="en-US"/>
              <a:t>4-</a:t>
            </a:r>
            <a:fld id="{0DCF9BDD-CFA9-4940-A134-4E3EBF4AC9F4}" type="slidenum">
              <a:rPr lang="en-US" smtClean="0"/>
              <a:pPr>
                <a:defRPr/>
              </a:pPr>
              <a:t>101</a:t>
            </a:fld>
            <a:endParaRPr lang="en-US"/>
          </a:p>
        </p:txBody>
      </p:sp>
      <p:grpSp>
        <p:nvGrpSpPr>
          <p:cNvPr id="5" name="Group 4">
            <a:extLst>
              <a:ext uri="{FF2B5EF4-FFF2-40B4-BE49-F238E27FC236}">
                <a16:creationId xmlns:a16="http://schemas.microsoft.com/office/drawing/2014/main" id="{FF6CB47B-C4BF-3445-B0A7-18C5610F568D}"/>
              </a:ext>
            </a:extLst>
          </p:cNvPr>
          <p:cNvGrpSpPr/>
          <p:nvPr/>
        </p:nvGrpSpPr>
        <p:grpSpPr>
          <a:xfrm>
            <a:off x="605573" y="1581138"/>
            <a:ext cx="7914992" cy="4222292"/>
            <a:chOff x="1062681" y="2660083"/>
            <a:chExt cx="9146126" cy="3326829"/>
          </a:xfrm>
        </p:grpSpPr>
        <p:grpSp>
          <p:nvGrpSpPr>
            <p:cNvPr id="6" name="Group 5">
              <a:extLst>
                <a:ext uri="{FF2B5EF4-FFF2-40B4-BE49-F238E27FC236}">
                  <a16:creationId xmlns:a16="http://schemas.microsoft.com/office/drawing/2014/main" id="{771F6B70-459D-EA49-AAF8-4EB4919EE32F}"/>
                </a:ext>
              </a:extLst>
            </p:cNvPr>
            <p:cNvGrpSpPr/>
            <p:nvPr/>
          </p:nvGrpSpPr>
          <p:grpSpPr>
            <a:xfrm>
              <a:off x="1890979" y="2801170"/>
              <a:ext cx="2557336" cy="1719017"/>
              <a:chOff x="-2170772" y="2784954"/>
              <a:chExt cx="2712783" cy="1853712"/>
            </a:xfrm>
          </p:grpSpPr>
          <p:sp>
            <p:nvSpPr>
              <p:cNvPr id="165" name="Freeform 2">
                <a:extLst>
                  <a:ext uri="{FF2B5EF4-FFF2-40B4-BE49-F238E27FC236}">
                    <a16:creationId xmlns:a16="http://schemas.microsoft.com/office/drawing/2014/main" id="{FFF47FED-EF72-2B49-8E1E-DF0E6C3B79F4}"/>
                  </a:ext>
                </a:extLst>
              </p:cNvPr>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166" name="Group 165">
                <a:extLst>
                  <a:ext uri="{FF2B5EF4-FFF2-40B4-BE49-F238E27FC236}">
                    <a16:creationId xmlns:a16="http://schemas.microsoft.com/office/drawing/2014/main" id="{180862AD-F881-9F4F-813F-6890FC60F194}"/>
                  </a:ext>
                </a:extLst>
              </p:cNvPr>
              <p:cNvGrpSpPr/>
              <p:nvPr/>
            </p:nvGrpSpPr>
            <p:grpSpPr>
              <a:xfrm>
                <a:off x="-1935370" y="2935816"/>
                <a:ext cx="2333625" cy="1590649"/>
                <a:chOff x="833331" y="2873352"/>
                <a:chExt cx="2333625" cy="1590649"/>
              </a:xfrm>
            </p:grpSpPr>
            <p:grpSp>
              <p:nvGrpSpPr>
                <p:cNvPr id="167" name="Group 166">
                  <a:extLst>
                    <a:ext uri="{FF2B5EF4-FFF2-40B4-BE49-F238E27FC236}">
                      <a16:creationId xmlns:a16="http://schemas.microsoft.com/office/drawing/2014/main" id="{3A1F8EFA-7AAB-1142-BB30-28432E8E849B}"/>
                    </a:ext>
                  </a:extLst>
                </p:cNvPr>
                <p:cNvGrpSpPr/>
                <p:nvPr/>
              </p:nvGrpSpPr>
              <p:grpSpPr>
                <a:xfrm>
                  <a:off x="1736090" y="2873352"/>
                  <a:ext cx="565150" cy="369332"/>
                  <a:chOff x="1736090" y="2873352"/>
                  <a:chExt cx="565150" cy="369332"/>
                </a:xfrm>
              </p:grpSpPr>
              <p:grpSp>
                <p:nvGrpSpPr>
                  <p:cNvPr id="216" name="Group 327">
                    <a:extLst>
                      <a:ext uri="{FF2B5EF4-FFF2-40B4-BE49-F238E27FC236}">
                        <a16:creationId xmlns:a16="http://schemas.microsoft.com/office/drawing/2014/main" id="{2923510D-2447-0D4D-8DE0-08F2E893EEDC}"/>
                      </a:ext>
                    </a:extLst>
                  </p:cNvPr>
                  <p:cNvGrpSpPr>
                    <a:grpSpLocks/>
                  </p:cNvGrpSpPr>
                  <p:nvPr/>
                </p:nvGrpSpPr>
                <p:grpSpPr bwMode="auto">
                  <a:xfrm>
                    <a:off x="1736090" y="2893762"/>
                    <a:ext cx="565150" cy="292100"/>
                    <a:chOff x="1871277" y="1576300"/>
                    <a:chExt cx="1128371" cy="437861"/>
                  </a:xfrm>
                </p:grpSpPr>
                <p:sp>
                  <p:nvSpPr>
                    <p:cNvPr id="220" name="Oval 219">
                      <a:extLst>
                        <a:ext uri="{FF2B5EF4-FFF2-40B4-BE49-F238E27FC236}">
                          <a16:creationId xmlns:a16="http://schemas.microsoft.com/office/drawing/2014/main" id="{DA72BA01-30C8-914C-AEC4-73E3C746AD74}"/>
                        </a:ext>
                      </a:extLst>
                    </p:cNvPr>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21" name="Rectangle 220">
                      <a:extLst>
                        <a:ext uri="{FF2B5EF4-FFF2-40B4-BE49-F238E27FC236}">
                          <a16:creationId xmlns:a16="http://schemas.microsoft.com/office/drawing/2014/main" id="{E48CD85B-6E45-5946-969E-E9E171684C4E}"/>
                        </a:ext>
                      </a:extLst>
                    </p:cNvPr>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2" name="Oval 221">
                      <a:extLst>
                        <a:ext uri="{FF2B5EF4-FFF2-40B4-BE49-F238E27FC236}">
                          <a16:creationId xmlns:a16="http://schemas.microsoft.com/office/drawing/2014/main" id="{BA5E6C5F-3DD1-2145-8F2A-DFC25B034A99}"/>
                        </a:ext>
                      </a:extLst>
                    </p:cNvPr>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23" name="Freeform 222">
                      <a:extLst>
                        <a:ext uri="{FF2B5EF4-FFF2-40B4-BE49-F238E27FC236}">
                          <a16:creationId xmlns:a16="http://schemas.microsoft.com/office/drawing/2014/main" id="{6921101B-43D3-AF43-9B27-70DE9AF4ED2E}"/>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4" name="Freeform 223">
                      <a:extLst>
                        <a:ext uri="{FF2B5EF4-FFF2-40B4-BE49-F238E27FC236}">
                          <a16:creationId xmlns:a16="http://schemas.microsoft.com/office/drawing/2014/main" id="{11A99C70-DC5E-5D4D-84A2-6E3A3A0293A4}"/>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5" name="Freeform 224">
                      <a:extLst>
                        <a:ext uri="{FF2B5EF4-FFF2-40B4-BE49-F238E27FC236}">
                          <a16:creationId xmlns:a16="http://schemas.microsoft.com/office/drawing/2014/main" id="{2C33D375-2680-1E48-B9D4-E477315F9F05}"/>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6" name="Freeform 225">
                      <a:extLst>
                        <a:ext uri="{FF2B5EF4-FFF2-40B4-BE49-F238E27FC236}">
                          <a16:creationId xmlns:a16="http://schemas.microsoft.com/office/drawing/2014/main" id="{72F8A136-B2BF-344F-9CB5-8B6E479EA057}"/>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27" name="Straight Connector 226">
                      <a:extLst>
                        <a:ext uri="{FF2B5EF4-FFF2-40B4-BE49-F238E27FC236}">
                          <a16:creationId xmlns:a16="http://schemas.microsoft.com/office/drawing/2014/main" id="{4BCF5177-EDD1-884E-A5BA-C3D050DE1AEA}"/>
                        </a:ext>
                      </a:extLst>
                    </p:cNvPr>
                    <p:cNvCxnSpPr>
                      <a:endCxn id="222"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1769401D-53DC-2C46-B98C-7FDB83660B75}"/>
                        </a:ext>
                      </a:extLst>
                    </p:cNvPr>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17" name="Group 216">
                    <a:extLst>
                      <a:ext uri="{FF2B5EF4-FFF2-40B4-BE49-F238E27FC236}">
                        <a16:creationId xmlns:a16="http://schemas.microsoft.com/office/drawing/2014/main" id="{1BEBBB56-C84F-1247-9B45-A7932BA9DB6A}"/>
                      </a:ext>
                    </a:extLst>
                  </p:cNvPr>
                  <p:cNvGrpSpPr/>
                  <p:nvPr/>
                </p:nvGrpSpPr>
                <p:grpSpPr>
                  <a:xfrm>
                    <a:off x="1770362" y="2873352"/>
                    <a:ext cx="441422" cy="369332"/>
                    <a:chOff x="667045" y="1708643"/>
                    <a:chExt cx="441422" cy="369332"/>
                  </a:xfrm>
                </p:grpSpPr>
                <p:sp>
                  <p:nvSpPr>
                    <p:cNvPr id="218" name="Oval 217">
                      <a:extLst>
                        <a:ext uri="{FF2B5EF4-FFF2-40B4-BE49-F238E27FC236}">
                          <a16:creationId xmlns:a16="http://schemas.microsoft.com/office/drawing/2014/main" id="{423ED5CC-BCB7-B043-83B5-4D3A997EF649}"/>
                        </a:ext>
                      </a:extLst>
                    </p:cNvPr>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9" name="TextBox 218">
                      <a:extLst>
                        <a:ext uri="{FF2B5EF4-FFF2-40B4-BE49-F238E27FC236}">
                          <a16:creationId xmlns:a16="http://schemas.microsoft.com/office/drawing/2014/main" id="{46719D32-13FF-8A49-AA37-4628BE4C336E}"/>
                        </a:ext>
                      </a:extLst>
                    </p:cNvPr>
                    <p:cNvSpPr txBox="1"/>
                    <p:nvPr/>
                  </p:nvSpPr>
                  <p:spPr>
                    <a:xfrm>
                      <a:off x="667045" y="1708643"/>
                      <a:ext cx="441422" cy="369332"/>
                    </a:xfrm>
                    <a:prstGeom prst="rect">
                      <a:avLst/>
                    </a:prstGeom>
                    <a:noFill/>
                  </p:spPr>
                  <p:txBody>
                    <a:bodyPr wrap="none" rtlCol="0">
                      <a:spAutoFit/>
                    </a:bodyPr>
                    <a:lstStyle/>
                    <a:p>
                      <a:r>
                        <a:rPr lang="en-US" dirty="0"/>
                        <a:t>1b</a:t>
                      </a:r>
                    </a:p>
                  </p:txBody>
                </p:sp>
              </p:grpSp>
            </p:grpSp>
            <p:grpSp>
              <p:nvGrpSpPr>
                <p:cNvPr id="168" name="Group 167">
                  <a:extLst>
                    <a:ext uri="{FF2B5EF4-FFF2-40B4-BE49-F238E27FC236}">
                      <a16:creationId xmlns:a16="http://schemas.microsoft.com/office/drawing/2014/main" id="{D75FD213-C9C7-A349-9C65-DD59E0283E3B}"/>
                    </a:ext>
                  </a:extLst>
                </p:cNvPr>
                <p:cNvGrpSpPr/>
                <p:nvPr/>
              </p:nvGrpSpPr>
              <p:grpSpPr>
                <a:xfrm>
                  <a:off x="1740320" y="4094669"/>
                  <a:ext cx="565150" cy="369332"/>
                  <a:chOff x="1736090" y="2873352"/>
                  <a:chExt cx="565150" cy="369332"/>
                </a:xfrm>
              </p:grpSpPr>
              <p:grpSp>
                <p:nvGrpSpPr>
                  <p:cNvPr id="203" name="Group 327">
                    <a:extLst>
                      <a:ext uri="{FF2B5EF4-FFF2-40B4-BE49-F238E27FC236}">
                        <a16:creationId xmlns:a16="http://schemas.microsoft.com/office/drawing/2014/main" id="{F5687B36-6204-974C-A937-5A39FABDDF56}"/>
                      </a:ext>
                    </a:extLst>
                  </p:cNvPr>
                  <p:cNvGrpSpPr>
                    <a:grpSpLocks/>
                  </p:cNvGrpSpPr>
                  <p:nvPr/>
                </p:nvGrpSpPr>
                <p:grpSpPr bwMode="auto">
                  <a:xfrm>
                    <a:off x="1736090" y="2893762"/>
                    <a:ext cx="565150" cy="292100"/>
                    <a:chOff x="1871277" y="1576300"/>
                    <a:chExt cx="1128371" cy="437861"/>
                  </a:xfrm>
                </p:grpSpPr>
                <p:sp>
                  <p:nvSpPr>
                    <p:cNvPr id="207" name="Oval 206">
                      <a:extLst>
                        <a:ext uri="{FF2B5EF4-FFF2-40B4-BE49-F238E27FC236}">
                          <a16:creationId xmlns:a16="http://schemas.microsoft.com/office/drawing/2014/main" id="{BD0D3977-1FB5-6B4E-B8A4-47F5CE2AE1D1}"/>
                        </a:ext>
                      </a:extLst>
                    </p:cNvPr>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08" name="Rectangle 207">
                      <a:extLst>
                        <a:ext uri="{FF2B5EF4-FFF2-40B4-BE49-F238E27FC236}">
                          <a16:creationId xmlns:a16="http://schemas.microsoft.com/office/drawing/2014/main" id="{63AD56ED-712B-4040-96B6-F533A03F7C5B}"/>
                        </a:ext>
                      </a:extLst>
                    </p:cNvPr>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9" name="Oval 208">
                      <a:extLst>
                        <a:ext uri="{FF2B5EF4-FFF2-40B4-BE49-F238E27FC236}">
                          <a16:creationId xmlns:a16="http://schemas.microsoft.com/office/drawing/2014/main" id="{901B09AF-0E57-3A49-BDFE-43BD48CC422C}"/>
                        </a:ext>
                      </a:extLst>
                    </p:cNvPr>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10" name="Freeform 209">
                      <a:extLst>
                        <a:ext uri="{FF2B5EF4-FFF2-40B4-BE49-F238E27FC236}">
                          <a16:creationId xmlns:a16="http://schemas.microsoft.com/office/drawing/2014/main" id="{DAF4FE2E-F075-B745-A174-4CCBED1069E0}"/>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1" name="Freeform 210">
                      <a:extLst>
                        <a:ext uri="{FF2B5EF4-FFF2-40B4-BE49-F238E27FC236}">
                          <a16:creationId xmlns:a16="http://schemas.microsoft.com/office/drawing/2014/main" id="{E2108417-5FA4-F64D-85E9-E60A6E0ADF07}"/>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2" name="Freeform 211">
                      <a:extLst>
                        <a:ext uri="{FF2B5EF4-FFF2-40B4-BE49-F238E27FC236}">
                          <a16:creationId xmlns:a16="http://schemas.microsoft.com/office/drawing/2014/main" id="{82BB1715-EE6F-5C4E-994E-083918CE7280}"/>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3" name="Freeform 212">
                      <a:extLst>
                        <a:ext uri="{FF2B5EF4-FFF2-40B4-BE49-F238E27FC236}">
                          <a16:creationId xmlns:a16="http://schemas.microsoft.com/office/drawing/2014/main" id="{3E2E71F9-6E96-7F41-8590-C5910F0AAA34}"/>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14" name="Straight Connector 213">
                      <a:extLst>
                        <a:ext uri="{FF2B5EF4-FFF2-40B4-BE49-F238E27FC236}">
                          <a16:creationId xmlns:a16="http://schemas.microsoft.com/office/drawing/2014/main" id="{7AD8B082-CE98-1741-BDFF-B56C89221500}"/>
                        </a:ext>
                      </a:extLst>
                    </p:cNvPr>
                    <p:cNvCxnSpPr>
                      <a:endCxn id="209"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26BBB150-34F0-7244-88F1-4883E32AA3ED}"/>
                        </a:ext>
                      </a:extLst>
                    </p:cNvPr>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04" name="Group 203">
                    <a:extLst>
                      <a:ext uri="{FF2B5EF4-FFF2-40B4-BE49-F238E27FC236}">
                        <a16:creationId xmlns:a16="http://schemas.microsoft.com/office/drawing/2014/main" id="{CF2ADDCD-B6A1-4442-892C-366DDC093110}"/>
                      </a:ext>
                    </a:extLst>
                  </p:cNvPr>
                  <p:cNvGrpSpPr/>
                  <p:nvPr/>
                </p:nvGrpSpPr>
                <p:grpSpPr>
                  <a:xfrm>
                    <a:off x="1770362" y="2873352"/>
                    <a:ext cx="441422" cy="369332"/>
                    <a:chOff x="667045" y="1708643"/>
                    <a:chExt cx="441422" cy="369332"/>
                  </a:xfrm>
                </p:grpSpPr>
                <p:sp>
                  <p:nvSpPr>
                    <p:cNvPr id="205" name="Oval 204">
                      <a:extLst>
                        <a:ext uri="{FF2B5EF4-FFF2-40B4-BE49-F238E27FC236}">
                          <a16:creationId xmlns:a16="http://schemas.microsoft.com/office/drawing/2014/main" id="{FB4E2DFA-2BE5-A64E-AAA8-5EE5D527ABDC}"/>
                        </a:ext>
                      </a:extLst>
                    </p:cNvPr>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6" name="TextBox 205">
                      <a:extLst>
                        <a:ext uri="{FF2B5EF4-FFF2-40B4-BE49-F238E27FC236}">
                          <a16:creationId xmlns:a16="http://schemas.microsoft.com/office/drawing/2014/main" id="{1278F776-363E-7A45-A16C-E9330BECCE95}"/>
                        </a:ext>
                      </a:extLst>
                    </p:cNvPr>
                    <p:cNvSpPr txBox="1"/>
                    <p:nvPr/>
                  </p:nvSpPr>
                  <p:spPr>
                    <a:xfrm>
                      <a:off x="667045" y="1708643"/>
                      <a:ext cx="441422" cy="369332"/>
                    </a:xfrm>
                    <a:prstGeom prst="rect">
                      <a:avLst/>
                    </a:prstGeom>
                    <a:noFill/>
                  </p:spPr>
                  <p:txBody>
                    <a:bodyPr wrap="none" rtlCol="0">
                      <a:spAutoFit/>
                    </a:bodyPr>
                    <a:lstStyle/>
                    <a:p>
                      <a:r>
                        <a:rPr lang="en-US" dirty="0"/>
                        <a:t>1d</a:t>
                      </a:r>
                    </a:p>
                  </p:txBody>
                </p:sp>
              </p:grpSp>
            </p:grpSp>
            <p:grpSp>
              <p:nvGrpSpPr>
                <p:cNvPr id="169" name="Group 168">
                  <a:extLst>
                    <a:ext uri="{FF2B5EF4-FFF2-40B4-BE49-F238E27FC236}">
                      <a16:creationId xmlns:a16="http://schemas.microsoft.com/office/drawing/2014/main" id="{C8741D8A-BA80-384C-9DE5-D2C795AE8AC2}"/>
                    </a:ext>
                  </a:extLst>
                </p:cNvPr>
                <p:cNvGrpSpPr/>
                <p:nvPr/>
              </p:nvGrpSpPr>
              <p:grpSpPr>
                <a:xfrm>
                  <a:off x="2601806" y="3485072"/>
                  <a:ext cx="565150" cy="369332"/>
                  <a:chOff x="1736090" y="2873352"/>
                  <a:chExt cx="565150" cy="369332"/>
                </a:xfrm>
              </p:grpSpPr>
              <p:grpSp>
                <p:nvGrpSpPr>
                  <p:cNvPr id="190" name="Group 327">
                    <a:extLst>
                      <a:ext uri="{FF2B5EF4-FFF2-40B4-BE49-F238E27FC236}">
                        <a16:creationId xmlns:a16="http://schemas.microsoft.com/office/drawing/2014/main" id="{3F4196E3-0658-5C43-85E6-DA47B67D77BB}"/>
                      </a:ext>
                    </a:extLst>
                  </p:cNvPr>
                  <p:cNvGrpSpPr>
                    <a:grpSpLocks/>
                  </p:cNvGrpSpPr>
                  <p:nvPr/>
                </p:nvGrpSpPr>
                <p:grpSpPr bwMode="auto">
                  <a:xfrm>
                    <a:off x="1736090" y="2893762"/>
                    <a:ext cx="565150" cy="292100"/>
                    <a:chOff x="1871277" y="1576300"/>
                    <a:chExt cx="1128371" cy="437861"/>
                  </a:xfrm>
                </p:grpSpPr>
                <p:sp>
                  <p:nvSpPr>
                    <p:cNvPr id="194" name="Oval 193">
                      <a:extLst>
                        <a:ext uri="{FF2B5EF4-FFF2-40B4-BE49-F238E27FC236}">
                          <a16:creationId xmlns:a16="http://schemas.microsoft.com/office/drawing/2014/main" id="{550A3093-3105-DD48-A28D-457CE41357C3}"/>
                        </a:ext>
                      </a:extLst>
                    </p:cNvPr>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95" name="Rectangle 194">
                      <a:extLst>
                        <a:ext uri="{FF2B5EF4-FFF2-40B4-BE49-F238E27FC236}">
                          <a16:creationId xmlns:a16="http://schemas.microsoft.com/office/drawing/2014/main" id="{D8A2BB5B-E8B9-3F4B-B5AB-9981038096B0}"/>
                        </a:ext>
                      </a:extLst>
                    </p:cNvPr>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6" name="Oval 195">
                      <a:extLst>
                        <a:ext uri="{FF2B5EF4-FFF2-40B4-BE49-F238E27FC236}">
                          <a16:creationId xmlns:a16="http://schemas.microsoft.com/office/drawing/2014/main" id="{E9637151-1363-F941-B2F9-46396B95257D}"/>
                        </a:ext>
                      </a:extLst>
                    </p:cNvPr>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97" name="Freeform 196">
                      <a:extLst>
                        <a:ext uri="{FF2B5EF4-FFF2-40B4-BE49-F238E27FC236}">
                          <a16:creationId xmlns:a16="http://schemas.microsoft.com/office/drawing/2014/main" id="{9B9030B1-7142-5743-9524-628E267A3E2C}"/>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8" name="Freeform 197">
                      <a:extLst>
                        <a:ext uri="{FF2B5EF4-FFF2-40B4-BE49-F238E27FC236}">
                          <a16:creationId xmlns:a16="http://schemas.microsoft.com/office/drawing/2014/main" id="{FFBB0521-A233-BE41-A495-53D351AC52A0}"/>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9" name="Freeform 198">
                      <a:extLst>
                        <a:ext uri="{FF2B5EF4-FFF2-40B4-BE49-F238E27FC236}">
                          <a16:creationId xmlns:a16="http://schemas.microsoft.com/office/drawing/2014/main" id="{95E37894-AFD2-F64E-8F8B-BDBBC88B04D9}"/>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0" name="Freeform 199">
                      <a:extLst>
                        <a:ext uri="{FF2B5EF4-FFF2-40B4-BE49-F238E27FC236}">
                          <a16:creationId xmlns:a16="http://schemas.microsoft.com/office/drawing/2014/main" id="{7E0BEB07-3880-594A-8F78-9291641BC169}"/>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01" name="Straight Connector 200">
                      <a:extLst>
                        <a:ext uri="{FF2B5EF4-FFF2-40B4-BE49-F238E27FC236}">
                          <a16:creationId xmlns:a16="http://schemas.microsoft.com/office/drawing/2014/main" id="{52677B0B-A534-EA4D-91E3-96D1348D2252}"/>
                        </a:ext>
                      </a:extLst>
                    </p:cNvPr>
                    <p:cNvCxnSpPr>
                      <a:endCxn id="196"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FD659A74-FA70-F74F-84C8-4251922A6012}"/>
                        </a:ext>
                      </a:extLst>
                    </p:cNvPr>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91" name="Group 190">
                    <a:extLst>
                      <a:ext uri="{FF2B5EF4-FFF2-40B4-BE49-F238E27FC236}">
                        <a16:creationId xmlns:a16="http://schemas.microsoft.com/office/drawing/2014/main" id="{7616AEAE-D761-B84F-962A-7645B1B80E68}"/>
                      </a:ext>
                    </a:extLst>
                  </p:cNvPr>
                  <p:cNvGrpSpPr/>
                  <p:nvPr/>
                </p:nvGrpSpPr>
                <p:grpSpPr>
                  <a:xfrm>
                    <a:off x="1770362" y="2873352"/>
                    <a:ext cx="428460" cy="369332"/>
                    <a:chOff x="667045" y="1708643"/>
                    <a:chExt cx="428460" cy="369332"/>
                  </a:xfrm>
                </p:grpSpPr>
                <p:sp>
                  <p:nvSpPr>
                    <p:cNvPr id="192" name="Oval 191">
                      <a:extLst>
                        <a:ext uri="{FF2B5EF4-FFF2-40B4-BE49-F238E27FC236}">
                          <a16:creationId xmlns:a16="http://schemas.microsoft.com/office/drawing/2014/main" id="{0D28A71B-C9FC-DB48-B039-D4227979CD66}"/>
                        </a:ext>
                      </a:extLst>
                    </p:cNvPr>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1BF9C6CE-C460-4345-955D-F1F75FACCCC1}"/>
                        </a:ext>
                      </a:extLst>
                    </p:cNvPr>
                    <p:cNvSpPr txBox="1"/>
                    <p:nvPr/>
                  </p:nvSpPr>
                  <p:spPr>
                    <a:xfrm>
                      <a:off x="667045" y="1708643"/>
                      <a:ext cx="428460" cy="369332"/>
                    </a:xfrm>
                    <a:prstGeom prst="rect">
                      <a:avLst/>
                    </a:prstGeom>
                    <a:noFill/>
                  </p:spPr>
                  <p:txBody>
                    <a:bodyPr wrap="none" rtlCol="0">
                      <a:spAutoFit/>
                    </a:bodyPr>
                    <a:lstStyle/>
                    <a:p>
                      <a:r>
                        <a:rPr lang="en-US" dirty="0"/>
                        <a:t>1c</a:t>
                      </a:r>
                    </a:p>
                  </p:txBody>
                </p:sp>
              </p:grpSp>
            </p:grpSp>
            <p:grpSp>
              <p:nvGrpSpPr>
                <p:cNvPr id="170" name="Group 169">
                  <a:extLst>
                    <a:ext uri="{FF2B5EF4-FFF2-40B4-BE49-F238E27FC236}">
                      <a16:creationId xmlns:a16="http://schemas.microsoft.com/office/drawing/2014/main" id="{3F0EF5B3-37E6-EB46-9F8A-FB65F12EA31B}"/>
                    </a:ext>
                  </a:extLst>
                </p:cNvPr>
                <p:cNvGrpSpPr/>
                <p:nvPr/>
              </p:nvGrpSpPr>
              <p:grpSpPr>
                <a:xfrm>
                  <a:off x="833331" y="3478719"/>
                  <a:ext cx="565150" cy="369332"/>
                  <a:chOff x="1736090" y="2873352"/>
                  <a:chExt cx="565150" cy="369332"/>
                </a:xfrm>
              </p:grpSpPr>
              <p:grpSp>
                <p:nvGrpSpPr>
                  <p:cNvPr id="177" name="Group 327">
                    <a:extLst>
                      <a:ext uri="{FF2B5EF4-FFF2-40B4-BE49-F238E27FC236}">
                        <a16:creationId xmlns:a16="http://schemas.microsoft.com/office/drawing/2014/main" id="{928C2FF7-8F12-3344-B520-8053A1910A06}"/>
                      </a:ext>
                    </a:extLst>
                  </p:cNvPr>
                  <p:cNvGrpSpPr>
                    <a:grpSpLocks/>
                  </p:cNvGrpSpPr>
                  <p:nvPr/>
                </p:nvGrpSpPr>
                <p:grpSpPr bwMode="auto">
                  <a:xfrm>
                    <a:off x="1736090" y="2893762"/>
                    <a:ext cx="565150" cy="292100"/>
                    <a:chOff x="1871277" y="1576300"/>
                    <a:chExt cx="1128371" cy="437861"/>
                  </a:xfrm>
                </p:grpSpPr>
                <p:sp>
                  <p:nvSpPr>
                    <p:cNvPr id="181" name="Oval 180">
                      <a:extLst>
                        <a:ext uri="{FF2B5EF4-FFF2-40B4-BE49-F238E27FC236}">
                          <a16:creationId xmlns:a16="http://schemas.microsoft.com/office/drawing/2014/main" id="{553BB5AE-67AB-C948-AF8D-B74237BFB7B9}"/>
                        </a:ext>
                      </a:extLst>
                    </p:cNvPr>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82" name="Rectangle 181">
                      <a:extLst>
                        <a:ext uri="{FF2B5EF4-FFF2-40B4-BE49-F238E27FC236}">
                          <a16:creationId xmlns:a16="http://schemas.microsoft.com/office/drawing/2014/main" id="{14E8170D-B974-5644-AE77-F62E5FDA4EDF}"/>
                        </a:ext>
                      </a:extLst>
                    </p:cNvPr>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3" name="Oval 182">
                      <a:extLst>
                        <a:ext uri="{FF2B5EF4-FFF2-40B4-BE49-F238E27FC236}">
                          <a16:creationId xmlns:a16="http://schemas.microsoft.com/office/drawing/2014/main" id="{0C2575A2-1071-5449-9681-9C0822EF3E61}"/>
                        </a:ext>
                      </a:extLst>
                    </p:cNvPr>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84" name="Freeform 183">
                      <a:extLst>
                        <a:ext uri="{FF2B5EF4-FFF2-40B4-BE49-F238E27FC236}">
                          <a16:creationId xmlns:a16="http://schemas.microsoft.com/office/drawing/2014/main" id="{2A633A71-245C-744B-A862-4F5EFC29716B}"/>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5" name="Freeform 184">
                      <a:extLst>
                        <a:ext uri="{FF2B5EF4-FFF2-40B4-BE49-F238E27FC236}">
                          <a16:creationId xmlns:a16="http://schemas.microsoft.com/office/drawing/2014/main" id="{0C781430-4982-F04E-972F-4E4D978070B9}"/>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6" name="Freeform 185">
                      <a:extLst>
                        <a:ext uri="{FF2B5EF4-FFF2-40B4-BE49-F238E27FC236}">
                          <a16:creationId xmlns:a16="http://schemas.microsoft.com/office/drawing/2014/main" id="{DD750EB9-5758-C340-B49B-66A495A58AFC}"/>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7" name="Freeform 186">
                      <a:extLst>
                        <a:ext uri="{FF2B5EF4-FFF2-40B4-BE49-F238E27FC236}">
                          <a16:creationId xmlns:a16="http://schemas.microsoft.com/office/drawing/2014/main" id="{CD44B614-90B3-4749-83AA-528CA820CD53}"/>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88" name="Straight Connector 187">
                      <a:extLst>
                        <a:ext uri="{FF2B5EF4-FFF2-40B4-BE49-F238E27FC236}">
                          <a16:creationId xmlns:a16="http://schemas.microsoft.com/office/drawing/2014/main" id="{926E693B-8D39-7E49-BF89-6D7DFCE7DBCC}"/>
                        </a:ext>
                      </a:extLst>
                    </p:cNvPr>
                    <p:cNvCxnSpPr>
                      <a:endCxn id="183"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258F5E5E-54B4-204E-A849-270E627B5652}"/>
                        </a:ext>
                      </a:extLst>
                    </p:cNvPr>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78" name="Group 177">
                    <a:extLst>
                      <a:ext uri="{FF2B5EF4-FFF2-40B4-BE49-F238E27FC236}">
                        <a16:creationId xmlns:a16="http://schemas.microsoft.com/office/drawing/2014/main" id="{8C96C86F-3DA4-E640-B47D-8C9F5D88DB81}"/>
                      </a:ext>
                    </a:extLst>
                  </p:cNvPr>
                  <p:cNvGrpSpPr/>
                  <p:nvPr/>
                </p:nvGrpSpPr>
                <p:grpSpPr>
                  <a:xfrm>
                    <a:off x="1770362" y="2873352"/>
                    <a:ext cx="441422" cy="369332"/>
                    <a:chOff x="667045" y="1708643"/>
                    <a:chExt cx="441422" cy="369332"/>
                  </a:xfrm>
                </p:grpSpPr>
                <p:sp>
                  <p:nvSpPr>
                    <p:cNvPr id="179" name="Oval 178">
                      <a:extLst>
                        <a:ext uri="{FF2B5EF4-FFF2-40B4-BE49-F238E27FC236}">
                          <a16:creationId xmlns:a16="http://schemas.microsoft.com/office/drawing/2014/main" id="{71E82313-B30E-484E-99A6-61E4BF0F61AB}"/>
                        </a:ext>
                      </a:extLst>
                    </p:cNvPr>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0" name="TextBox 179">
                      <a:extLst>
                        <a:ext uri="{FF2B5EF4-FFF2-40B4-BE49-F238E27FC236}">
                          <a16:creationId xmlns:a16="http://schemas.microsoft.com/office/drawing/2014/main" id="{64ABA0A8-12DB-8E4E-B17A-A30190F4614B}"/>
                        </a:ext>
                      </a:extLst>
                    </p:cNvPr>
                    <p:cNvSpPr txBox="1"/>
                    <p:nvPr/>
                  </p:nvSpPr>
                  <p:spPr>
                    <a:xfrm>
                      <a:off x="667045" y="1708643"/>
                      <a:ext cx="441422" cy="369332"/>
                    </a:xfrm>
                    <a:prstGeom prst="rect">
                      <a:avLst/>
                    </a:prstGeom>
                    <a:noFill/>
                  </p:spPr>
                  <p:txBody>
                    <a:bodyPr wrap="none" rtlCol="0">
                      <a:spAutoFit/>
                    </a:bodyPr>
                    <a:lstStyle/>
                    <a:p>
                      <a:r>
                        <a:rPr lang="en-US" dirty="0"/>
                        <a:t>1a</a:t>
                      </a:r>
                    </a:p>
                  </p:txBody>
                </p:sp>
              </p:grpSp>
            </p:grpSp>
            <p:cxnSp>
              <p:nvCxnSpPr>
                <p:cNvPr id="171" name="Straight Connector 170">
                  <a:extLst>
                    <a:ext uri="{FF2B5EF4-FFF2-40B4-BE49-F238E27FC236}">
                      <a16:creationId xmlns:a16="http://schemas.microsoft.com/office/drawing/2014/main" id="{1D4EB23A-D3F7-FE41-B5B7-F69FFCA8F0F0}"/>
                    </a:ext>
                  </a:extLst>
                </p:cNvPr>
                <p:cNvCxnSpPr>
                  <a:stCxn id="219" idx="2"/>
                  <a:endCxn id="206" idx="0"/>
                </p:cNvCxnSpPr>
                <p:nvPr/>
              </p:nvCxnSpPr>
              <p:spPr bwMode="auto">
                <a:xfrm>
                  <a:off x="1991073" y="3242684"/>
                  <a:ext cx="4230" cy="851985"/>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2" name="Straight Connector 171">
                  <a:extLst>
                    <a:ext uri="{FF2B5EF4-FFF2-40B4-BE49-F238E27FC236}">
                      <a16:creationId xmlns:a16="http://schemas.microsoft.com/office/drawing/2014/main" id="{85EAC26D-A28A-7546-99D0-4F20B62D36B0}"/>
                    </a:ext>
                  </a:extLst>
                </p:cNvPr>
                <p:cNvCxnSpPr/>
                <p:nvPr/>
              </p:nvCxnSpPr>
              <p:spPr bwMode="auto">
                <a:xfrm>
                  <a:off x="1407477" y="3648621"/>
                  <a:ext cx="1204913" cy="635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3" name="Straight Connector 172">
                  <a:extLst>
                    <a:ext uri="{FF2B5EF4-FFF2-40B4-BE49-F238E27FC236}">
                      <a16:creationId xmlns:a16="http://schemas.microsoft.com/office/drawing/2014/main" id="{AE4F053A-B510-2549-8D72-60487036E694}"/>
                    </a:ext>
                  </a:extLst>
                </p:cNvPr>
                <p:cNvCxnSpPr>
                  <a:stCxn id="220" idx="7"/>
                </p:cNvCxnSpPr>
                <p:nvPr/>
              </p:nvCxnSpPr>
              <p:spPr bwMode="auto">
                <a:xfrm>
                  <a:off x="2218708" y="3154477"/>
                  <a:ext cx="480042" cy="36977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 name="Straight Connector 173">
                  <a:extLst>
                    <a:ext uri="{FF2B5EF4-FFF2-40B4-BE49-F238E27FC236}">
                      <a16:creationId xmlns:a16="http://schemas.microsoft.com/office/drawing/2014/main" id="{5A986DFA-C719-F749-BD2C-FD9B199EED32}"/>
                    </a:ext>
                  </a:extLst>
                </p:cNvPr>
                <p:cNvCxnSpPr/>
                <p:nvPr/>
              </p:nvCxnSpPr>
              <p:spPr bwMode="auto">
                <a:xfrm>
                  <a:off x="1300073" y="3786304"/>
                  <a:ext cx="477927" cy="357071"/>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5" name="Straight Connector 174">
                  <a:extLst>
                    <a:ext uri="{FF2B5EF4-FFF2-40B4-BE49-F238E27FC236}">
                      <a16:creationId xmlns:a16="http://schemas.microsoft.com/office/drawing/2014/main" id="{CCBBEC6F-B6C2-9241-875E-B620247E1FE2}"/>
                    </a:ext>
                  </a:extLst>
                </p:cNvPr>
                <p:cNvCxnSpPr/>
                <p:nvPr/>
              </p:nvCxnSpPr>
              <p:spPr bwMode="auto">
                <a:xfrm flipH="1">
                  <a:off x="2196042" y="3783542"/>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6" name="Straight Connector 175">
                  <a:extLst>
                    <a:ext uri="{FF2B5EF4-FFF2-40B4-BE49-F238E27FC236}">
                      <a16:creationId xmlns:a16="http://schemas.microsoft.com/office/drawing/2014/main" id="{367D7EB8-88F9-B746-8F47-617E7E8EC349}"/>
                    </a:ext>
                  </a:extLst>
                </p:cNvPr>
                <p:cNvCxnSpPr/>
                <p:nvPr/>
              </p:nvCxnSpPr>
              <p:spPr bwMode="auto">
                <a:xfrm flipH="1">
                  <a:off x="1287553" y="3166946"/>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grpSp>
          <p:nvGrpSpPr>
            <p:cNvPr id="7" name="Group 6">
              <a:extLst>
                <a:ext uri="{FF2B5EF4-FFF2-40B4-BE49-F238E27FC236}">
                  <a16:creationId xmlns:a16="http://schemas.microsoft.com/office/drawing/2014/main" id="{E02528AD-E2C8-E94E-95C5-8ABEB532B96C}"/>
                </a:ext>
              </a:extLst>
            </p:cNvPr>
            <p:cNvGrpSpPr/>
            <p:nvPr/>
          </p:nvGrpSpPr>
          <p:grpSpPr>
            <a:xfrm>
              <a:off x="4551784" y="3728341"/>
              <a:ext cx="2545688" cy="1720535"/>
              <a:chOff x="-2170772" y="2784954"/>
              <a:chExt cx="2712783" cy="1853712"/>
            </a:xfrm>
          </p:grpSpPr>
          <p:sp>
            <p:nvSpPr>
              <p:cNvPr id="101" name="Freeform 2">
                <a:extLst>
                  <a:ext uri="{FF2B5EF4-FFF2-40B4-BE49-F238E27FC236}">
                    <a16:creationId xmlns:a16="http://schemas.microsoft.com/office/drawing/2014/main" id="{2F8FCE94-EC18-4849-8ED6-52E46E46B014}"/>
                  </a:ext>
                </a:extLst>
              </p:cNvPr>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102" name="Group 101">
                <a:extLst>
                  <a:ext uri="{FF2B5EF4-FFF2-40B4-BE49-F238E27FC236}">
                    <a16:creationId xmlns:a16="http://schemas.microsoft.com/office/drawing/2014/main" id="{CC2ADF19-C6F2-8A43-9155-D56BB946B248}"/>
                  </a:ext>
                </a:extLst>
              </p:cNvPr>
              <p:cNvGrpSpPr/>
              <p:nvPr/>
            </p:nvGrpSpPr>
            <p:grpSpPr>
              <a:xfrm>
                <a:off x="-1935370" y="2935816"/>
                <a:ext cx="2333625" cy="1590649"/>
                <a:chOff x="833331" y="2873352"/>
                <a:chExt cx="2333625" cy="1590649"/>
              </a:xfrm>
            </p:grpSpPr>
            <p:grpSp>
              <p:nvGrpSpPr>
                <p:cNvPr id="103" name="Group 102">
                  <a:extLst>
                    <a:ext uri="{FF2B5EF4-FFF2-40B4-BE49-F238E27FC236}">
                      <a16:creationId xmlns:a16="http://schemas.microsoft.com/office/drawing/2014/main" id="{1FD27B3E-0F36-C048-9AD3-5EBE381EF13D}"/>
                    </a:ext>
                  </a:extLst>
                </p:cNvPr>
                <p:cNvGrpSpPr/>
                <p:nvPr/>
              </p:nvGrpSpPr>
              <p:grpSpPr>
                <a:xfrm>
                  <a:off x="1736090" y="2873352"/>
                  <a:ext cx="565150" cy="369332"/>
                  <a:chOff x="1736090" y="2873352"/>
                  <a:chExt cx="565150" cy="369332"/>
                </a:xfrm>
              </p:grpSpPr>
              <p:grpSp>
                <p:nvGrpSpPr>
                  <p:cNvPr id="152" name="Group 327">
                    <a:extLst>
                      <a:ext uri="{FF2B5EF4-FFF2-40B4-BE49-F238E27FC236}">
                        <a16:creationId xmlns:a16="http://schemas.microsoft.com/office/drawing/2014/main" id="{C10E7F67-1513-9F44-B125-911AF78EAB81}"/>
                      </a:ext>
                    </a:extLst>
                  </p:cNvPr>
                  <p:cNvGrpSpPr>
                    <a:grpSpLocks/>
                  </p:cNvGrpSpPr>
                  <p:nvPr/>
                </p:nvGrpSpPr>
                <p:grpSpPr bwMode="auto">
                  <a:xfrm>
                    <a:off x="1736090" y="2893762"/>
                    <a:ext cx="565150" cy="292100"/>
                    <a:chOff x="1871277" y="1576300"/>
                    <a:chExt cx="1128371" cy="437861"/>
                  </a:xfrm>
                </p:grpSpPr>
                <p:sp>
                  <p:nvSpPr>
                    <p:cNvPr id="156" name="Oval 155">
                      <a:extLst>
                        <a:ext uri="{FF2B5EF4-FFF2-40B4-BE49-F238E27FC236}">
                          <a16:creationId xmlns:a16="http://schemas.microsoft.com/office/drawing/2014/main" id="{AC49B742-44C6-6F47-8D62-1228F92376F6}"/>
                        </a:ext>
                      </a:extLst>
                    </p:cNvPr>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57" name="Rectangle 156">
                      <a:extLst>
                        <a:ext uri="{FF2B5EF4-FFF2-40B4-BE49-F238E27FC236}">
                          <a16:creationId xmlns:a16="http://schemas.microsoft.com/office/drawing/2014/main" id="{E01962D0-0A33-B54C-9175-7329EA53B513}"/>
                        </a:ext>
                      </a:extLst>
                    </p:cNvPr>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8" name="Oval 157">
                      <a:extLst>
                        <a:ext uri="{FF2B5EF4-FFF2-40B4-BE49-F238E27FC236}">
                          <a16:creationId xmlns:a16="http://schemas.microsoft.com/office/drawing/2014/main" id="{42D43FEC-3BDF-5A47-A8C5-DD992BB37E10}"/>
                        </a:ext>
                      </a:extLst>
                    </p:cNvPr>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59" name="Freeform 158">
                      <a:extLst>
                        <a:ext uri="{FF2B5EF4-FFF2-40B4-BE49-F238E27FC236}">
                          <a16:creationId xmlns:a16="http://schemas.microsoft.com/office/drawing/2014/main" id="{CDD589AA-4448-F446-87A5-5CF5546D5F23}"/>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0" name="Freeform 159">
                      <a:extLst>
                        <a:ext uri="{FF2B5EF4-FFF2-40B4-BE49-F238E27FC236}">
                          <a16:creationId xmlns:a16="http://schemas.microsoft.com/office/drawing/2014/main" id="{C5C2E8A5-3655-E641-83F7-4A65BA8BDEA1}"/>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1" name="Freeform 160">
                      <a:extLst>
                        <a:ext uri="{FF2B5EF4-FFF2-40B4-BE49-F238E27FC236}">
                          <a16:creationId xmlns:a16="http://schemas.microsoft.com/office/drawing/2014/main" id="{268AB329-0E8A-284D-95D0-19168292E4DB}"/>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2" name="Freeform 161">
                      <a:extLst>
                        <a:ext uri="{FF2B5EF4-FFF2-40B4-BE49-F238E27FC236}">
                          <a16:creationId xmlns:a16="http://schemas.microsoft.com/office/drawing/2014/main" id="{9DDED73C-ACF3-4145-8FE3-55DA302E845A}"/>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63" name="Straight Connector 162">
                      <a:extLst>
                        <a:ext uri="{FF2B5EF4-FFF2-40B4-BE49-F238E27FC236}">
                          <a16:creationId xmlns:a16="http://schemas.microsoft.com/office/drawing/2014/main" id="{86226BDC-9052-BF41-AFE0-C59953672689}"/>
                        </a:ext>
                      </a:extLst>
                    </p:cNvPr>
                    <p:cNvCxnSpPr>
                      <a:endCxn id="158"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528041B-42C3-554C-8F5E-547A5A1DA630}"/>
                        </a:ext>
                      </a:extLst>
                    </p:cNvPr>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53" name="Group 152">
                    <a:extLst>
                      <a:ext uri="{FF2B5EF4-FFF2-40B4-BE49-F238E27FC236}">
                        <a16:creationId xmlns:a16="http://schemas.microsoft.com/office/drawing/2014/main" id="{AC697664-47F0-7C4B-8C77-8D83234EF4DF}"/>
                      </a:ext>
                    </a:extLst>
                  </p:cNvPr>
                  <p:cNvGrpSpPr/>
                  <p:nvPr/>
                </p:nvGrpSpPr>
                <p:grpSpPr>
                  <a:xfrm>
                    <a:off x="1770362" y="2873352"/>
                    <a:ext cx="441422" cy="369332"/>
                    <a:chOff x="667045" y="1708643"/>
                    <a:chExt cx="441422" cy="369332"/>
                  </a:xfrm>
                </p:grpSpPr>
                <p:sp>
                  <p:nvSpPr>
                    <p:cNvPr id="154" name="Oval 153">
                      <a:extLst>
                        <a:ext uri="{FF2B5EF4-FFF2-40B4-BE49-F238E27FC236}">
                          <a16:creationId xmlns:a16="http://schemas.microsoft.com/office/drawing/2014/main" id="{1712CAC3-FDC5-C745-9E4B-06E3389FD342}"/>
                        </a:ext>
                      </a:extLst>
                    </p:cNvPr>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5" name="TextBox 154">
                      <a:extLst>
                        <a:ext uri="{FF2B5EF4-FFF2-40B4-BE49-F238E27FC236}">
                          <a16:creationId xmlns:a16="http://schemas.microsoft.com/office/drawing/2014/main" id="{8B72BE9A-F335-8840-A114-61AA068E4A31}"/>
                        </a:ext>
                      </a:extLst>
                    </p:cNvPr>
                    <p:cNvSpPr txBox="1"/>
                    <p:nvPr/>
                  </p:nvSpPr>
                  <p:spPr>
                    <a:xfrm>
                      <a:off x="667045" y="1708643"/>
                      <a:ext cx="441422" cy="369332"/>
                    </a:xfrm>
                    <a:prstGeom prst="rect">
                      <a:avLst/>
                    </a:prstGeom>
                    <a:noFill/>
                  </p:spPr>
                  <p:txBody>
                    <a:bodyPr wrap="none" rtlCol="0">
                      <a:spAutoFit/>
                    </a:bodyPr>
                    <a:lstStyle/>
                    <a:p>
                      <a:r>
                        <a:rPr lang="en-US" dirty="0"/>
                        <a:t>2b</a:t>
                      </a:r>
                    </a:p>
                  </p:txBody>
                </p:sp>
              </p:grpSp>
            </p:grpSp>
            <p:grpSp>
              <p:nvGrpSpPr>
                <p:cNvPr id="104" name="Group 103">
                  <a:extLst>
                    <a:ext uri="{FF2B5EF4-FFF2-40B4-BE49-F238E27FC236}">
                      <a16:creationId xmlns:a16="http://schemas.microsoft.com/office/drawing/2014/main" id="{0C589FC9-CBEB-214E-8B11-B4FCC6888AB5}"/>
                    </a:ext>
                  </a:extLst>
                </p:cNvPr>
                <p:cNvGrpSpPr/>
                <p:nvPr/>
              </p:nvGrpSpPr>
              <p:grpSpPr>
                <a:xfrm>
                  <a:off x="1740320" y="4094669"/>
                  <a:ext cx="565150" cy="369332"/>
                  <a:chOff x="1736090" y="2873352"/>
                  <a:chExt cx="565150" cy="369332"/>
                </a:xfrm>
              </p:grpSpPr>
              <p:grpSp>
                <p:nvGrpSpPr>
                  <p:cNvPr id="139" name="Group 327">
                    <a:extLst>
                      <a:ext uri="{FF2B5EF4-FFF2-40B4-BE49-F238E27FC236}">
                        <a16:creationId xmlns:a16="http://schemas.microsoft.com/office/drawing/2014/main" id="{6474108C-93ED-FB41-989D-1895C510C2A7}"/>
                      </a:ext>
                    </a:extLst>
                  </p:cNvPr>
                  <p:cNvGrpSpPr>
                    <a:grpSpLocks/>
                  </p:cNvGrpSpPr>
                  <p:nvPr/>
                </p:nvGrpSpPr>
                <p:grpSpPr bwMode="auto">
                  <a:xfrm>
                    <a:off x="1736090" y="2893762"/>
                    <a:ext cx="565150" cy="292100"/>
                    <a:chOff x="1871277" y="1576300"/>
                    <a:chExt cx="1128371" cy="437861"/>
                  </a:xfrm>
                </p:grpSpPr>
                <p:sp>
                  <p:nvSpPr>
                    <p:cNvPr id="143" name="Oval 142">
                      <a:extLst>
                        <a:ext uri="{FF2B5EF4-FFF2-40B4-BE49-F238E27FC236}">
                          <a16:creationId xmlns:a16="http://schemas.microsoft.com/office/drawing/2014/main" id="{EEBBFCDB-F88A-C94F-8FEE-57F2A2B0167D}"/>
                        </a:ext>
                      </a:extLst>
                    </p:cNvPr>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44" name="Rectangle 143">
                      <a:extLst>
                        <a:ext uri="{FF2B5EF4-FFF2-40B4-BE49-F238E27FC236}">
                          <a16:creationId xmlns:a16="http://schemas.microsoft.com/office/drawing/2014/main" id="{F01148F3-814D-854F-A5EB-D0636790C997}"/>
                        </a:ext>
                      </a:extLst>
                    </p:cNvPr>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5" name="Oval 144">
                      <a:extLst>
                        <a:ext uri="{FF2B5EF4-FFF2-40B4-BE49-F238E27FC236}">
                          <a16:creationId xmlns:a16="http://schemas.microsoft.com/office/drawing/2014/main" id="{E0A03782-D6F7-E341-B768-A70F04B27F1B}"/>
                        </a:ext>
                      </a:extLst>
                    </p:cNvPr>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46" name="Freeform 145">
                      <a:extLst>
                        <a:ext uri="{FF2B5EF4-FFF2-40B4-BE49-F238E27FC236}">
                          <a16:creationId xmlns:a16="http://schemas.microsoft.com/office/drawing/2014/main" id="{263412B9-0233-7545-9761-4ADFEAA6377F}"/>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7" name="Freeform 146">
                      <a:extLst>
                        <a:ext uri="{FF2B5EF4-FFF2-40B4-BE49-F238E27FC236}">
                          <a16:creationId xmlns:a16="http://schemas.microsoft.com/office/drawing/2014/main" id="{48E65B64-EAEC-1F42-BBD0-D27343D08A49}"/>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8" name="Freeform 147">
                      <a:extLst>
                        <a:ext uri="{FF2B5EF4-FFF2-40B4-BE49-F238E27FC236}">
                          <a16:creationId xmlns:a16="http://schemas.microsoft.com/office/drawing/2014/main" id="{B3A09E54-9BCF-2F4D-AC15-0DA47C9EA449}"/>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9" name="Freeform 148">
                      <a:extLst>
                        <a:ext uri="{FF2B5EF4-FFF2-40B4-BE49-F238E27FC236}">
                          <a16:creationId xmlns:a16="http://schemas.microsoft.com/office/drawing/2014/main" id="{243528C1-9F67-254F-A1F6-FA8ADDBEE595}"/>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50" name="Straight Connector 149">
                      <a:extLst>
                        <a:ext uri="{FF2B5EF4-FFF2-40B4-BE49-F238E27FC236}">
                          <a16:creationId xmlns:a16="http://schemas.microsoft.com/office/drawing/2014/main" id="{378BA96B-494C-5F4F-B3DE-561638883CA9}"/>
                        </a:ext>
                      </a:extLst>
                    </p:cNvPr>
                    <p:cNvCxnSpPr>
                      <a:endCxn id="145"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7C742382-720C-2C4C-8BBC-3D0520D780B6}"/>
                        </a:ext>
                      </a:extLst>
                    </p:cNvPr>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40" name="Group 139">
                    <a:extLst>
                      <a:ext uri="{FF2B5EF4-FFF2-40B4-BE49-F238E27FC236}">
                        <a16:creationId xmlns:a16="http://schemas.microsoft.com/office/drawing/2014/main" id="{80DD776F-FCC9-B64D-AA26-222DB16C3CB9}"/>
                      </a:ext>
                    </a:extLst>
                  </p:cNvPr>
                  <p:cNvGrpSpPr/>
                  <p:nvPr/>
                </p:nvGrpSpPr>
                <p:grpSpPr>
                  <a:xfrm>
                    <a:off x="1770362" y="2873352"/>
                    <a:ext cx="441422" cy="369332"/>
                    <a:chOff x="667045" y="1708643"/>
                    <a:chExt cx="441422" cy="369332"/>
                  </a:xfrm>
                </p:grpSpPr>
                <p:sp>
                  <p:nvSpPr>
                    <p:cNvPr id="141" name="Oval 140">
                      <a:extLst>
                        <a:ext uri="{FF2B5EF4-FFF2-40B4-BE49-F238E27FC236}">
                          <a16:creationId xmlns:a16="http://schemas.microsoft.com/office/drawing/2014/main" id="{6F26758E-F6D2-FD4A-9AE3-A638A1B7FADA}"/>
                        </a:ext>
                      </a:extLst>
                    </p:cNvPr>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TextBox 141">
                      <a:extLst>
                        <a:ext uri="{FF2B5EF4-FFF2-40B4-BE49-F238E27FC236}">
                          <a16:creationId xmlns:a16="http://schemas.microsoft.com/office/drawing/2014/main" id="{E05CB6EB-DAA3-134F-AC42-2ECA1FA25ED6}"/>
                        </a:ext>
                      </a:extLst>
                    </p:cNvPr>
                    <p:cNvSpPr txBox="1"/>
                    <p:nvPr/>
                  </p:nvSpPr>
                  <p:spPr>
                    <a:xfrm>
                      <a:off x="667045" y="1708643"/>
                      <a:ext cx="441422" cy="369332"/>
                    </a:xfrm>
                    <a:prstGeom prst="rect">
                      <a:avLst/>
                    </a:prstGeom>
                    <a:noFill/>
                  </p:spPr>
                  <p:txBody>
                    <a:bodyPr wrap="none" rtlCol="0">
                      <a:spAutoFit/>
                    </a:bodyPr>
                    <a:lstStyle/>
                    <a:p>
                      <a:r>
                        <a:rPr lang="en-US" dirty="0"/>
                        <a:t>2d</a:t>
                      </a:r>
                    </a:p>
                  </p:txBody>
                </p:sp>
              </p:grpSp>
            </p:grpSp>
            <p:grpSp>
              <p:nvGrpSpPr>
                <p:cNvPr id="105" name="Group 104">
                  <a:extLst>
                    <a:ext uri="{FF2B5EF4-FFF2-40B4-BE49-F238E27FC236}">
                      <a16:creationId xmlns:a16="http://schemas.microsoft.com/office/drawing/2014/main" id="{0FD0CCCD-F839-C84E-97F2-08CCF7593FB2}"/>
                    </a:ext>
                  </a:extLst>
                </p:cNvPr>
                <p:cNvGrpSpPr/>
                <p:nvPr/>
              </p:nvGrpSpPr>
              <p:grpSpPr>
                <a:xfrm>
                  <a:off x="2601806" y="3485072"/>
                  <a:ext cx="565150" cy="369332"/>
                  <a:chOff x="1736090" y="2873352"/>
                  <a:chExt cx="565150" cy="369332"/>
                </a:xfrm>
              </p:grpSpPr>
              <p:grpSp>
                <p:nvGrpSpPr>
                  <p:cNvPr id="126" name="Group 327">
                    <a:extLst>
                      <a:ext uri="{FF2B5EF4-FFF2-40B4-BE49-F238E27FC236}">
                        <a16:creationId xmlns:a16="http://schemas.microsoft.com/office/drawing/2014/main" id="{2C17943E-CA3D-644C-8EC4-66A615A38534}"/>
                      </a:ext>
                    </a:extLst>
                  </p:cNvPr>
                  <p:cNvGrpSpPr>
                    <a:grpSpLocks/>
                  </p:cNvGrpSpPr>
                  <p:nvPr/>
                </p:nvGrpSpPr>
                <p:grpSpPr bwMode="auto">
                  <a:xfrm>
                    <a:off x="1736090" y="2893762"/>
                    <a:ext cx="565150" cy="292100"/>
                    <a:chOff x="1871277" y="1576300"/>
                    <a:chExt cx="1128371" cy="437861"/>
                  </a:xfrm>
                </p:grpSpPr>
                <p:sp>
                  <p:nvSpPr>
                    <p:cNvPr id="130" name="Oval 129">
                      <a:extLst>
                        <a:ext uri="{FF2B5EF4-FFF2-40B4-BE49-F238E27FC236}">
                          <a16:creationId xmlns:a16="http://schemas.microsoft.com/office/drawing/2014/main" id="{1ABBF4F3-6E40-A144-97A0-C7BECF351B37}"/>
                        </a:ext>
                      </a:extLst>
                    </p:cNvPr>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31" name="Rectangle 130">
                      <a:extLst>
                        <a:ext uri="{FF2B5EF4-FFF2-40B4-BE49-F238E27FC236}">
                          <a16:creationId xmlns:a16="http://schemas.microsoft.com/office/drawing/2014/main" id="{74EE4F3C-350F-D64E-8041-7DF5D208B4BE}"/>
                        </a:ext>
                      </a:extLst>
                    </p:cNvPr>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2" name="Oval 131">
                      <a:extLst>
                        <a:ext uri="{FF2B5EF4-FFF2-40B4-BE49-F238E27FC236}">
                          <a16:creationId xmlns:a16="http://schemas.microsoft.com/office/drawing/2014/main" id="{F8F382AC-4C73-2B47-A11E-EE328A09DA49}"/>
                        </a:ext>
                      </a:extLst>
                    </p:cNvPr>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33" name="Freeform 132">
                      <a:extLst>
                        <a:ext uri="{FF2B5EF4-FFF2-40B4-BE49-F238E27FC236}">
                          <a16:creationId xmlns:a16="http://schemas.microsoft.com/office/drawing/2014/main" id="{3C8BB3E1-C435-3D45-AA52-56852E71A48B}"/>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4" name="Freeform 133">
                      <a:extLst>
                        <a:ext uri="{FF2B5EF4-FFF2-40B4-BE49-F238E27FC236}">
                          <a16:creationId xmlns:a16="http://schemas.microsoft.com/office/drawing/2014/main" id="{C998CE2B-6C92-504F-83A3-7DC91347EBD7}"/>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5" name="Freeform 134">
                      <a:extLst>
                        <a:ext uri="{FF2B5EF4-FFF2-40B4-BE49-F238E27FC236}">
                          <a16:creationId xmlns:a16="http://schemas.microsoft.com/office/drawing/2014/main" id="{F4A1C733-11D6-6943-8CD5-DB6F3A2D3320}"/>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6" name="Freeform 135">
                      <a:extLst>
                        <a:ext uri="{FF2B5EF4-FFF2-40B4-BE49-F238E27FC236}">
                          <a16:creationId xmlns:a16="http://schemas.microsoft.com/office/drawing/2014/main" id="{797F3383-31D0-D343-825D-58F1C8736F07}"/>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37" name="Straight Connector 136">
                      <a:extLst>
                        <a:ext uri="{FF2B5EF4-FFF2-40B4-BE49-F238E27FC236}">
                          <a16:creationId xmlns:a16="http://schemas.microsoft.com/office/drawing/2014/main" id="{79DD1DBB-FD7A-E04D-855F-ABBA0FE0D248}"/>
                        </a:ext>
                      </a:extLst>
                    </p:cNvPr>
                    <p:cNvCxnSpPr>
                      <a:endCxn id="132"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DDF9426F-C603-B340-B3FB-3E065AC6376E}"/>
                        </a:ext>
                      </a:extLst>
                    </p:cNvPr>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27" name="Group 126">
                    <a:extLst>
                      <a:ext uri="{FF2B5EF4-FFF2-40B4-BE49-F238E27FC236}">
                        <a16:creationId xmlns:a16="http://schemas.microsoft.com/office/drawing/2014/main" id="{4AFC0F8B-AECC-3945-93D6-82902FA1C57A}"/>
                      </a:ext>
                    </a:extLst>
                  </p:cNvPr>
                  <p:cNvGrpSpPr/>
                  <p:nvPr/>
                </p:nvGrpSpPr>
                <p:grpSpPr>
                  <a:xfrm>
                    <a:off x="1770362" y="2873352"/>
                    <a:ext cx="428460" cy="369332"/>
                    <a:chOff x="667045" y="1708643"/>
                    <a:chExt cx="428460" cy="369332"/>
                  </a:xfrm>
                </p:grpSpPr>
                <p:sp>
                  <p:nvSpPr>
                    <p:cNvPr id="128" name="Oval 127">
                      <a:extLst>
                        <a:ext uri="{FF2B5EF4-FFF2-40B4-BE49-F238E27FC236}">
                          <a16:creationId xmlns:a16="http://schemas.microsoft.com/office/drawing/2014/main" id="{10D19175-E5C5-1A42-AE9F-D90D7C288DD5}"/>
                        </a:ext>
                      </a:extLst>
                    </p:cNvPr>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TextBox 128">
                      <a:extLst>
                        <a:ext uri="{FF2B5EF4-FFF2-40B4-BE49-F238E27FC236}">
                          <a16:creationId xmlns:a16="http://schemas.microsoft.com/office/drawing/2014/main" id="{B8915A32-9DC4-EB4A-965C-4D596ED7ED56}"/>
                        </a:ext>
                      </a:extLst>
                    </p:cNvPr>
                    <p:cNvSpPr txBox="1"/>
                    <p:nvPr/>
                  </p:nvSpPr>
                  <p:spPr>
                    <a:xfrm>
                      <a:off x="667045" y="1708643"/>
                      <a:ext cx="428460" cy="369332"/>
                    </a:xfrm>
                    <a:prstGeom prst="rect">
                      <a:avLst/>
                    </a:prstGeom>
                    <a:noFill/>
                  </p:spPr>
                  <p:txBody>
                    <a:bodyPr wrap="none" rtlCol="0">
                      <a:spAutoFit/>
                    </a:bodyPr>
                    <a:lstStyle/>
                    <a:p>
                      <a:r>
                        <a:rPr lang="en-US" dirty="0"/>
                        <a:t>2c</a:t>
                      </a:r>
                    </a:p>
                  </p:txBody>
                </p:sp>
              </p:grpSp>
            </p:grpSp>
            <p:grpSp>
              <p:nvGrpSpPr>
                <p:cNvPr id="106" name="Group 105">
                  <a:extLst>
                    <a:ext uri="{FF2B5EF4-FFF2-40B4-BE49-F238E27FC236}">
                      <a16:creationId xmlns:a16="http://schemas.microsoft.com/office/drawing/2014/main" id="{8306ACF7-CCE9-854F-89B7-E1BDA84A7D3E}"/>
                    </a:ext>
                  </a:extLst>
                </p:cNvPr>
                <p:cNvGrpSpPr/>
                <p:nvPr/>
              </p:nvGrpSpPr>
              <p:grpSpPr>
                <a:xfrm>
                  <a:off x="833331" y="3478719"/>
                  <a:ext cx="565150" cy="369332"/>
                  <a:chOff x="1736090" y="2873352"/>
                  <a:chExt cx="565150" cy="369332"/>
                </a:xfrm>
              </p:grpSpPr>
              <p:grpSp>
                <p:nvGrpSpPr>
                  <p:cNvPr id="113" name="Group 327">
                    <a:extLst>
                      <a:ext uri="{FF2B5EF4-FFF2-40B4-BE49-F238E27FC236}">
                        <a16:creationId xmlns:a16="http://schemas.microsoft.com/office/drawing/2014/main" id="{D166B21B-B1D5-BB42-82C0-E2F0F26FDB29}"/>
                      </a:ext>
                    </a:extLst>
                  </p:cNvPr>
                  <p:cNvGrpSpPr>
                    <a:grpSpLocks/>
                  </p:cNvGrpSpPr>
                  <p:nvPr/>
                </p:nvGrpSpPr>
                <p:grpSpPr bwMode="auto">
                  <a:xfrm>
                    <a:off x="1736090" y="2893762"/>
                    <a:ext cx="565150" cy="292100"/>
                    <a:chOff x="1871277" y="1576300"/>
                    <a:chExt cx="1128371" cy="437861"/>
                  </a:xfrm>
                </p:grpSpPr>
                <p:sp>
                  <p:nvSpPr>
                    <p:cNvPr id="117" name="Oval 116">
                      <a:extLst>
                        <a:ext uri="{FF2B5EF4-FFF2-40B4-BE49-F238E27FC236}">
                          <a16:creationId xmlns:a16="http://schemas.microsoft.com/office/drawing/2014/main" id="{10D6FD5F-D207-6E46-9358-E06C2DB23B81}"/>
                        </a:ext>
                      </a:extLst>
                    </p:cNvPr>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18" name="Rectangle 117">
                      <a:extLst>
                        <a:ext uri="{FF2B5EF4-FFF2-40B4-BE49-F238E27FC236}">
                          <a16:creationId xmlns:a16="http://schemas.microsoft.com/office/drawing/2014/main" id="{2DFA4C38-1E3A-E94A-95F9-E596B29EEC2B}"/>
                        </a:ext>
                      </a:extLst>
                    </p:cNvPr>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9" name="Oval 118">
                      <a:extLst>
                        <a:ext uri="{FF2B5EF4-FFF2-40B4-BE49-F238E27FC236}">
                          <a16:creationId xmlns:a16="http://schemas.microsoft.com/office/drawing/2014/main" id="{7C0C5E9F-A6E3-104F-A59B-61F1E880CA38}"/>
                        </a:ext>
                      </a:extLst>
                    </p:cNvPr>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20" name="Freeform 119">
                      <a:extLst>
                        <a:ext uri="{FF2B5EF4-FFF2-40B4-BE49-F238E27FC236}">
                          <a16:creationId xmlns:a16="http://schemas.microsoft.com/office/drawing/2014/main" id="{FC0859AB-C362-AD40-98A5-078575F2C2D7}"/>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1" name="Freeform 120">
                      <a:extLst>
                        <a:ext uri="{FF2B5EF4-FFF2-40B4-BE49-F238E27FC236}">
                          <a16:creationId xmlns:a16="http://schemas.microsoft.com/office/drawing/2014/main" id="{F18F8DCB-A66F-B44B-BA5C-6E3A334B14F8}"/>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 name="Freeform 121">
                      <a:extLst>
                        <a:ext uri="{FF2B5EF4-FFF2-40B4-BE49-F238E27FC236}">
                          <a16:creationId xmlns:a16="http://schemas.microsoft.com/office/drawing/2014/main" id="{D43DBFE9-974E-DB49-88EB-BB9333D50EA6}"/>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3" name="Freeform 122">
                      <a:extLst>
                        <a:ext uri="{FF2B5EF4-FFF2-40B4-BE49-F238E27FC236}">
                          <a16:creationId xmlns:a16="http://schemas.microsoft.com/office/drawing/2014/main" id="{44EA1BBC-DF95-CF40-8F27-382A46F7F0F6}"/>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24" name="Straight Connector 123">
                      <a:extLst>
                        <a:ext uri="{FF2B5EF4-FFF2-40B4-BE49-F238E27FC236}">
                          <a16:creationId xmlns:a16="http://schemas.microsoft.com/office/drawing/2014/main" id="{B21B009A-D3AC-EA41-951A-764710DBED93}"/>
                        </a:ext>
                      </a:extLst>
                    </p:cNvPr>
                    <p:cNvCxnSpPr>
                      <a:endCxn id="119"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41DC9413-F0F7-FF41-9EE0-FACF97C5F6BA}"/>
                        </a:ext>
                      </a:extLst>
                    </p:cNvPr>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14" name="Group 113">
                    <a:extLst>
                      <a:ext uri="{FF2B5EF4-FFF2-40B4-BE49-F238E27FC236}">
                        <a16:creationId xmlns:a16="http://schemas.microsoft.com/office/drawing/2014/main" id="{FB90F74B-B3DE-2349-BFA6-9B758978BB7D}"/>
                      </a:ext>
                    </a:extLst>
                  </p:cNvPr>
                  <p:cNvGrpSpPr/>
                  <p:nvPr/>
                </p:nvGrpSpPr>
                <p:grpSpPr>
                  <a:xfrm>
                    <a:off x="1770362" y="2873352"/>
                    <a:ext cx="441422" cy="369332"/>
                    <a:chOff x="667045" y="1708643"/>
                    <a:chExt cx="441422" cy="369332"/>
                  </a:xfrm>
                </p:grpSpPr>
                <p:sp>
                  <p:nvSpPr>
                    <p:cNvPr id="115" name="Oval 114">
                      <a:extLst>
                        <a:ext uri="{FF2B5EF4-FFF2-40B4-BE49-F238E27FC236}">
                          <a16:creationId xmlns:a16="http://schemas.microsoft.com/office/drawing/2014/main" id="{29B48C3B-89CA-024B-9095-1933C74E0E0F}"/>
                        </a:ext>
                      </a:extLst>
                    </p:cNvPr>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7CF45B15-188F-9248-B607-CD8E2596DB7E}"/>
                        </a:ext>
                      </a:extLst>
                    </p:cNvPr>
                    <p:cNvSpPr txBox="1"/>
                    <p:nvPr/>
                  </p:nvSpPr>
                  <p:spPr>
                    <a:xfrm>
                      <a:off x="667045" y="1708643"/>
                      <a:ext cx="441422" cy="369332"/>
                    </a:xfrm>
                    <a:prstGeom prst="rect">
                      <a:avLst/>
                    </a:prstGeom>
                    <a:noFill/>
                  </p:spPr>
                  <p:txBody>
                    <a:bodyPr wrap="none" rtlCol="0">
                      <a:spAutoFit/>
                    </a:bodyPr>
                    <a:lstStyle/>
                    <a:p>
                      <a:r>
                        <a:rPr lang="en-US" dirty="0"/>
                        <a:t>2a</a:t>
                      </a:r>
                    </a:p>
                  </p:txBody>
                </p:sp>
              </p:grpSp>
            </p:grpSp>
            <p:cxnSp>
              <p:nvCxnSpPr>
                <p:cNvPr id="107" name="Straight Connector 106">
                  <a:extLst>
                    <a:ext uri="{FF2B5EF4-FFF2-40B4-BE49-F238E27FC236}">
                      <a16:creationId xmlns:a16="http://schemas.microsoft.com/office/drawing/2014/main" id="{9C03EAF1-50BB-5148-8A80-84E19B65F380}"/>
                    </a:ext>
                  </a:extLst>
                </p:cNvPr>
                <p:cNvCxnSpPr>
                  <a:stCxn id="155" idx="2"/>
                  <a:endCxn id="142" idx="0"/>
                </p:cNvCxnSpPr>
                <p:nvPr/>
              </p:nvCxnSpPr>
              <p:spPr bwMode="auto">
                <a:xfrm>
                  <a:off x="1991073" y="3242684"/>
                  <a:ext cx="4230" cy="851985"/>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8" name="Straight Connector 107">
                  <a:extLst>
                    <a:ext uri="{FF2B5EF4-FFF2-40B4-BE49-F238E27FC236}">
                      <a16:creationId xmlns:a16="http://schemas.microsoft.com/office/drawing/2014/main" id="{823413F1-7FC0-534B-A1E6-E37D11645063}"/>
                    </a:ext>
                  </a:extLst>
                </p:cNvPr>
                <p:cNvCxnSpPr/>
                <p:nvPr/>
              </p:nvCxnSpPr>
              <p:spPr bwMode="auto">
                <a:xfrm>
                  <a:off x="1407477" y="3648621"/>
                  <a:ext cx="1204913" cy="635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9" name="Straight Connector 108">
                  <a:extLst>
                    <a:ext uri="{FF2B5EF4-FFF2-40B4-BE49-F238E27FC236}">
                      <a16:creationId xmlns:a16="http://schemas.microsoft.com/office/drawing/2014/main" id="{E59AA252-9A3E-AA47-9813-A130AD78AB9C}"/>
                    </a:ext>
                  </a:extLst>
                </p:cNvPr>
                <p:cNvCxnSpPr>
                  <a:stCxn id="156" idx="7"/>
                </p:cNvCxnSpPr>
                <p:nvPr/>
              </p:nvCxnSpPr>
              <p:spPr bwMode="auto">
                <a:xfrm>
                  <a:off x="2218708" y="3154477"/>
                  <a:ext cx="480042" cy="36977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0" name="Straight Connector 109">
                  <a:extLst>
                    <a:ext uri="{FF2B5EF4-FFF2-40B4-BE49-F238E27FC236}">
                      <a16:creationId xmlns:a16="http://schemas.microsoft.com/office/drawing/2014/main" id="{73D8C8FD-056A-1E4E-9DDD-E9BE5418D9E8}"/>
                    </a:ext>
                  </a:extLst>
                </p:cNvPr>
                <p:cNvCxnSpPr/>
                <p:nvPr/>
              </p:nvCxnSpPr>
              <p:spPr bwMode="auto">
                <a:xfrm>
                  <a:off x="1300073" y="3786304"/>
                  <a:ext cx="477927" cy="357071"/>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1" name="Straight Connector 110">
                  <a:extLst>
                    <a:ext uri="{FF2B5EF4-FFF2-40B4-BE49-F238E27FC236}">
                      <a16:creationId xmlns:a16="http://schemas.microsoft.com/office/drawing/2014/main" id="{B1E411BA-6501-8845-B682-EFE9D542E7DD}"/>
                    </a:ext>
                  </a:extLst>
                </p:cNvPr>
                <p:cNvCxnSpPr/>
                <p:nvPr/>
              </p:nvCxnSpPr>
              <p:spPr bwMode="auto">
                <a:xfrm flipH="1">
                  <a:off x="2196042" y="3783542"/>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2" name="Straight Connector 111">
                  <a:extLst>
                    <a:ext uri="{FF2B5EF4-FFF2-40B4-BE49-F238E27FC236}">
                      <a16:creationId xmlns:a16="http://schemas.microsoft.com/office/drawing/2014/main" id="{76686308-9D7B-1D4D-8AAF-6B6437203157}"/>
                    </a:ext>
                  </a:extLst>
                </p:cNvPr>
                <p:cNvCxnSpPr/>
                <p:nvPr/>
              </p:nvCxnSpPr>
              <p:spPr bwMode="auto">
                <a:xfrm flipH="1">
                  <a:off x="1287553" y="3166946"/>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sp>
          <p:nvSpPr>
            <p:cNvPr id="8" name="Freeform 2">
              <a:extLst>
                <a:ext uri="{FF2B5EF4-FFF2-40B4-BE49-F238E27FC236}">
                  <a16:creationId xmlns:a16="http://schemas.microsoft.com/office/drawing/2014/main" id="{EF10237C-4DEA-1549-9451-DB416CA2C136}"/>
                </a:ext>
              </a:extLst>
            </p:cNvPr>
            <p:cNvSpPr>
              <a:spLocks/>
            </p:cNvSpPr>
            <p:nvPr/>
          </p:nvSpPr>
          <p:spPr bwMode="auto">
            <a:xfrm>
              <a:off x="6773778" y="2660083"/>
              <a:ext cx="2575521" cy="1672516"/>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9" name="Group 8">
              <a:extLst>
                <a:ext uri="{FF2B5EF4-FFF2-40B4-BE49-F238E27FC236}">
                  <a16:creationId xmlns:a16="http://schemas.microsoft.com/office/drawing/2014/main" id="{ED15513D-C69B-FD4B-A22C-73134C37F7EA}"/>
                </a:ext>
              </a:extLst>
            </p:cNvPr>
            <p:cNvGrpSpPr/>
            <p:nvPr/>
          </p:nvGrpSpPr>
          <p:grpSpPr>
            <a:xfrm>
              <a:off x="6997269" y="2796199"/>
              <a:ext cx="2215548" cy="1435167"/>
              <a:chOff x="833331" y="2873352"/>
              <a:chExt cx="2333625" cy="1590649"/>
            </a:xfrm>
          </p:grpSpPr>
          <p:grpSp>
            <p:nvGrpSpPr>
              <p:cNvPr id="39" name="Group 38">
                <a:extLst>
                  <a:ext uri="{FF2B5EF4-FFF2-40B4-BE49-F238E27FC236}">
                    <a16:creationId xmlns:a16="http://schemas.microsoft.com/office/drawing/2014/main" id="{F20FB8DE-12C0-FC44-A195-1AB89C07F907}"/>
                  </a:ext>
                </a:extLst>
              </p:cNvPr>
              <p:cNvGrpSpPr/>
              <p:nvPr/>
            </p:nvGrpSpPr>
            <p:grpSpPr>
              <a:xfrm>
                <a:off x="1736090" y="2873352"/>
                <a:ext cx="565150" cy="369332"/>
                <a:chOff x="1736090" y="2873352"/>
                <a:chExt cx="565150" cy="369332"/>
              </a:xfrm>
            </p:grpSpPr>
            <p:grpSp>
              <p:nvGrpSpPr>
                <p:cNvPr id="88" name="Group 327">
                  <a:extLst>
                    <a:ext uri="{FF2B5EF4-FFF2-40B4-BE49-F238E27FC236}">
                      <a16:creationId xmlns:a16="http://schemas.microsoft.com/office/drawing/2014/main" id="{25D18ED8-1DEA-714B-B17B-5F7FAC52A4A6}"/>
                    </a:ext>
                  </a:extLst>
                </p:cNvPr>
                <p:cNvGrpSpPr>
                  <a:grpSpLocks/>
                </p:cNvGrpSpPr>
                <p:nvPr/>
              </p:nvGrpSpPr>
              <p:grpSpPr bwMode="auto">
                <a:xfrm>
                  <a:off x="1736090" y="2893762"/>
                  <a:ext cx="565150" cy="292100"/>
                  <a:chOff x="1871277" y="1576300"/>
                  <a:chExt cx="1128371" cy="437861"/>
                </a:xfrm>
              </p:grpSpPr>
              <p:sp>
                <p:nvSpPr>
                  <p:cNvPr id="92" name="Oval 91">
                    <a:extLst>
                      <a:ext uri="{FF2B5EF4-FFF2-40B4-BE49-F238E27FC236}">
                        <a16:creationId xmlns:a16="http://schemas.microsoft.com/office/drawing/2014/main" id="{645AE139-6F37-7E41-9904-08FF3601E7C2}"/>
                      </a:ext>
                    </a:extLst>
                  </p:cNvPr>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3" name="Rectangle 92">
                    <a:extLst>
                      <a:ext uri="{FF2B5EF4-FFF2-40B4-BE49-F238E27FC236}">
                        <a16:creationId xmlns:a16="http://schemas.microsoft.com/office/drawing/2014/main" id="{8D15F00A-F618-6A4B-AF30-72632BEE5443}"/>
                      </a:ext>
                    </a:extLst>
                  </p:cNvPr>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4" name="Oval 93">
                    <a:extLst>
                      <a:ext uri="{FF2B5EF4-FFF2-40B4-BE49-F238E27FC236}">
                        <a16:creationId xmlns:a16="http://schemas.microsoft.com/office/drawing/2014/main" id="{AA66C2CE-6D4D-FC44-9659-5FC8541F286A}"/>
                      </a:ext>
                    </a:extLst>
                  </p:cNvPr>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5" name="Freeform 94">
                    <a:extLst>
                      <a:ext uri="{FF2B5EF4-FFF2-40B4-BE49-F238E27FC236}">
                        <a16:creationId xmlns:a16="http://schemas.microsoft.com/office/drawing/2014/main" id="{036051D8-A4CB-CD46-8D72-6BE03E8B06CE}"/>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6" name="Freeform 95">
                    <a:extLst>
                      <a:ext uri="{FF2B5EF4-FFF2-40B4-BE49-F238E27FC236}">
                        <a16:creationId xmlns:a16="http://schemas.microsoft.com/office/drawing/2014/main" id="{0C4B43BA-76D6-EA41-8BA6-CD43696F97E6}"/>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7" name="Freeform 96">
                    <a:extLst>
                      <a:ext uri="{FF2B5EF4-FFF2-40B4-BE49-F238E27FC236}">
                        <a16:creationId xmlns:a16="http://schemas.microsoft.com/office/drawing/2014/main" id="{53D0ED5B-19DC-534D-8612-EF7BA60A737A}"/>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8" name="Freeform 97">
                    <a:extLst>
                      <a:ext uri="{FF2B5EF4-FFF2-40B4-BE49-F238E27FC236}">
                        <a16:creationId xmlns:a16="http://schemas.microsoft.com/office/drawing/2014/main" id="{C4DDEE97-5898-154B-9DE0-71CC3111F9B3}"/>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99" name="Straight Connector 98">
                    <a:extLst>
                      <a:ext uri="{FF2B5EF4-FFF2-40B4-BE49-F238E27FC236}">
                        <a16:creationId xmlns:a16="http://schemas.microsoft.com/office/drawing/2014/main" id="{A20C733F-039A-6549-A4D4-685F0339153E}"/>
                      </a:ext>
                    </a:extLst>
                  </p:cNvPr>
                  <p:cNvCxnSpPr>
                    <a:endCxn id="94"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11D958E2-3DA7-F64C-9610-2BA90BA02511}"/>
                      </a:ext>
                    </a:extLst>
                  </p:cNvPr>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89" name="Group 88">
                  <a:extLst>
                    <a:ext uri="{FF2B5EF4-FFF2-40B4-BE49-F238E27FC236}">
                      <a16:creationId xmlns:a16="http://schemas.microsoft.com/office/drawing/2014/main" id="{4F221C2A-7B79-FD4A-8B2B-0796BEC49AD1}"/>
                    </a:ext>
                  </a:extLst>
                </p:cNvPr>
                <p:cNvGrpSpPr/>
                <p:nvPr/>
              </p:nvGrpSpPr>
              <p:grpSpPr>
                <a:xfrm>
                  <a:off x="1770362" y="2873352"/>
                  <a:ext cx="441422" cy="369332"/>
                  <a:chOff x="667045" y="1708643"/>
                  <a:chExt cx="441422" cy="369332"/>
                </a:xfrm>
              </p:grpSpPr>
              <p:sp>
                <p:nvSpPr>
                  <p:cNvPr id="90" name="Oval 89">
                    <a:extLst>
                      <a:ext uri="{FF2B5EF4-FFF2-40B4-BE49-F238E27FC236}">
                        <a16:creationId xmlns:a16="http://schemas.microsoft.com/office/drawing/2014/main" id="{5D3871AE-1F00-0644-8B74-C073D13C6687}"/>
                      </a:ext>
                    </a:extLst>
                  </p:cNvPr>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TextBox 90">
                    <a:extLst>
                      <a:ext uri="{FF2B5EF4-FFF2-40B4-BE49-F238E27FC236}">
                        <a16:creationId xmlns:a16="http://schemas.microsoft.com/office/drawing/2014/main" id="{537D918C-C5BF-ED48-96D1-25ADC320023B}"/>
                      </a:ext>
                    </a:extLst>
                  </p:cNvPr>
                  <p:cNvSpPr txBox="1"/>
                  <p:nvPr/>
                </p:nvSpPr>
                <p:spPr>
                  <a:xfrm>
                    <a:off x="667045" y="1708643"/>
                    <a:ext cx="441422" cy="369332"/>
                  </a:xfrm>
                  <a:prstGeom prst="rect">
                    <a:avLst/>
                  </a:prstGeom>
                  <a:noFill/>
                </p:spPr>
                <p:txBody>
                  <a:bodyPr wrap="none" rtlCol="0">
                    <a:spAutoFit/>
                  </a:bodyPr>
                  <a:lstStyle/>
                  <a:p>
                    <a:r>
                      <a:rPr lang="en-US" dirty="0"/>
                      <a:t>3b</a:t>
                    </a:r>
                  </a:p>
                </p:txBody>
              </p:sp>
            </p:grpSp>
          </p:grpSp>
          <p:grpSp>
            <p:nvGrpSpPr>
              <p:cNvPr id="40" name="Group 39">
                <a:extLst>
                  <a:ext uri="{FF2B5EF4-FFF2-40B4-BE49-F238E27FC236}">
                    <a16:creationId xmlns:a16="http://schemas.microsoft.com/office/drawing/2014/main" id="{18064354-5CF2-FE47-8ED2-6F10863086EF}"/>
                  </a:ext>
                </a:extLst>
              </p:cNvPr>
              <p:cNvGrpSpPr/>
              <p:nvPr/>
            </p:nvGrpSpPr>
            <p:grpSpPr>
              <a:xfrm>
                <a:off x="1740320" y="4094669"/>
                <a:ext cx="565150" cy="369332"/>
                <a:chOff x="1736090" y="2873352"/>
                <a:chExt cx="565150" cy="369332"/>
              </a:xfrm>
            </p:grpSpPr>
            <p:grpSp>
              <p:nvGrpSpPr>
                <p:cNvPr id="75" name="Group 327">
                  <a:extLst>
                    <a:ext uri="{FF2B5EF4-FFF2-40B4-BE49-F238E27FC236}">
                      <a16:creationId xmlns:a16="http://schemas.microsoft.com/office/drawing/2014/main" id="{27713CCE-BA36-704C-B8F4-503D789C7DED}"/>
                    </a:ext>
                  </a:extLst>
                </p:cNvPr>
                <p:cNvGrpSpPr>
                  <a:grpSpLocks/>
                </p:cNvGrpSpPr>
                <p:nvPr/>
              </p:nvGrpSpPr>
              <p:grpSpPr bwMode="auto">
                <a:xfrm>
                  <a:off x="1736090" y="2893762"/>
                  <a:ext cx="565150" cy="292100"/>
                  <a:chOff x="1871277" y="1576300"/>
                  <a:chExt cx="1128371" cy="437861"/>
                </a:xfrm>
              </p:grpSpPr>
              <p:sp>
                <p:nvSpPr>
                  <p:cNvPr id="79" name="Oval 78">
                    <a:extLst>
                      <a:ext uri="{FF2B5EF4-FFF2-40B4-BE49-F238E27FC236}">
                        <a16:creationId xmlns:a16="http://schemas.microsoft.com/office/drawing/2014/main" id="{8E00357A-C1F8-D847-9506-C38C5161CE4E}"/>
                      </a:ext>
                    </a:extLst>
                  </p:cNvPr>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80" name="Rectangle 79">
                    <a:extLst>
                      <a:ext uri="{FF2B5EF4-FFF2-40B4-BE49-F238E27FC236}">
                        <a16:creationId xmlns:a16="http://schemas.microsoft.com/office/drawing/2014/main" id="{AD013EFA-E10F-DE4B-A5ED-197B37BCD97F}"/>
                      </a:ext>
                    </a:extLst>
                  </p:cNvPr>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 name="Oval 80">
                    <a:extLst>
                      <a:ext uri="{FF2B5EF4-FFF2-40B4-BE49-F238E27FC236}">
                        <a16:creationId xmlns:a16="http://schemas.microsoft.com/office/drawing/2014/main" id="{E4ECD496-9A06-0847-BAC7-6B0BC67E5F37}"/>
                      </a:ext>
                    </a:extLst>
                  </p:cNvPr>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82" name="Freeform 81">
                    <a:extLst>
                      <a:ext uri="{FF2B5EF4-FFF2-40B4-BE49-F238E27FC236}">
                        <a16:creationId xmlns:a16="http://schemas.microsoft.com/office/drawing/2014/main" id="{EE05B446-5592-5C4E-9447-F0CF216F092B}"/>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 name="Freeform 82">
                    <a:extLst>
                      <a:ext uri="{FF2B5EF4-FFF2-40B4-BE49-F238E27FC236}">
                        <a16:creationId xmlns:a16="http://schemas.microsoft.com/office/drawing/2014/main" id="{F5647DB2-9B21-1B46-88B1-500576DD5703}"/>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4" name="Freeform 83">
                    <a:extLst>
                      <a:ext uri="{FF2B5EF4-FFF2-40B4-BE49-F238E27FC236}">
                        <a16:creationId xmlns:a16="http://schemas.microsoft.com/office/drawing/2014/main" id="{AA5AB977-A41C-6B49-A9A6-F23357B704E0}"/>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5" name="Freeform 84">
                    <a:extLst>
                      <a:ext uri="{FF2B5EF4-FFF2-40B4-BE49-F238E27FC236}">
                        <a16:creationId xmlns:a16="http://schemas.microsoft.com/office/drawing/2014/main" id="{28837D5B-6F70-3149-936E-E265A8E69D6D}"/>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86" name="Straight Connector 85">
                    <a:extLst>
                      <a:ext uri="{FF2B5EF4-FFF2-40B4-BE49-F238E27FC236}">
                        <a16:creationId xmlns:a16="http://schemas.microsoft.com/office/drawing/2014/main" id="{2228BDD3-CE27-AA46-863B-892CD1F82F5A}"/>
                      </a:ext>
                    </a:extLst>
                  </p:cNvPr>
                  <p:cNvCxnSpPr>
                    <a:endCxn id="81"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A474EF7E-2CDB-1948-BEEF-EE80B6F4A481}"/>
                      </a:ext>
                    </a:extLst>
                  </p:cNvPr>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1BC668D7-B680-0743-B8A9-02D8D3BCBAA6}"/>
                    </a:ext>
                  </a:extLst>
                </p:cNvPr>
                <p:cNvGrpSpPr/>
                <p:nvPr/>
              </p:nvGrpSpPr>
              <p:grpSpPr>
                <a:xfrm>
                  <a:off x="1770362" y="2873352"/>
                  <a:ext cx="441422" cy="369332"/>
                  <a:chOff x="667045" y="1708643"/>
                  <a:chExt cx="441422" cy="369332"/>
                </a:xfrm>
              </p:grpSpPr>
              <p:sp>
                <p:nvSpPr>
                  <p:cNvPr id="77" name="Oval 76">
                    <a:extLst>
                      <a:ext uri="{FF2B5EF4-FFF2-40B4-BE49-F238E27FC236}">
                        <a16:creationId xmlns:a16="http://schemas.microsoft.com/office/drawing/2014/main" id="{72D19B9C-716D-6541-8CFC-411F9CA9E7DE}"/>
                      </a:ext>
                    </a:extLst>
                  </p:cNvPr>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463EFAF5-1CF5-3E4C-846B-D48C215342A6}"/>
                      </a:ext>
                    </a:extLst>
                  </p:cNvPr>
                  <p:cNvSpPr txBox="1"/>
                  <p:nvPr/>
                </p:nvSpPr>
                <p:spPr>
                  <a:xfrm>
                    <a:off x="667045" y="1708643"/>
                    <a:ext cx="441422" cy="369332"/>
                  </a:xfrm>
                  <a:prstGeom prst="rect">
                    <a:avLst/>
                  </a:prstGeom>
                  <a:noFill/>
                </p:spPr>
                <p:txBody>
                  <a:bodyPr wrap="none" rtlCol="0">
                    <a:spAutoFit/>
                  </a:bodyPr>
                  <a:lstStyle/>
                  <a:p>
                    <a:r>
                      <a:rPr lang="en-US" dirty="0"/>
                      <a:t>3d</a:t>
                    </a:r>
                  </a:p>
                </p:txBody>
              </p:sp>
            </p:grpSp>
          </p:grpSp>
          <p:grpSp>
            <p:nvGrpSpPr>
              <p:cNvPr id="41" name="Group 40">
                <a:extLst>
                  <a:ext uri="{FF2B5EF4-FFF2-40B4-BE49-F238E27FC236}">
                    <a16:creationId xmlns:a16="http://schemas.microsoft.com/office/drawing/2014/main" id="{ACAFC6FD-377E-4A4A-8DF2-30C3936A238F}"/>
                  </a:ext>
                </a:extLst>
              </p:cNvPr>
              <p:cNvGrpSpPr/>
              <p:nvPr/>
            </p:nvGrpSpPr>
            <p:grpSpPr>
              <a:xfrm>
                <a:off x="2601806" y="3485072"/>
                <a:ext cx="565150" cy="369332"/>
                <a:chOff x="1736090" y="2873352"/>
                <a:chExt cx="565150" cy="369332"/>
              </a:xfrm>
            </p:grpSpPr>
            <p:grpSp>
              <p:nvGrpSpPr>
                <p:cNvPr id="62" name="Group 327">
                  <a:extLst>
                    <a:ext uri="{FF2B5EF4-FFF2-40B4-BE49-F238E27FC236}">
                      <a16:creationId xmlns:a16="http://schemas.microsoft.com/office/drawing/2014/main" id="{8FFE7A9E-2DBB-D642-A331-113F19DDFBB0}"/>
                    </a:ext>
                  </a:extLst>
                </p:cNvPr>
                <p:cNvGrpSpPr>
                  <a:grpSpLocks/>
                </p:cNvGrpSpPr>
                <p:nvPr/>
              </p:nvGrpSpPr>
              <p:grpSpPr bwMode="auto">
                <a:xfrm>
                  <a:off x="1736090" y="2893762"/>
                  <a:ext cx="565150" cy="292100"/>
                  <a:chOff x="1871277" y="1576300"/>
                  <a:chExt cx="1128371" cy="437861"/>
                </a:xfrm>
              </p:grpSpPr>
              <p:sp>
                <p:nvSpPr>
                  <p:cNvPr id="66" name="Oval 65">
                    <a:extLst>
                      <a:ext uri="{FF2B5EF4-FFF2-40B4-BE49-F238E27FC236}">
                        <a16:creationId xmlns:a16="http://schemas.microsoft.com/office/drawing/2014/main" id="{783C5AEC-C290-9C44-BE5A-336D7D573AF6}"/>
                      </a:ext>
                    </a:extLst>
                  </p:cNvPr>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67" name="Rectangle 66">
                    <a:extLst>
                      <a:ext uri="{FF2B5EF4-FFF2-40B4-BE49-F238E27FC236}">
                        <a16:creationId xmlns:a16="http://schemas.microsoft.com/office/drawing/2014/main" id="{36D665D2-0909-2F4F-BFC4-A31935BA7F55}"/>
                      </a:ext>
                    </a:extLst>
                  </p:cNvPr>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8" name="Oval 67">
                    <a:extLst>
                      <a:ext uri="{FF2B5EF4-FFF2-40B4-BE49-F238E27FC236}">
                        <a16:creationId xmlns:a16="http://schemas.microsoft.com/office/drawing/2014/main" id="{483BAD1D-0EE3-A24D-80A7-E6BD16D1A9A1}"/>
                      </a:ext>
                    </a:extLst>
                  </p:cNvPr>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69" name="Freeform 68">
                    <a:extLst>
                      <a:ext uri="{FF2B5EF4-FFF2-40B4-BE49-F238E27FC236}">
                        <a16:creationId xmlns:a16="http://schemas.microsoft.com/office/drawing/2014/main" id="{5E339F5A-DE37-3D4E-93AF-2DE0CBCBD568}"/>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0" name="Freeform 69">
                    <a:extLst>
                      <a:ext uri="{FF2B5EF4-FFF2-40B4-BE49-F238E27FC236}">
                        <a16:creationId xmlns:a16="http://schemas.microsoft.com/office/drawing/2014/main" id="{1C2D0568-EE03-A249-A70C-9997F181D9FA}"/>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1" name="Freeform 70">
                    <a:extLst>
                      <a:ext uri="{FF2B5EF4-FFF2-40B4-BE49-F238E27FC236}">
                        <a16:creationId xmlns:a16="http://schemas.microsoft.com/office/drawing/2014/main" id="{FCF20139-7AAE-A342-A8A2-74A9FC84BD43}"/>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2" name="Freeform 71">
                    <a:extLst>
                      <a:ext uri="{FF2B5EF4-FFF2-40B4-BE49-F238E27FC236}">
                        <a16:creationId xmlns:a16="http://schemas.microsoft.com/office/drawing/2014/main" id="{9AB17885-A29F-D248-ADDB-0896B1C22797}"/>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73" name="Straight Connector 72">
                    <a:extLst>
                      <a:ext uri="{FF2B5EF4-FFF2-40B4-BE49-F238E27FC236}">
                        <a16:creationId xmlns:a16="http://schemas.microsoft.com/office/drawing/2014/main" id="{1B23834D-2EE3-D441-8595-A7EF39EA6873}"/>
                      </a:ext>
                    </a:extLst>
                  </p:cNvPr>
                  <p:cNvCxnSpPr>
                    <a:endCxn id="68"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8BA2D903-2141-A242-91C2-419DE80BBE72}"/>
                      </a:ext>
                    </a:extLst>
                  </p:cNvPr>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63" name="Group 62">
                  <a:extLst>
                    <a:ext uri="{FF2B5EF4-FFF2-40B4-BE49-F238E27FC236}">
                      <a16:creationId xmlns:a16="http://schemas.microsoft.com/office/drawing/2014/main" id="{49504857-F584-D748-A466-7FD834413F3D}"/>
                    </a:ext>
                  </a:extLst>
                </p:cNvPr>
                <p:cNvGrpSpPr/>
                <p:nvPr/>
              </p:nvGrpSpPr>
              <p:grpSpPr>
                <a:xfrm>
                  <a:off x="1770362" y="2873352"/>
                  <a:ext cx="428460" cy="369332"/>
                  <a:chOff x="667045" y="1708643"/>
                  <a:chExt cx="428460" cy="369332"/>
                </a:xfrm>
              </p:grpSpPr>
              <p:sp>
                <p:nvSpPr>
                  <p:cNvPr id="64" name="Oval 63">
                    <a:extLst>
                      <a:ext uri="{FF2B5EF4-FFF2-40B4-BE49-F238E27FC236}">
                        <a16:creationId xmlns:a16="http://schemas.microsoft.com/office/drawing/2014/main" id="{56B63C5F-6B5F-B044-96E2-ED5EA8D6705F}"/>
                      </a:ext>
                    </a:extLst>
                  </p:cNvPr>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5DA4CB40-EDDF-624C-B401-B5C24EBF7C8B}"/>
                      </a:ext>
                    </a:extLst>
                  </p:cNvPr>
                  <p:cNvSpPr txBox="1"/>
                  <p:nvPr/>
                </p:nvSpPr>
                <p:spPr>
                  <a:xfrm>
                    <a:off x="667045" y="1708643"/>
                    <a:ext cx="428460" cy="369332"/>
                  </a:xfrm>
                  <a:prstGeom prst="rect">
                    <a:avLst/>
                  </a:prstGeom>
                  <a:noFill/>
                </p:spPr>
                <p:txBody>
                  <a:bodyPr wrap="none" rtlCol="0">
                    <a:spAutoFit/>
                  </a:bodyPr>
                  <a:lstStyle/>
                  <a:p>
                    <a:r>
                      <a:rPr lang="en-US" dirty="0"/>
                      <a:t>3c</a:t>
                    </a:r>
                  </a:p>
                </p:txBody>
              </p:sp>
            </p:grpSp>
          </p:grpSp>
          <p:grpSp>
            <p:nvGrpSpPr>
              <p:cNvPr id="42" name="Group 41">
                <a:extLst>
                  <a:ext uri="{FF2B5EF4-FFF2-40B4-BE49-F238E27FC236}">
                    <a16:creationId xmlns:a16="http://schemas.microsoft.com/office/drawing/2014/main" id="{828DEF69-12D8-2541-89AE-781C2BFE96E3}"/>
                  </a:ext>
                </a:extLst>
              </p:cNvPr>
              <p:cNvGrpSpPr/>
              <p:nvPr/>
            </p:nvGrpSpPr>
            <p:grpSpPr>
              <a:xfrm>
                <a:off x="833331" y="3478719"/>
                <a:ext cx="565150" cy="369332"/>
                <a:chOff x="1736090" y="2873352"/>
                <a:chExt cx="565150" cy="369332"/>
              </a:xfrm>
            </p:grpSpPr>
            <p:grpSp>
              <p:nvGrpSpPr>
                <p:cNvPr id="49" name="Group 327">
                  <a:extLst>
                    <a:ext uri="{FF2B5EF4-FFF2-40B4-BE49-F238E27FC236}">
                      <a16:creationId xmlns:a16="http://schemas.microsoft.com/office/drawing/2014/main" id="{70B913F8-B0A8-1440-BDFE-4E5AF90FFB21}"/>
                    </a:ext>
                  </a:extLst>
                </p:cNvPr>
                <p:cNvGrpSpPr>
                  <a:grpSpLocks/>
                </p:cNvGrpSpPr>
                <p:nvPr/>
              </p:nvGrpSpPr>
              <p:grpSpPr bwMode="auto">
                <a:xfrm>
                  <a:off x="1736090" y="2893762"/>
                  <a:ext cx="565150" cy="292100"/>
                  <a:chOff x="1871277" y="1576300"/>
                  <a:chExt cx="1128371" cy="437861"/>
                </a:xfrm>
              </p:grpSpPr>
              <p:sp>
                <p:nvSpPr>
                  <p:cNvPr id="53" name="Oval 52">
                    <a:extLst>
                      <a:ext uri="{FF2B5EF4-FFF2-40B4-BE49-F238E27FC236}">
                        <a16:creationId xmlns:a16="http://schemas.microsoft.com/office/drawing/2014/main" id="{0F4F91F4-B80B-BB4A-8179-F4477984D11A}"/>
                      </a:ext>
                    </a:extLst>
                  </p:cNvPr>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4" name="Rectangle 53">
                    <a:extLst>
                      <a:ext uri="{FF2B5EF4-FFF2-40B4-BE49-F238E27FC236}">
                        <a16:creationId xmlns:a16="http://schemas.microsoft.com/office/drawing/2014/main" id="{E592F573-B16E-5142-ABC0-502EF6D195CD}"/>
                      </a:ext>
                    </a:extLst>
                  </p:cNvPr>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5" name="Oval 54">
                    <a:extLst>
                      <a:ext uri="{FF2B5EF4-FFF2-40B4-BE49-F238E27FC236}">
                        <a16:creationId xmlns:a16="http://schemas.microsoft.com/office/drawing/2014/main" id="{00E0F07F-911D-AB4F-A751-7427299721B3}"/>
                      </a:ext>
                    </a:extLst>
                  </p:cNvPr>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6" name="Freeform 55">
                    <a:extLst>
                      <a:ext uri="{FF2B5EF4-FFF2-40B4-BE49-F238E27FC236}">
                        <a16:creationId xmlns:a16="http://schemas.microsoft.com/office/drawing/2014/main" id="{86DDF264-D7F9-2F4D-8F90-047820A0CF03}"/>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7" name="Freeform 56">
                    <a:extLst>
                      <a:ext uri="{FF2B5EF4-FFF2-40B4-BE49-F238E27FC236}">
                        <a16:creationId xmlns:a16="http://schemas.microsoft.com/office/drawing/2014/main" id="{22AC6E5E-C2A3-CB48-BB89-CCABF1765276}"/>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8" name="Freeform 57">
                    <a:extLst>
                      <a:ext uri="{FF2B5EF4-FFF2-40B4-BE49-F238E27FC236}">
                        <a16:creationId xmlns:a16="http://schemas.microsoft.com/office/drawing/2014/main" id="{E1E2E83D-9F22-E34C-886D-4E2DFAE80FEA}"/>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9" name="Freeform 58">
                    <a:extLst>
                      <a:ext uri="{FF2B5EF4-FFF2-40B4-BE49-F238E27FC236}">
                        <a16:creationId xmlns:a16="http://schemas.microsoft.com/office/drawing/2014/main" id="{59428042-9CE9-0A4E-A765-B13E4B9C4076}"/>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0" name="Straight Connector 59">
                    <a:extLst>
                      <a:ext uri="{FF2B5EF4-FFF2-40B4-BE49-F238E27FC236}">
                        <a16:creationId xmlns:a16="http://schemas.microsoft.com/office/drawing/2014/main" id="{B36AD3C7-3FEB-764D-94CF-ABC7B483C4ED}"/>
                      </a:ext>
                    </a:extLst>
                  </p:cNvPr>
                  <p:cNvCxnSpPr>
                    <a:endCxn id="55"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678E66C-5255-6740-8612-9001FB4CD8FB}"/>
                      </a:ext>
                    </a:extLst>
                  </p:cNvPr>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47CDF486-8889-424F-B7E4-E2F6D0922382}"/>
                    </a:ext>
                  </a:extLst>
                </p:cNvPr>
                <p:cNvGrpSpPr/>
                <p:nvPr/>
              </p:nvGrpSpPr>
              <p:grpSpPr>
                <a:xfrm>
                  <a:off x="1770362" y="2873352"/>
                  <a:ext cx="441422" cy="369332"/>
                  <a:chOff x="667045" y="1708643"/>
                  <a:chExt cx="441422" cy="369332"/>
                </a:xfrm>
              </p:grpSpPr>
              <p:sp>
                <p:nvSpPr>
                  <p:cNvPr id="51" name="Oval 50">
                    <a:extLst>
                      <a:ext uri="{FF2B5EF4-FFF2-40B4-BE49-F238E27FC236}">
                        <a16:creationId xmlns:a16="http://schemas.microsoft.com/office/drawing/2014/main" id="{40394661-7F64-F64E-8159-92758B250AC8}"/>
                      </a:ext>
                    </a:extLst>
                  </p:cNvPr>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DDB16E2B-1321-2648-BD5F-A05340010445}"/>
                      </a:ext>
                    </a:extLst>
                  </p:cNvPr>
                  <p:cNvSpPr txBox="1"/>
                  <p:nvPr/>
                </p:nvSpPr>
                <p:spPr>
                  <a:xfrm>
                    <a:off x="667045" y="1708643"/>
                    <a:ext cx="441422" cy="369332"/>
                  </a:xfrm>
                  <a:prstGeom prst="rect">
                    <a:avLst/>
                  </a:prstGeom>
                  <a:noFill/>
                </p:spPr>
                <p:txBody>
                  <a:bodyPr wrap="none" rtlCol="0">
                    <a:spAutoFit/>
                  </a:bodyPr>
                  <a:lstStyle/>
                  <a:p>
                    <a:r>
                      <a:rPr lang="en-US" dirty="0"/>
                      <a:t>3a</a:t>
                    </a:r>
                  </a:p>
                </p:txBody>
              </p:sp>
            </p:grpSp>
          </p:grpSp>
          <p:cxnSp>
            <p:nvCxnSpPr>
              <p:cNvPr id="43" name="Straight Connector 42">
                <a:extLst>
                  <a:ext uri="{FF2B5EF4-FFF2-40B4-BE49-F238E27FC236}">
                    <a16:creationId xmlns:a16="http://schemas.microsoft.com/office/drawing/2014/main" id="{0AE081C1-7E6E-1B45-A30C-DBAC7A1051B4}"/>
                  </a:ext>
                </a:extLst>
              </p:cNvPr>
              <p:cNvCxnSpPr>
                <a:stCxn id="91" idx="2"/>
                <a:endCxn id="78" idx="0"/>
              </p:cNvCxnSpPr>
              <p:nvPr/>
            </p:nvCxnSpPr>
            <p:spPr bwMode="auto">
              <a:xfrm>
                <a:off x="1991073" y="3242684"/>
                <a:ext cx="4230" cy="851985"/>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4" name="Straight Connector 43">
                <a:extLst>
                  <a:ext uri="{FF2B5EF4-FFF2-40B4-BE49-F238E27FC236}">
                    <a16:creationId xmlns:a16="http://schemas.microsoft.com/office/drawing/2014/main" id="{4663E56F-9EE4-0E43-8A34-CF0DDD684C99}"/>
                  </a:ext>
                </a:extLst>
              </p:cNvPr>
              <p:cNvCxnSpPr/>
              <p:nvPr/>
            </p:nvCxnSpPr>
            <p:spPr bwMode="auto">
              <a:xfrm>
                <a:off x="1407477" y="3648621"/>
                <a:ext cx="1204913" cy="635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5" name="Straight Connector 44">
                <a:extLst>
                  <a:ext uri="{FF2B5EF4-FFF2-40B4-BE49-F238E27FC236}">
                    <a16:creationId xmlns:a16="http://schemas.microsoft.com/office/drawing/2014/main" id="{3545EFE3-EEF0-4A4E-ADCF-B7BE6FCC4351}"/>
                  </a:ext>
                </a:extLst>
              </p:cNvPr>
              <p:cNvCxnSpPr>
                <a:stCxn id="92" idx="7"/>
              </p:cNvCxnSpPr>
              <p:nvPr/>
            </p:nvCxnSpPr>
            <p:spPr bwMode="auto">
              <a:xfrm>
                <a:off x="2218708" y="3154477"/>
                <a:ext cx="480042" cy="36977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6" name="Straight Connector 45">
                <a:extLst>
                  <a:ext uri="{FF2B5EF4-FFF2-40B4-BE49-F238E27FC236}">
                    <a16:creationId xmlns:a16="http://schemas.microsoft.com/office/drawing/2014/main" id="{31B05A69-7A54-0E41-9DEE-758387DF8BEF}"/>
                  </a:ext>
                </a:extLst>
              </p:cNvPr>
              <p:cNvCxnSpPr/>
              <p:nvPr/>
            </p:nvCxnSpPr>
            <p:spPr bwMode="auto">
              <a:xfrm>
                <a:off x="1300073" y="3786304"/>
                <a:ext cx="477927" cy="357071"/>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7" name="Straight Connector 46">
                <a:extLst>
                  <a:ext uri="{FF2B5EF4-FFF2-40B4-BE49-F238E27FC236}">
                    <a16:creationId xmlns:a16="http://schemas.microsoft.com/office/drawing/2014/main" id="{334BAADC-96AE-4C47-B072-DCEC9836C497}"/>
                  </a:ext>
                </a:extLst>
              </p:cNvPr>
              <p:cNvCxnSpPr/>
              <p:nvPr/>
            </p:nvCxnSpPr>
            <p:spPr bwMode="auto">
              <a:xfrm flipH="1">
                <a:off x="2196042" y="3783542"/>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8" name="Straight Connector 47">
                <a:extLst>
                  <a:ext uri="{FF2B5EF4-FFF2-40B4-BE49-F238E27FC236}">
                    <a16:creationId xmlns:a16="http://schemas.microsoft.com/office/drawing/2014/main" id="{95754850-2750-3A4C-BEE5-C2095BF5FA04}"/>
                  </a:ext>
                </a:extLst>
              </p:cNvPr>
              <p:cNvCxnSpPr/>
              <p:nvPr/>
            </p:nvCxnSpPr>
            <p:spPr bwMode="auto">
              <a:xfrm flipH="1">
                <a:off x="1287553" y="3166946"/>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cxnSp>
          <p:nvCxnSpPr>
            <p:cNvPr id="10" name="Straight Connector 9">
              <a:extLst>
                <a:ext uri="{FF2B5EF4-FFF2-40B4-BE49-F238E27FC236}">
                  <a16:creationId xmlns:a16="http://schemas.microsoft.com/office/drawing/2014/main" id="{6A238528-2372-8F4F-B880-B52CC30273C0}"/>
                </a:ext>
              </a:extLst>
            </p:cNvPr>
            <p:cNvCxnSpPr/>
            <p:nvPr/>
          </p:nvCxnSpPr>
          <p:spPr bwMode="auto">
            <a:xfrm flipH="1" flipV="1">
              <a:off x="4312798" y="3689703"/>
              <a:ext cx="480877" cy="744090"/>
            </a:xfrm>
            <a:prstGeom prst="line">
              <a:avLst/>
            </a:prstGeom>
            <a:solidFill>
              <a:schemeClr val="accent1"/>
            </a:solidFill>
            <a:ln w="38100" cap="flat" cmpd="sng" algn="ctr">
              <a:solidFill>
                <a:srgbClr val="CC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2D43910E-82D1-0448-A57A-76BBFCC992B7}"/>
                </a:ext>
              </a:extLst>
            </p:cNvPr>
            <p:cNvCxnSpPr/>
            <p:nvPr/>
          </p:nvCxnSpPr>
          <p:spPr bwMode="auto">
            <a:xfrm flipV="1">
              <a:off x="6789280" y="3630821"/>
              <a:ext cx="337735" cy="823128"/>
            </a:xfrm>
            <a:prstGeom prst="line">
              <a:avLst/>
            </a:prstGeom>
            <a:solidFill>
              <a:schemeClr val="accent1"/>
            </a:solidFill>
            <a:ln w="38100" cap="flat" cmpd="sng" algn="ctr">
              <a:solidFill>
                <a:srgbClr val="CC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id="{879C68D8-2C96-EE46-B9C5-A3D690A4B805}"/>
                </a:ext>
              </a:extLst>
            </p:cNvPr>
            <p:cNvSpPr txBox="1"/>
            <p:nvPr/>
          </p:nvSpPr>
          <p:spPr>
            <a:xfrm>
              <a:off x="4759383" y="3788025"/>
              <a:ext cx="753532" cy="400110"/>
            </a:xfrm>
            <a:prstGeom prst="rect">
              <a:avLst/>
            </a:prstGeom>
            <a:noFill/>
          </p:spPr>
          <p:txBody>
            <a:bodyPr wrap="none" rtlCol="0">
              <a:spAutoFit/>
            </a:bodyPr>
            <a:lstStyle/>
            <a:p>
              <a:r>
                <a:rPr lang="en-US" sz="2000" dirty="0">
                  <a:solidFill>
                    <a:srgbClr val="000090"/>
                  </a:solidFill>
                </a:rPr>
                <a:t>AS 2</a:t>
              </a:r>
            </a:p>
          </p:txBody>
        </p:sp>
        <p:sp>
          <p:nvSpPr>
            <p:cNvPr id="13" name="TextBox 12">
              <a:extLst>
                <a:ext uri="{FF2B5EF4-FFF2-40B4-BE49-F238E27FC236}">
                  <a16:creationId xmlns:a16="http://schemas.microsoft.com/office/drawing/2014/main" id="{9976B7C1-F8D6-E74C-8B2C-76F2051A81DF}"/>
                </a:ext>
              </a:extLst>
            </p:cNvPr>
            <p:cNvSpPr txBox="1"/>
            <p:nvPr/>
          </p:nvSpPr>
          <p:spPr>
            <a:xfrm>
              <a:off x="6810042" y="2701323"/>
              <a:ext cx="753532" cy="400110"/>
            </a:xfrm>
            <a:prstGeom prst="rect">
              <a:avLst/>
            </a:prstGeom>
            <a:noFill/>
          </p:spPr>
          <p:txBody>
            <a:bodyPr wrap="none" rtlCol="0">
              <a:spAutoFit/>
            </a:bodyPr>
            <a:lstStyle/>
            <a:p>
              <a:r>
                <a:rPr lang="en-US" sz="2000" dirty="0">
                  <a:solidFill>
                    <a:srgbClr val="000090"/>
                  </a:solidFill>
                </a:rPr>
                <a:t>AS 3</a:t>
              </a:r>
            </a:p>
          </p:txBody>
        </p:sp>
        <p:sp>
          <p:nvSpPr>
            <p:cNvPr id="14" name="TextBox 13">
              <a:extLst>
                <a:ext uri="{FF2B5EF4-FFF2-40B4-BE49-F238E27FC236}">
                  <a16:creationId xmlns:a16="http://schemas.microsoft.com/office/drawing/2014/main" id="{6BDCB146-C0FA-B647-9556-DFB5CACB0759}"/>
                </a:ext>
              </a:extLst>
            </p:cNvPr>
            <p:cNvSpPr txBox="1"/>
            <p:nvPr/>
          </p:nvSpPr>
          <p:spPr>
            <a:xfrm>
              <a:off x="1895112" y="2911999"/>
              <a:ext cx="753532" cy="400110"/>
            </a:xfrm>
            <a:prstGeom prst="rect">
              <a:avLst/>
            </a:prstGeom>
            <a:noFill/>
          </p:spPr>
          <p:txBody>
            <a:bodyPr wrap="none" rtlCol="0">
              <a:spAutoFit/>
            </a:bodyPr>
            <a:lstStyle/>
            <a:p>
              <a:r>
                <a:rPr lang="en-US" sz="2000" dirty="0">
                  <a:solidFill>
                    <a:srgbClr val="000090"/>
                  </a:solidFill>
                </a:rPr>
                <a:t>AS 1</a:t>
              </a:r>
            </a:p>
          </p:txBody>
        </p:sp>
        <p:grpSp>
          <p:nvGrpSpPr>
            <p:cNvPr id="15" name="Group 14">
              <a:extLst>
                <a:ext uri="{FF2B5EF4-FFF2-40B4-BE49-F238E27FC236}">
                  <a16:creationId xmlns:a16="http://schemas.microsoft.com/office/drawing/2014/main" id="{4491E5FA-6300-8B4E-A0D5-0BE1940CEC1C}"/>
                </a:ext>
              </a:extLst>
            </p:cNvPr>
            <p:cNvGrpSpPr/>
            <p:nvPr/>
          </p:nvGrpSpPr>
          <p:grpSpPr>
            <a:xfrm>
              <a:off x="8336919" y="3762930"/>
              <a:ext cx="1701734" cy="616172"/>
              <a:chOff x="7073692" y="5469792"/>
              <a:chExt cx="1701734" cy="616172"/>
            </a:xfrm>
          </p:grpSpPr>
          <p:grpSp>
            <p:nvGrpSpPr>
              <p:cNvPr id="23" name="Group 22">
                <a:extLst>
                  <a:ext uri="{FF2B5EF4-FFF2-40B4-BE49-F238E27FC236}">
                    <a16:creationId xmlns:a16="http://schemas.microsoft.com/office/drawing/2014/main" id="{8FA0DBA8-EE2E-924D-9990-DF86DC3B8B91}"/>
                  </a:ext>
                </a:extLst>
              </p:cNvPr>
              <p:cNvGrpSpPr/>
              <p:nvPr/>
            </p:nvGrpSpPr>
            <p:grpSpPr>
              <a:xfrm>
                <a:off x="7073692" y="5469792"/>
                <a:ext cx="1701734" cy="616172"/>
                <a:chOff x="6946249" y="5096269"/>
                <a:chExt cx="1701734" cy="616172"/>
              </a:xfrm>
            </p:grpSpPr>
            <p:sp>
              <p:nvSpPr>
                <p:cNvPr id="25" name="Freeform 2">
                  <a:extLst>
                    <a:ext uri="{FF2B5EF4-FFF2-40B4-BE49-F238E27FC236}">
                      <a16:creationId xmlns:a16="http://schemas.microsoft.com/office/drawing/2014/main" id="{C3A13122-875B-E74F-BD67-E5DEA6DBFB58}"/>
                    </a:ext>
                  </a:extLst>
                </p:cNvPr>
                <p:cNvSpPr>
                  <a:spLocks/>
                </p:cNvSpPr>
                <p:nvPr/>
              </p:nvSpPr>
              <p:spPr bwMode="auto">
                <a:xfrm>
                  <a:off x="6946249" y="5096269"/>
                  <a:ext cx="1701734" cy="61617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 w 9959"/>
                    <a:gd name="connsiteY0" fmla="*/ 5593 h 11352"/>
                    <a:gd name="connsiteX1" fmla="*/ 1089 w 9959"/>
                    <a:gd name="connsiteY1" fmla="*/ 469 h 11352"/>
                    <a:gd name="connsiteX2" fmla="*/ 4845 w 9959"/>
                    <a:gd name="connsiteY2" fmla="*/ 561 h 11352"/>
                    <a:gd name="connsiteX3" fmla="*/ 8027 w 9959"/>
                    <a:gd name="connsiteY3" fmla="*/ 3370 h 11352"/>
                    <a:gd name="connsiteX4" fmla="*/ 9955 w 9959"/>
                    <a:gd name="connsiteY4" fmla="*/ 5970 h 11352"/>
                    <a:gd name="connsiteX5" fmla="*/ 8435 w 9959"/>
                    <a:gd name="connsiteY5" fmla="*/ 7863 h 11352"/>
                    <a:gd name="connsiteX6" fmla="*/ 5161 w 9959"/>
                    <a:gd name="connsiteY6" fmla="*/ 11352 h 11352"/>
                    <a:gd name="connsiteX7" fmla="*/ 2712 w 9959"/>
                    <a:gd name="connsiteY7" fmla="*/ 8240 h 11352"/>
                    <a:gd name="connsiteX8" fmla="*/ 1334 w 9959"/>
                    <a:gd name="connsiteY8" fmla="*/ 7922 h 11352"/>
                    <a:gd name="connsiteX9" fmla="*/ 4 w 9959"/>
                    <a:gd name="connsiteY9" fmla="*/ 5593 h 11352"/>
                    <a:gd name="connsiteX0" fmla="*/ 0 w 11223"/>
                    <a:gd name="connsiteY0" fmla="*/ 3835 h 9929"/>
                    <a:gd name="connsiteX1" fmla="*/ 2316 w 11223"/>
                    <a:gd name="connsiteY1" fmla="*/ 342 h 9929"/>
                    <a:gd name="connsiteX2" fmla="*/ 6088 w 11223"/>
                    <a:gd name="connsiteY2" fmla="*/ 423 h 9929"/>
                    <a:gd name="connsiteX3" fmla="*/ 9283 w 11223"/>
                    <a:gd name="connsiteY3" fmla="*/ 2898 h 9929"/>
                    <a:gd name="connsiteX4" fmla="*/ 11219 w 11223"/>
                    <a:gd name="connsiteY4" fmla="*/ 5188 h 9929"/>
                    <a:gd name="connsiteX5" fmla="*/ 9693 w 11223"/>
                    <a:gd name="connsiteY5" fmla="*/ 6856 h 9929"/>
                    <a:gd name="connsiteX6" fmla="*/ 6405 w 11223"/>
                    <a:gd name="connsiteY6" fmla="*/ 9929 h 9929"/>
                    <a:gd name="connsiteX7" fmla="*/ 3946 w 11223"/>
                    <a:gd name="connsiteY7" fmla="*/ 7188 h 9929"/>
                    <a:gd name="connsiteX8" fmla="*/ 2562 w 11223"/>
                    <a:gd name="connsiteY8" fmla="*/ 6908 h 9929"/>
                    <a:gd name="connsiteX9" fmla="*/ 0 w 11223"/>
                    <a:gd name="connsiteY9" fmla="*/ 3835 h 9929"/>
                    <a:gd name="connsiteX0" fmla="*/ 0 w 9999"/>
                    <a:gd name="connsiteY0" fmla="*/ 3862 h 10000"/>
                    <a:gd name="connsiteX1" fmla="*/ 2064 w 9999"/>
                    <a:gd name="connsiteY1" fmla="*/ 344 h 10000"/>
                    <a:gd name="connsiteX2" fmla="*/ 5425 w 9999"/>
                    <a:gd name="connsiteY2" fmla="*/ 426 h 10000"/>
                    <a:gd name="connsiteX3" fmla="*/ 8271 w 9999"/>
                    <a:gd name="connsiteY3" fmla="*/ 2919 h 10000"/>
                    <a:gd name="connsiteX4" fmla="*/ 9996 w 9999"/>
                    <a:gd name="connsiteY4" fmla="*/ 5225 h 10000"/>
                    <a:gd name="connsiteX5" fmla="*/ 8637 w 9999"/>
                    <a:gd name="connsiteY5" fmla="*/ 6905 h 10000"/>
                    <a:gd name="connsiteX6" fmla="*/ 5707 w 9999"/>
                    <a:gd name="connsiteY6" fmla="*/ 10000 h 10000"/>
                    <a:gd name="connsiteX7" fmla="*/ 2283 w 9999"/>
                    <a:gd name="connsiteY7" fmla="*/ 6957 h 10000"/>
                    <a:gd name="connsiteX8" fmla="*/ 0 w 9999"/>
                    <a:gd name="connsiteY8" fmla="*/ 3862 h 10000"/>
                    <a:gd name="connsiteX0" fmla="*/ 124 w 10124"/>
                    <a:gd name="connsiteY0" fmla="*/ 3862 h 10000"/>
                    <a:gd name="connsiteX1" fmla="*/ 2188 w 10124"/>
                    <a:gd name="connsiteY1" fmla="*/ 344 h 10000"/>
                    <a:gd name="connsiteX2" fmla="*/ 5550 w 10124"/>
                    <a:gd name="connsiteY2" fmla="*/ 426 h 10000"/>
                    <a:gd name="connsiteX3" fmla="*/ 8396 w 10124"/>
                    <a:gd name="connsiteY3" fmla="*/ 2919 h 10000"/>
                    <a:gd name="connsiteX4" fmla="*/ 10121 w 10124"/>
                    <a:gd name="connsiteY4" fmla="*/ 5225 h 10000"/>
                    <a:gd name="connsiteX5" fmla="*/ 8762 w 10124"/>
                    <a:gd name="connsiteY5" fmla="*/ 6905 h 10000"/>
                    <a:gd name="connsiteX6" fmla="*/ 5832 w 10124"/>
                    <a:gd name="connsiteY6" fmla="*/ 10000 h 10000"/>
                    <a:gd name="connsiteX7" fmla="*/ 124 w 10124"/>
                    <a:gd name="connsiteY7" fmla="*/ 3862 h 10000"/>
                    <a:gd name="connsiteX0" fmla="*/ 43 w 10045"/>
                    <a:gd name="connsiteY0" fmla="*/ 3862 h 6912"/>
                    <a:gd name="connsiteX1" fmla="*/ 2107 w 10045"/>
                    <a:gd name="connsiteY1" fmla="*/ 344 h 6912"/>
                    <a:gd name="connsiteX2" fmla="*/ 5469 w 10045"/>
                    <a:gd name="connsiteY2" fmla="*/ 426 h 6912"/>
                    <a:gd name="connsiteX3" fmla="*/ 8315 w 10045"/>
                    <a:gd name="connsiteY3" fmla="*/ 2919 h 6912"/>
                    <a:gd name="connsiteX4" fmla="*/ 10040 w 10045"/>
                    <a:gd name="connsiteY4" fmla="*/ 5225 h 6912"/>
                    <a:gd name="connsiteX5" fmla="*/ 8681 w 10045"/>
                    <a:gd name="connsiteY5" fmla="*/ 6905 h 6912"/>
                    <a:gd name="connsiteX6" fmla="*/ 3967 w 10045"/>
                    <a:gd name="connsiteY6" fmla="*/ 5885 h 6912"/>
                    <a:gd name="connsiteX7" fmla="*/ 43 w 10045"/>
                    <a:gd name="connsiteY7" fmla="*/ 3862 h 6912"/>
                    <a:gd name="connsiteX0" fmla="*/ 47 w 10004"/>
                    <a:gd name="connsiteY0" fmla="*/ 5106 h 9519"/>
                    <a:gd name="connsiteX1" fmla="*/ 2102 w 10004"/>
                    <a:gd name="connsiteY1" fmla="*/ 17 h 9519"/>
                    <a:gd name="connsiteX2" fmla="*/ 6651 w 10004"/>
                    <a:gd name="connsiteY2" fmla="*/ 3484 h 9519"/>
                    <a:gd name="connsiteX3" fmla="*/ 8282 w 10004"/>
                    <a:gd name="connsiteY3" fmla="*/ 3742 h 9519"/>
                    <a:gd name="connsiteX4" fmla="*/ 9999 w 10004"/>
                    <a:gd name="connsiteY4" fmla="*/ 7078 h 9519"/>
                    <a:gd name="connsiteX5" fmla="*/ 8646 w 10004"/>
                    <a:gd name="connsiteY5" fmla="*/ 9509 h 9519"/>
                    <a:gd name="connsiteX6" fmla="*/ 3953 w 10004"/>
                    <a:gd name="connsiteY6" fmla="*/ 8033 h 9519"/>
                    <a:gd name="connsiteX7" fmla="*/ 47 w 10004"/>
                    <a:gd name="connsiteY7" fmla="*/ 5106 h 9519"/>
                    <a:gd name="connsiteX0" fmla="*/ 43 w 9996"/>
                    <a:gd name="connsiteY0" fmla="*/ 6232 h 10868"/>
                    <a:gd name="connsiteX1" fmla="*/ 2097 w 9996"/>
                    <a:gd name="connsiteY1" fmla="*/ 886 h 10868"/>
                    <a:gd name="connsiteX2" fmla="*/ 5642 w 9996"/>
                    <a:gd name="connsiteY2" fmla="*/ 385 h 10868"/>
                    <a:gd name="connsiteX3" fmla="*/ 8275 w 9996"/>
                    <a:gd name="connsiteY3" fmla="*/ 4799 h 10868"/>
                    <a:gd name="connsiteX4" fmla="*/ 9991 w 9996"/>
                    <a:gd name="connsiteY4" fmla="*/ 8304 h 10868"/>
                    <a:gd name="connsiteX5" fmla="*/ 8639 w 9996"/>
                    <a:gd name="connsiteY5" fmla="*/ 10857 h 10868"/>
                    <a:gd name="connsiteX6" fmla="*/ 3947 w 9996"/>
                    <a:gd name="connsiteY6" fmla="*/ 9307 h 10868"/>
                    <a:gd name="connsiteX7" fmla="*/ 43 w 9996"/>
                    <a:gd name="connsiteY7" fmla="*/ 6232 h 10868"/>
                    <a:gd name="connsiteX0" fmla="*/ 43 w 10004"/>
                    <a:gd name="connsiteY0" fmla="*/ 5543 h 9809"/>
                    <a:gd name="connsiteX1" fmla="*/ 2098 w 10004"/>
                    <a:gd name="connsiteY1" fmla="*/ 624 h 9809"/>
                    <a:gd name="connsiteX2" fmla="*/ 5644 w 10004"/>
                    <a:gd name="connsiteY2" fmla="*/ 163 h 9809"/>
                    <a:gd name="connsiteX3" fmla="*/ 8163 w 10004"/>
                    <a:gd name="connsiteY3" fmla="*/ 1492 h 9809"/>
                    <a:gd name="connsiteX4" fmla="*/ 9995 w 10004"/>
                    <a:gd name="connsiteY4" fmla="*/ 7450 h 9809"/>
                    <a:gd name="connsiteX5" fmla="*/ 8642 w 10004"/>
                    <a:gd name="connsiteY5" fmla="*/ 9799 h 9809"/>
                    <a:gd name="connsiteX6" fmla="*/ 3949 w 10004"/>
                    <a:gd name="connsiteY6" fmla="*/ 8373 h 9809"/>
                    <a:gd name="connsiteX7" fmla="*/ 43 w 10004"/>
                    <a:gd name="connsiteY7" fmla="*/ 5543 h 9809"/>
                    <a:gd name="connsiteX0" fmla="*/ 43 w 8950"/>
                    <a:gd name="connsiteY0" fmla="*/ 5651 h 10081"/>
                    <a:gd name="connsiteX1" fmla="*/ 2097 w 8950"/>
                    <a:gd name="connsiteY1" fmla="*/ 636 h 10081"/>
                    <a:gd name="connsiteX2" fmla="*/ 5642 w 8950"/>
                    <a:gd name="connsiteY2" fmla="*/ 166 h 10081"/>
                    <a:gd name="connsiteX3" fmla="*/ 8160 w 8950"/>
                    <a:gd name="connsiteY3" fmla="*/ 1521 h 10081"/>
                    <a:gd name="connsiteX4" fmla="*/ 8473 w 8950"/>
                    <a:gd name="connsiteY4" fmla="*/ 5322 h 10081"/>
                    <a:gd name="connsiteX5" fmla="*/ 8639 w 8950"/>
                    <a:gd name="connsiteY5" fmla="*/ 9990 h 10081"/>
                    <a:gd name="connsiteX6" fmla="*/ 3947 w 8950"/>
                    <a:gd name="connsiteY6" fmla="*/ 8536 h 10081"/>
                    <a:gd name="connsiteX7" fmla="*/ 43 w 8950"/>
                    <a:gd name="connsiteY7" fmla="*/ 5651 h 10081"/>
                    <a:gd name="connsiteX0" fmla="*/ 48 w 9651"/>
                    <a:gd name="connsiteY0" fmla="*/ 5606 h 8648"/>
                    <a:gd name="connsiteX1" fmla="*/ 2343 w 9651"/>
                    <a:gd name="connsiteY1" fmla="*/ 631 h 8648"/>
                    <a:gd name="connsiteX2" fmla="*/ 6304 w 9651"/>
                    <a:gd name="connsiteY2" fmla="*/ 165 h 8648"/>
                    <a:gd name="connsiteX3" fmla="*/ 9117 w 9651"/>
                    <a:gd name="connsiteY3" fmla="*/ 1509 h 8648"/>
                    <a:gd name="connsiteX4" fmla="*/ 9467 w 9651"/>
                    <a:gd name="connsiteY4" fmla="*/ 5279 h 8648"/>
                    <a:gd name="connsiteX5" fmla="*/ 6997 w 9651"/>
                    <a:gd name="connsiteY5" fmla="*/ 8019 h 8648"/>
                    <a:gd name="connsiteX6" fmla="*/ 4410 w 9651"/>
                    <a:gd name="connsiteY6" fmla="*/ 8467 h 8648"/>
                    <a:gd name="connsiteX7" fmla="*/ 48 w 9651"/>
                    <a:gd name="connsiteY7" fmla="*/ 5606 h 8648"/>
                    <a:gd name="connsiteX0" fmla="*/ 41 w 9991"/>
                    <a:gd name="connsiteY0" fmla="*/ 6482 h 9316"/>
                    <a:gd name="connsiteX1" fmla="*/ 2419 w 9991"/>
                    <a:gd name="connsiteY1" fmla="*/ 730 h 9316"/>
                    <a:gd name="connsiteX2" fmla="*/ 6523 w 9991"/>
                    <a:gd name="connsiteY2" fmla="*/ 191 h 9316"/>
                    <a:gd name="connsiteX3" fmla="*/ 9438 w 9991"/>
                    <a:gd name="connsiteY3" fmla="*/ 1745 h 9316"/>
                    <a:gd name="connsiteX4" fmla="*/ 9800 w 9991"/>
                    <a:gd name="connsiteY4" fmla="*/ 6104 h 9316"/>
                    <a:gd name="connsiteX5" fmla="*/ 7241 w 9991"/>
                    <a:gd name="connsiteY5" fmla="*/ 9273 h 9316"/>
                    <a:gd name="connsiteX6" fmla="*/ 1411 w 9991"/>
                    <a:gd name="connsiteY6" fmla="*/ 7856 h 9316"/>
                    <a:gd name="connsiteX7" fmla="*/ 41 w 9991"/>
                    <a:gd name="connsiteY7" fmla="*/ 6482 h 9316"/>
                    <a:gd name="connsiteX0" fmla="*/ 19 w 10708"/>
                    <a:gd name="connsiteY0" fmla="*/ 7721 h 10038"/>
                    <a:gd name="connsiteX1" fmla="*/ 3129 w 10708"/>
                    <a:gd name="connsiteY1" fmla="*/ 825 h 10038"/>
                    <a:gd name="connsiteX2" fmla="*/ 7237 w 10708"/>
                    <a:gd name="connsiteY2" fmla="*/ 246 h 10038"/>
                    <a:gd name="connsiteX3" fmla="*/ 10155 w 10708"/>
                    <a:gd name="connsiteY3" fmla="*/ 1914 h 10038"/>
                    <a:gd name="connsiteX4" fmla="*/ 10517 w 10708"/>
                    <a:gd name="connsiteY4" fmla="*/ 6593 h 10038"/>
                    <a:gd name="connsiteX5" fmla="*/ 7956 w 10708"/>
                    <a:gd name="connsiteY5" fmla="*/ 9995 h 10038"/>
                    <a:gd name="connsiteX6" fmla="*/ 2120 w 10708"/>
                    <a:gd name="connsiteY6" fmla="*/ 8474 h 10038"/>
                    <a:gd name="connsiteX7" fmla="*/ 19 w 10708"/>
                    <a:gd name="connsiteY7" fmla="*/ 7721 h 10038"/>
                    <a:gd name="connsiteX0" fmla="*/ 359 w 11048"/>
                    <a:gd name="connsiteY0" fmla="*/ 7721 h 10038"/>
                    <a:gd name="connsiteX1" fmla="*/ 3469 w 11048"/>
                    <a:gd name="connsiteY1" fmla="*/ 825 h 10038"/>
                    <a:gd name="connsiteX2" fmla="*/ 7577 w 11048"/>
                    <a:gd name="connsiteY2" fmla="*/ 246 h 10038"/>
                    <a:gd name="connsiteX3" fmla="*/ 10495 w 11048"/>
                    <a:gd name="connsiteY3" fmla="*/ 1914 h 10038"/>
                    <a:gd name="connsiteX4" fmla="*/ 10857 w 11048"/>
                    <a:gd name="connsiteY4" fmla="*/ 6593 h 10038"/>
                    <a:gd name="connsiteX5" fmla="*/ 8296 w 11048"/>
                    <a:gd name="connsiteY5" fmla="*/ 9995 h 10038"/>
                    <a:gd name="connsiteX6" fmla="*/ 2460 w 11048"/>
                    <a:gd name="connsiteY6" fmla="*/ 8474 h 10038"/>
                    <a:gd name="connsiteX7" fmla="*/ 359 w 11048"/>
                    <a:gd name="connsiteY7" fmla="*/ 7721 h 10038"/>
                    <a:gd name="connsiteX0" fmla="*/ 359 w 11048"/>
                    <a:gd name="connsiteY0" fmla="*/ 8392 h 10075"/>
                    <a:gd name="connsiteX1" fmla="*/ 3469 w 11048"/>
                    <a:gd name="connsiteY1" fmla="*/ 864 h 10075"/>
                    <a:gd name="connsiteX2" fmla="*/ 7577 w 11048"/>
                    <a:gd name="connsiteY2" fmla="*/ 285 h 10075"/>
                    <a:gd name="connsiteX3" fmla="*/ 10495 w 11048"/>
                    <a:gd name="connsiteY3" fmla="*/ 1953 h 10075"/>
                    <a:gd name="connsiteX4" fmla="*/ 10857 w 11048"/>
                    <a:gd name="connsiteY4" fmla="*/ 6632 h 10075"/>
                    <a:gd name="connsiteX5" fmla="*/ 8296 w 11048"/>
                    <a:gd name="connsiteY5" fmla="*/ 10034 h 10075"/>
                    <a:gd name="connsiteX6" fmla="*/ 2460 w 11048"/>
                    <a:gd name="connsiteY6" fmla="*/ 8513 h 10075"/>
                    <a:gd name="connsiteX7" fmla="*/ 359 w 11048"/>
                    <a:gd name="connsiteY7" fmla="*/ 8392 h 10075"/>
                    <a:gd name="connsiteX0" fmla="*/ 371 w 11060"/>
                    <a:gd name="connsiteY0" fmla="*/ 8392 h 10075"/>
                    <a:gd name="connsiteX1" fmla="*/ 3481 w 11060"/>
                    <a:gd name="connsiteY1" fmla="*/ 864 h 10075"/>
                    <a:gd name="connsiteX2" fmla="*/ 7589 w 11060"/>
                    <a:gd name="connsiteY2" fmla="*/ 285 h 10075"/>
                    <a:gd name="connsiteX3" fmla="*/ 10507 w 11060"/>
                    <a:gd name="connsiteY3" fmla="*/ 1953 h 10075"/>
                    <a:gd name="connsiteX4" fmla="*/ 10869 w 11060"/>
                    <a:gd name="connsiteY4" fmla="*/ 6632 h 10075"/>
                    <a:gd name="connsiteX5" fmla="*/ 8308 w 11060"/>
                    <a:gd name="connsiteY5" fmla="*/ 10034 h 10075"/>
                    <a:gd name="connsiteX6" fmla="*/ 2472 w 11060"/>
                    <a:gd name="connsiteY6" fmla="*/ 8513 h 10075"/>
                    <a:gd name="connsiteX7" fmla="*/ 371 w 11060"/>
                    <a:gd name="connsiteY7" fmla="*/ 8392 h 10075"/>
                    <a:gd name="connsiteX0" fmla="*/ 54 w 10743"/>
                    <a:gd name="connsiteY0" fmla="*/ 9468 h 11151"/>
                    <a:gd name="connsiteX1" fmla="*/ 4027 w 10743"/>
                    <a:gd name="connsiteY1" fmla="*/ 495 h 11151"/>
                    <a:gd name="connsiteX2" fmla="*/ 7272 w 10743"/>
                    <a:gd name="connsiteY2" fmla="*/ 1361 h 11151"/>
                    <a:gd name="connsiteX3" fmla="*/ 10190 w 10743"/>
                    <a:gd name="connsiteY3" fmla="*/ 3029 h 11151"/>
                    <a:gd name="connsiteX4" fmla="*/ 10552 w 10743"/>
                    <a:gd name="connsiteY4" fmla="*/ 7708 h 11151"/>
                    <a:gd name="connsiteX5" fmla="*/ 7991 w 10743"/>
                    <a:gd name="connsiteY5" fmla="*/ 11110 h 11151"/>
                    <a:gd name="connsiteX6" fmla="*/ 2155 w 10743"/>
                    <a:gd name="connsiteY6" fmla="*/ 9589 h 11151"/>
                    <a:gd name="connsiteX7" fmla="*/ 54 w 10743"/>
                    <a:gd name="connsiteY7" fmla="*/ 9468 h 11151"/>
                    <a:gd name="connsiteX0" fmla="*/ 54 w 10743"/>
                    <a:gd name="connsiteY0" fmla="*/ 9506 h 11189"/>
                    <a:gd name="connsiteX1" fmla="*/ 4027 w 10743"/>
                    <a:gd name="connsiteY1" fmla="*/ 533 h 11189"/>
                    <a:gd name="connsiteX2" fmla="*/ 7272 w 10743"/>
                    <a:gd name="connsiteY2" fmla="*/ 1399 h 11189"/>
                    <a:gd name="connsiteX3" fmla="*/ 10190 w 10743"/>
                    <a:gd name="connsiteY3" fmla="*/ 3067 h 11189"/>
                    <a:gd name="connsiteX4" fmla="*/ 10552 w 10743"/>
                    <a:gd name="connsiteY4" fmla="*/ 7746 h 11189"/>
                    <a:gd name="connsiteX5" fmla="*/ 7991 w 10743"/>
                    <a:gd name="connsiteY5" fmla="*/ 11148 h 11189"/>
                    <a:gd name="connsiteX6" fmla="*/ 2155 w 10743"/>
                    <a:gd name="connsiteY6" fmla="*/ 9627 h 11189"/>
                    <a:gd name="connsiteX7" fmla="*/ 54 w 10743"/>
                    <a:gd name="connsiteY7" fmla="*/ 9506 h 11189"/>
                    <a:gd name="connsiteX0" fmla="*/ 40 w 11293"/>
                    <a:gd name="connsiteY0" fmla="*/ 9082 h 11127"/>
                    <a:gd name="connsiteX1" fmla="*/ 4577 w 11293"/>
                    <a:gd name="connsiteY1" fmla="*/ 470 h 11127"/>
                    <a:gd name="connsiteX2" fmla="*/ 7822 w 11293"/>
                    <a:gd name="connsiteY2" fmla="*/ 1336 h 11127"/>
                    <a:gd name="connsiteX3" fmla="*/ 10740 w 11293"/>
                    <a:gd name="connsiteY3" fmla="*/ 3004 h 11127"/>
                    <a:gd name="connsiteX4" fmla="*/ 11102 w 11293"/>
                    <a:gd name="connsiteY4" fmla="*/ 7683 h 11127"/>
                    <a:gd name="connsiteX5" fmla="*/ 8541 w 11293"/>
                    <a:gd name="connsiteY5" fmla="*/ 11085 h 11127"/>
                    <a:gd name="connsiteX6" fmla="*/ 2705 w 11293"/>
                    <a:gd name="connsiteY6" fmla="*/ 9564 h 11127"/>
                    <a:gd name="connsiteX7" fmla="*/ 40 w 11293"/>
                    <a:gd name="connsiteY7" fmla="*/ 9082 h 1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3" h="11127">
                      <a:moveTo>
                        <a:pt x="40" y="9082"/>
                      </a:moveTo>
                      <a:cubicBezTo>
                        <a:pt x="352" y="7566"/>
                        <a:pt x="3280" y="1761"/>
                        <a:pt x="4577" y="470"/>
                      </a:cubicBezTo>
                      <a:cubicBezTo>
                        <a:pt x="5874" y="-821"/>
                        <a:pt x="6795" y="914"/>
                        <a:pt x="7822" y="1336"/>
                      </a:cubicBezTo>
                      <a:cubicBezTo>
                        <a:pt x="8849" y="1758"/>
                        <a:pt x="10193" y="1947"/>
                        <a:pt x="10740" y="3004"/>
                      </a:cubicBezTo>
                      <a:cubicBezTo>
                        <a:pt x="11287" y="4061"/>
                        <a:pt x="11468" y="6337"/>
                        <a:pt x="11102" y="7683"/>
                      </a:cubicBezTo>
                      <a:cubicBezTo>
                        <a:pt x="10736" y="9030"/>
                        <a:pt x="9940" y="10771"/>
                        <a:pt x="8541" y="11085"/>
                      </a:cubicBezTo>
                      <a:cubicBezTo>
                        <a:pt x="7141" y="11398"/>
                        <a:pt x="4122" y="9898"/>
                        <a:pt x="2705" y="9564"/>
                      </a:cubicBezTo>
                      <a:cubicBezTo>
                        <a:pt x="1288" y="9230"/>
                        <a:pt x="-272" y="10598"/>
                        <a:pt x="40" y="9082"/>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26" name="Group 327">
                  <a:extLst>
                    <a:ext uri="{FF2B5EF4-FFF2-40B4-BE49-F238E27FC236}">
                      <a16:creationId xmlns:a16="http://schemas.microsoft.com/office/drawing/2014/main" id="{30CA5D68-F4BC-764C-A5EE-65A65550C12F}"/>
                    </a:ext>
                  </a:extLst>
                </p:cNvPr>
                <p:cNvGrpSpPr>
                  <a:grpSpLocks/>
                </p:cNvGrpSpPr>
                <p:nvPr/>
              </p:nvGrpSpPr>
              <p:grpSpPr bwMode="auto">
                <a:xfrm>
                  <a:off x="7908175" y="5241780"/>
                  <a:ext cx="536554" cy="263548"/>
                  <a:chOff x="1871277" y="1576300"/>
                  <a:chExt cx="1128371" cy="437861"/>
                </a:xfrm>
              </p:grpSpPr>
              <p:sp>
                <p:nvSpPr>
                  <p:cNvPr id="30" name="Oval 29">
                    <a:extLst>
                      <a:ext uri="{FF2B5EF4-FFF2-40B4-BE49-F238E27FC236}">
                        <a16:creationId xmlns:a16="http://schemas.microsoft.com/office/drawing/2014/main" id="{C77B5834-89A8-F44D-B528-C35FE85729E2}"/>
                      </a:ext>
                    </a:extLst>
                  </p:cNvPr>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1" name="Rectangle 30">
                    <a:extLst>
                      <a:ext uri="{FF2B5EF4-FFF2-40B4-BE49-F238E27FC236}">
                        <a16:creationId xmlns:a16="http://schemas.microsoft.com/office/drawing/2014/main" id="{189C00A4-BD4C-EE43-A52D-E976C7E368BA}"/>
                      </a:ext>
                    </a:extLst>
                  </p:cNvPr>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 name="Oval 31">
                    <a:extLst>
                      <a:ext uri="{FF2B5EF4-FFF2-40B4-BE49-F238E27FC236}">
                        <a16:creationId xmlns:a16="http://schemas.microsoft.com/office/drawing/2014/main" id="{22C72130-50D1-D941-AAC7-C57299D11B8F}"/>
                      </a:ext>
                    </a:extLst>
                  </p:cNvPr>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3" name="Freeform 32">
                    <a:extLst>
                      <a:ext uri="{FF2B5EF4-FFF2-40B4-BE49-F238E27FC236}">
                        <a16:creationId xmlns:a16="http://schemas.microsoft.com/office/drawing/2014/main" id="{43F0033B-E413-B248-96E7-DC24C01A6103}"/>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 name="Freeform 33">
                    <a:extLst>
                      <a:ext uri="{FF2B5EF4-FFF2-40B4-BE49-F238E27FC236}">
                        <a16:creationId xmlns:a16="http://schemas.microsoft.com/office/drawing/2014/main" id="{A467D503-1ED1-AA49-9F1F-B7046030E3B6}"/>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 name="Freeform 34">
                    <a:extLst>
                      <a:ext uri="{FF2B5EF4-FFF2-40B4-BE49-F238E27FC236}">
                        <a16:creationId xmlns:a16="http://schemas.microsoft.com/office/drawing/2014/main" id="{03ADA64D-5298-FD49-B419-1895E7E1C552}"/>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Freeform 35">
                    <a:extLst>
                      <a:ext uri="{FF2B5EF4-FFF2-40B4-BE49-F238E27FC236}">
                        <a16:creationId xmlns:a16="http://schemas.microsoft.com/office/drawing/2014/main" id="{FD8A948E-FB84-5E4B-ACB7-19C50BB0442D}"/>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7" name="Straight Connector 36">
                    <a:extLst>
                      <a:ext uri="{FF2B5EF4-FFF2-40B4-BE49-F238E27FC236}">
                        <a16:creationId xmlns:a16="http://schemas.microsoft.com/office/drawing/2014/main" id="{33DB3EB4-1957-E541-8FB0-2641CF4E1C71}"/>
                      </a:ext>
                    </a:extLst>
                  </p:cNvPr>
                  <p:cNvCxnSpPr>
                    <a:endCxn id="32"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6590DA95-6D0C-B24D-A048-4F9DFA064EDF}"/>
                      </a:ext>
                    </a:extLst>
                  </p:cNvPr>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D2D203E4-6F43-0B4E-8CC8-10B8D38250C3}"/>
                    </a:ext>
                  </a:extLst>
                </p:cNvPr>
                <p:cNvGrpSpPr/>
                <p:nvPr/>
              </p:nvGrpSpPr>
              <p:grpSpPr>
                <a:xfrm>
                  <a:off x="7876581" y="5223365"/>
                  <a:ext cx="466894" cy="369332"/>
                  <a:chOff x="599495" y="1708643"/>
                  <a:chExt cx="491778" cy="409344"/>
                </a:xfrm>
              </p:grpSpPr>
              <p:sp>
                <p:nvSpPr>
                  <p:cNvPr id="28" name="Oval 27">
                    <a:extLst>
                      <a:ext uri="{FF2B5EF4-FFF2-40B4-BE49-F238E27FC236}">
                        <a16:creationId xmlns:a16="http://schemas.microsoft.com/office/drawing/2014/main" id="{DA65EEE1-623A-BF47-BFAB-3E262DA8E0E2}"/>
                      </a:ext>
                    </a:extLst>
                  </p:cNvPr>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7002153D-A6BB-5445-BE2A-B9453C2D619D}"/>
                      </a:ext>
                    </a:extLst>
                  </p:cNvPr>
                  <p:cNvSpPr txBox="1"/>
                  <p:nvPr/>
                </p:nvSpPr>
                <p:spPr>
                  <a:xfrm>
                    <a:off x="599495" y="1708643"/>
                    <a:ext cx="491778" cy="409344"/>
                  </a:xfrm>
                  <a:prstGeom prst="rect">
                    <a:avLst/>
                  </a:prstGeom>
                  <a:noFill/>
                </p:spPr>
                <p:txBody>
                  <a:bodyPr wrap="none" rtlCol="0">
                    <a:spAutoFit/>
                  </a:bodyPr>
                  <a:lstStyle/>
                  <a:p>
                    <a:pPr algn="ctr"/>
                    <a:r>
                      <a:rPr lang="en-US" dirty="0"/>
                      <a:t>  </a:t>
                    </a:r>
                    <a:r>
                      <a:rPr lang="en-US" dirty="0">
                        <a:solidFill>
                          <a:srgbClr val="C00000"/>
                        </a:solidFill>
                      </a:rPr>
                      <a:t>X</a:t>
                    </a:r>
                  </a:p>
                </p:txBody>
              </p:sp>
            </p:grpSp>
          </p:grpSp>
          <p:cxnSp>
            <p:nvCxnSpPr>
              <p:cNvPr id="24" name="Straight Connector 23">
                <a:extLst>
                  <a:ext uri="{FF2B5EF4-FFF2-40B4-BE49-F238E27FC236}">
                    <a16:creationId xmlns:a16="http://schemas.microsoft.com/office/drawing/2014/main" id="{FB5F6AF6-CF45-564B-B1C2-2A472A584C25}"/>
                  </a:ext>
                </a:extLst>
              </p:cNvPr>
              <p:cNvCxnSpPr/>
              <p:nvPr/>
            </p:nvCxnSpPr>
            <p:spPr bwMode="auto">
              <a:xfrm flipH="1">
                <a:off x="7133690" y="5764030"/>
                <a:ext cx="870024" cy="9999"/>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16" name="Group 117">
              <a:extLst>
                <a:ext uri="{FF2B5EF4-FFF2-40B4-BE49-F238E27FC236}">
                  <a16:creationId xmlns:a16="http://schemas.microsoft.com/office/drawing/2014/main" id="{A4199924-FF6E-F94E-8A4E-A97CB07A3890}"/>
                </a:ext>
              </a:extLst>
            </p:cNvPr>
            <p:cNvGrpSpPr>
              <a:grpSpLocks/>
            </p:cNvGrpSpPr>
            <p:nvPr/>
          </p:nvGrpSpPr>
          <p:grpSpPr bwMode="auto">
            <a:xfrm>
              <a:off x="7125882" y="3757630"/>
              <a:ext cx="3082925" cy="892175"/>
              <a:chOff x="2971" y="3379"/>
              <a:chExt cx="1942" cy="562"/>
            </a:xfrm>
          </p:grpSpPr>
          <p:sp>
            <p:nvSpPr>
              <p:cNvPr id="21" name="AutoShape 118">
                <a:extLst>
                  <a:ext uri="{FF2B5EF4-FFF2-40B4-BE49-F238E27FC236}">
                    <a16:creationId xmlns:a16="http://schemas.microsoft.com/office/drawing/2014/main" id="{D73717FA-3ED0-3A4E-B42F-B8204B421A46}"/>
                  </a:ext>
                </a:extLst>
              </p:cNvPr>
              <p:cNvSpPr>
                <a:spLocks noChangeArrowheads="1"/>
              </p:cNvSpPr>
              <p:nvPr/>
            </p:nvSpPr>
            <p:spPr bwMode="auto">
              <a:xfrm rot="17146962">
                <a:off x="2816" y="3534"/>
                <a:ext cx="484" cy="174"/>
              </a:xfrm>
              <a:prstGeom prst="leftArrow">
                <a:avLst>
                  <a:gd name="adj1" fmla="val 50000"/>
                  <a:gd name="adj2" fmla="val 69540"/>
                </a:avLst>
              </a:prstGeom>
              <a:gradFill rotWithShape="1">
                <a:gsLst>
                  <a:gs pos="0">
                    <a:srgbClr val="FF0000"/>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2" name="Text Box 119">
                <a:extLst>
                  <a:ext uri="{FF2B5EF4-FFF2-40B4-BE49-F238E27FC236}">
                    <a16:creationId xmlns:a16="http://schemas.microsoft.com/office/drawing/2014/main" id="{79D15B47-FCE7-6948-A602-61B5ECB62A57}"/>
                  </a:ext>
                </a:extLst>
              </p:cNvPr>
              <p:cNvSpPr txBox="1">
                <a:spLocks noChangeArrowheads="1"/>
              </p:cNvSpPr>
              <p:nvPr/>
            </p:nvSpPr>
            <p:spPr bwMode="auto">
              <a:xfrm>
                <a:off x="3052" y="3739"/>
                <a:ext cx="1861" cy="2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pPr>
                <a:r>
                  <a:rPr lang="en-US" sz="1200" i="1" dirty="0">
                    <a:solidFill>
                      <a:srgbClr val="CC0000"/>
                    </a:solidFill>
                  </a:rPr>
                  <a:t>BGP advertisement:</a:t>
                </a:r>
              </a:p>
              <a:p>
                <a:pPr>
                  <a:lnSpc>
                    <a:spcPct val="85000"/>
                  </a:lnSpc>
                </a:pPr>
                <a:r>
                  <a:rPr lang="en-US" sz="1200" i="1" dirty="0">
                    <a:solidFill>
                      <a:srgbClr val="CC0000"/>
                    </a:solidFill>
                  </a:rPr>
                  <a:t>X, 3a:f0/0, 3</a:t>
                </a:r>
              </a:p>
            </p:txBody>
          </p:sp>
        </p:grpSp>
        <p:sp>
          <p:nvSpPr>
            <p:cNvPr id="17" name="AutoShape 118">
              <a:extLst>
                <a:ext uri="{FF2B5EF4-FFF2-40B4-BE49-F238E27FC236}">
                  <a16:creationId xmlns:a16="http://schemas.microsoft.com/office/drawing/2014/main" id="{28FC5EB1-BDAB-534C-BC80-AA7D902F77D3}"/>
                </a:ext>
              </a:extLst>
            </p:cNvPr>
            <p:cNvSpPr>
              <a:spLocks noChangeArrowheads="1"/>
            </p:cNvSpPr>
            <p:nvPr/>
          </p:nvSpPr>
          <p:spPr bwMode="auto">
            <a:xfrm rot="4038099">
              <a:off x="3911454" y="4050022"/>
              <a:ext cx="768350" cy="276225"/>
            </a:xfrm>
            <a:prstGeom prst="leftArrow">
              <a:avLst>
                <a:gd name="adj1" fmla="val 50000"/>
                <a:gd name="adj2" fmla="val 69540"/>
              </a:avLst>
            </a:prstGeom>
            <a:gradFill rotWithShape="1">
              <a:gsLst>
                <a:gs pos="0">
                  <a:srgbClr val="FF0000"/>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8" name="Text Box 119">
              <a:extLst>
                <a:ext uri="{FF2B5EF4-FFF2-40B4-BE49-F238E27FC236}">
                  <a16:creationId xmlns:a16="http://schemas.microsoft.com/office/drawing/2014/main" id="{13F94266-3127-8D47-9B93-FFF6190C8D40}"/>
                </a:ext>
              </a:extLst>
            </p:cNvPr>
            <p:cNvSpPr txBox="1">
              <a:spLocks noChangeArrowheads="1"/>
            </p:cNvSpPr>
            <p:nvPr/>
          </p:nvSpPr>
          <p:spPr bwMode="auto">
            <a:xfrm>
              <a:off x="2677605" y="4498580"/>
              <a:ext cx="2257032" cy="320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pPr>
              <a:r>
                <a:rPr lang="en-US" sz="1200" i="1" dirty="0">
                  <a:solidFill>
                    <a:srgbClr val="CC0000"/>
                  </a:solidFill>
                </a:rPr>
                <a:t>BGP advertisement:</a:t>
              </a:r>
            </a:p>
            <a:p>
              <a:pPr>
                <a:lnSpc>
                  <a:spcPct val="85000"/>
                </a:lnSpc>
              </a:pPr>
              <a:r>
                <a:rPr lang="en-US" sz="1200" i="1" dirty="0">
                  <a:solidFill>
                    <a:srgbClr val="CC0000"/>
                  </a:solidFill>
                </a:rPr>
                <a:t>X, 2a:f0/0, 2,3</a:t>
              </a:r>
            </a:p>
          </p:txBody>
        </p:sp>
        <p:sp>
          <p:nvSpPr>
            <p:cNvPr id="19" name="TextBox 18">
              <a:extLst>
                <a:ext uri="{FF2B5EF4-FFF2-40B4-BE49-F238E27FC236}">
                  <a16:creationId xmlns:a16="http://schemas.microsoft.com/office/drawing/2014/main" id="{D0FD5CCE-490B-924B-A7DF-B9512CC2A0DA}"/>
                </a:ext>
              </a:extLst>
            </p:cNvPr>
            <p:cNvSpPr txBox="1"/>
            <p:nvPr/>
          </p:nvSpPr>
          <p:spPr>
            <a:xfrm>
              <a:off x="1062681" y="5235152"/>
              <a:ext cx="5849991" cy="751760"/>
            </a:xfrm>
            <a:prstGeom prst="rect">
              <a:avLst/>
            </a:prstGeom>
            <a:noFill/>
          </p:spPr>
          <p:txBody>
            <a:bodyPr wrap="none" rtlCol="0">
              <a:spAutoFit/>
            </a:bodyPr>
            <a:lstStyle/>
            <a:p>
              <a:r>
                <a:rPr lang="en-US" sz="1400" dirty="0"/>
                <a:t>Advertisement contains: </a:t>
              </a:r>
            </a:p>
            <a:p>
              <a:pPr marL="285750" indent="-285750">
                <a:buFont typeface="Arial" panose="020B0604020202020204" pitchFamily="34" charset="0"/>
                <a:buChar char="•"/>
              </a:pPr>
              <a:r>
                <a:rPr lang="en-US" sz="1400" dirty="0"/>
                <a:t>Advertised Network - prefix: </a:t>
              </a:r>
              <a:r>
                <a:rPr lang="en-US" sz="1400" dirty="0">
                  <a:solidFill>
                    <a:srgbClr val="C00000"/>
                  </a:solidFill>
                </a:rPr>
                <a:t>X</a:t>
              </a:r>
            </a:p>
            <a:p>
              <a:pPr marL="285750" indent="-285750">
                <a:buFont typeface="Arial" panose="020B0604020202020204" pitchFamily="34" charset="0"/>
                <a:buChar char="•"/>
              </a:pPr>
              <a:r>
                <a:rPr lang="en-US" sz="1400" dirty="0"/>
                <a:t>IP address of Interface of next hop router on path: </a:t>
              </a:r>
              <a:r>
                <a:rPr lang="en-US" sz="1400" dirty="0">
                  <a:solidFill>
                    <a:srgbClr val="C00000"/>
                  </a:solidFill>
                </a:rPr>
                <a:t>2a:f0/0 </a:t>
              </a:r>
            </a:p>
            <a:p>
              <a:pPr marL="285750" indent="-285750">
                <a:buFont typeface="Arial" panose="020B0604020202020204" pitchFamily="34" charset="0"/>
                <a:buChar char="•"/>
              </a:pPr>
              <a:r>
                <a:rPr lang="en-US" sz="1400" dirty="0"/>
                <a:t>list of </a:t>
              </a:r>
              <a:r>
                <a:rPr lang="en-US" sz="1400" dirty="0" err="1"/>
                <a:t>ASes</a:t>
              </a:r>
              <a:r>
                <a:rPr lang="en-US" sz="1400" dirty="0"/>
                <a:t> traversed: </a:t>
              </a:r>
              <a:r>
                <a:rPr lang="en-US" sz="1400" dirty="0">
                  <a:solidFill>
                    <a:srgbClr val="C00000"/>
                  </a:solidFill>
                </a:rPr>
                <a:t>2,3</a:t>
              </a:r>
            </a:p>
          </p:txBody>
        </p:sp>
        <p:cxnSp>
          <p:nvCxnSpPr>
            <p:cNvPr id="20" name="Straight Arrow Connector 19">
              <a:extLst>
                <a:ext uri="{FF2B5EF4-FFF2-40B4-BE49-F238E27FC236}">
                  <a16:creationId xmlns:a16="http://schemas.microsoft.com/office/drawing/2014/main" id="{CF46A308-6E7B-7846-8526-23891B63F9E8}"/>
                </a:ext>
              </a:extLst>
            </p:cNvPr>
            <p:cNvCxnSpPr>
              <a:cxnSpLocks/>
            </p:cNvCxnSpPr>
            <p:nvPr/>
          </p:nvCxnSpPr>
          <p:spPr>
            <a:xfrm flipV="1">
              <a:off x="4640457" y="4513647"/>
              <a:ext cx="118926" cy="109564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32" name="Title 1">
            <a:extLst>
              <a:ext uri="{FF2B5EF4-FFF2-40B4-BE49-F238E27FC236}">
                <a16:creationId xmlns:a16="http://schemas.microsoft.com/office/drawing/2014/main" id="{8837D3A1-C753-5F40-AA22-F78E1D2C3EB9}"/>
              </a:ext>
            </a:extLst>
          </p:cNvPr>
          <p:cNvSpPr>
            <a:spLocks noGrp="1"/>
          </p:cNvSpPr>
          <p:nvPr>
            <p:ph type="title"/>
          </p:nvPr>
        </p:nvSpPr>
        <p:spPr>
          <a:xfrm>
            <a:off x="177855" y="140711"/>
            <a:ext cx="5289067" cy="1143000"/>
          </a:xfrm>
        </p:spPr>
        <p:txBody>
          <a:bodyPr/>
          <a:lstStyle/>
          <a:p>
            <a:r>
              <a:rPr lang="en-US" dirty="0"/>
              <a:t>Putting it all together</a:t>
            </a:r>
          </a:p>
        </p:txBody>
      </p:sp>
      <p:cxnSp>
        <p:nvCxnSpPr>
          <p:cNvPr id="230" name="Straight Arrow Connector 229">
            <a:extLst>
              <a:ext uri="{FF2B5EF4-FFF2-40B4-BE49-F238E27FC236}">
                <a16:creationId xmlns:a16="http://schemas.microsoft.com/office/drawing/2014/main" id="{45193468-A2FD-084B-9819-26B2F4D2C149}"/>
              </a:ext>
            </a:extLst>
          </p:cNvPr>
          <p:cNvCxnSpPr/>
          <p:nvPr/>
        </p:nvCxnSpPr>
        <p:spPr bwMode="auto">
          <a:xfrm flipV="1">
            <a:off x="3418201" y="3699432"/>
            <a:ext cx="4358551" cy="142114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34C013D0-E90E-7E48-9CE7-880AEE6185CE}"/>
              </a:ext>
            </a:extLst>
          </p:cNvPr>
          <p:cNvCxnSpPr/>
          <p:nvPr/>
        </p:nvCxnSpPr>
        <p:spPr bwMode="auto">
          <a:xfrm flipV="1">
            <a:off x="2861187" y="4320757"/>
            <a:ext cx="0" cy="125413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83264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5069" name="Group 13"/>
          <p:cNvGraphicFramePr>
            <a:graphicFrameLocks noGrp="1"/>
          </p:cNvGraphicFramePr>
          <p:nvPr/>
        </p:nvGraphicFramePr>
        <p:xfrm>
          <a:off x="1524000" y="4800600"/>
          <a:ext cx="3200400" cy="757238"/>
        </p:xfrm>
        <a:graphic>
          <a:graphicData uri="http://schemas.openxmlformats.org/drawingml/2006/table">
            <a:tbl>
              <a:tblPr/>
              <a:tblGrid>
                <a:gridCol w="16764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tblGrid>
              <a:tr h="396570">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5661025" algn="l"/>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Dest.</a:t>
                      </a:r>
                    </a:p>
                  </a:txBody>
                  <a:tcPr marL="91433" marR="91433" marT="45756" marB="457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5661025" algn="l"/>
                        </a:tabLst>
                      </a:pPr>
                      <a:r>
                        <a:rPr kumimoji="0" lang="en-US" sz="2000" b="0" i="0" u="none" strike="noStrike" cap="none" normalizeH="0" baseline="0" dirty="0">
                          <a:ln>
                            <a:noFill/>
                          </a:ln>
                          <a:solidFill>
                            <a:schemeClr val="tx1"/>
                          </a:solidFill>
                          <a:effectLst/>
                          <a:latin typeface="Arial" charset="0"/>
                          <a:ea typeface="ＭＳ Ｐゴシック" charset="0"/>
                          <a:cs typeface="ＭＳ Ｐゴシック" charset="0"/>
                        </a:rPr>
                        <a:t>Next hop</a:t>
                      </a:r>
                    </a:p>
                  </a:txBody>
                  <a:tcPr marL="91433" marR="91433" marT="45756" marB="457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668">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5661025" algn="l"/>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128.100.11.0/24</a:t>
                      </a:r>
                    </a:p>
                  </a:txBody>
                  <a:tcPr marL="91433" marR="91433" marT="45756" marB="457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5661025" algn="l"/>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192.0.1.2</a:t>
                      </a:r>
                    </a:p>
                  </a:txBody>
                  <a:tcPr marL="91433" marR="91433" marT="45756" marB="457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cxnSp>
        <p:nvCxnSpPr>
          <p:cNvPr id="6" name="Straight Arrow Connector 5">
            <a:extLst>
              <a:ext uri="{FF2B5EF4-FFF2-40B4-BE49-F238E27FC236}">
                <a16:creationId xmlns:a16="http://schemas.microsoft.com/office/drawing/2014/main" id="{0A85E8DD-6240-064F-BC50-F216ADEB4FBF}"/>
              </a:ext>
            </a:extLst>
          </p:cNvPr>
          <p:cNvCxnSpPr>
            <a:cxnSpLocks/>
            <a:endCxn id="685069" idx="2"/>
          </p:cNvCxnSpPr>
          <p:nvPr/>
        </p:nvCxnSpPr>
        <p:spPr bwMode="auto">
          <a:xfrm flipH="1" flipV="1">
            <a:off x="3124200" y="5557838"/>
            <a:ext cx="198574" cy="764252"/>
          </a:xfrm>
          <a:prstGeom prst="straightConnector1">
            <a:avLst/>
          </a:prstGeom>
          <a:solidFill>
            <a:schemeClr val="accent1"/>
          </a:solidFill>
          <a:ln w="2857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7825"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845593AD-B6F4-C14D-8B08-2CBDC127D675}" type="slidenum">
              <a:rPr lang="en-US" sz="1400" b="0" i="0">
                <a:solidFill>
                  <a:schemeClr val="tx1"/>
                </a:solidFill>
                <a:latin typeface="Times New Roman" charset="0"/>
              </a:rPr>
              <a:pPr/>
              <a:t>102</a:t>
            </a:fld>
            <a:endParaRPr lang="en-US" sz="1400" b="0" i="0">
              <a:solidFill>
                <a:schemeClr val="tx1"/>
              </a:solidFill>
              <a:latin typeface="Times New Roman" charset="0"/>
            </a:endParaRPr>
          </a:p>
        </p:txBody>
      </p:sp>
      <p:sp>
        <p:nvSpPr>
          <p:cNvPr id="77826" name="Rectangle 2"/>
          <p:cNvSpPr>
            <a:spLocks noGrp="1" noChangeArrowheads="1"/>
          </p:cNvSpPr>
          <p:nvPr>
            <p:ph type="title"/>
          </p:nvPr>
        </p:nvSpPr>
        <p:spPr>
          <a:xfrm>
            <a:off x="381000" y="0"/>
            <a:ext cx="8610600" cy="659219"/>
          </a:xfrm>
        </p:spPr>
        <p:txBody>
          <a:bodyPr/>
          <a:lstStyle/>
          <a:p>
            <a:r>
              <a:rPr lang="en-US" sz="4000" dirty="0">
                <a:ea typeface="ＭＳ Ｐゴシック" charset="0"/>
                <a:cs typeface="ＭＳ Ｐゴシック" charset="0"/>
              </a:rPr>
              <a:t>BGP NEXT-HOP -&gt; IGP information</a:t>
            </a:r>
          </a:p>
        </p:txBody>
      </p:sp>
      <p:sp>
        <p:nvSpPr>
          <p:cNvPr id="77828" name="Rectangle 4"/>
          <p:cNvSpPr>
            <a:spLocks noGrp="1" noChangeArrowheads="1"/>
          </p:cNvSpPr>
          <p:nvPr>
            <p:ph type="body" sz="half" idx="2"/>
          </p:nvPr>
        </p:nvSpPr>
        <p:spPr>
          <a:xfrm>
            <a:off x="381000" y="1371600"/>
            <a:ext cx="8686800" cy="2057400"/>
          </a:xfrm>
        </p:spPr>
        <p:txBody>
          <a:bodyPr/>
          <a:lstStyle/>
          <a:p>
            <a:endParaRPr lang="en-US" sz="2000" dirty="0">
              <a:latin typeface="Arial" charset="0"/>
              <a:ea typeface="ＭＳ Ｐゴシック" charset="0"/>
              <a:cs typeface="ＭＳ Ｐゴシック" charset="0"/>
            </a:endParaRPr>
          </a:p>
          <a:p>
            <a:endParaRPr lang="en-US" sz="2000" dirty="0">
              <a:latin typeface="Arial" charset="0"/>
              <a:ea typeface="ＭＳ Ｐゴシック" charset="0"/>
              <a:cs typeface="ＭＳ Ｐゴシック" charset="0"/>
            </a:endParaRPr>
          </a:p>
        </p:txBody>
      </p:sp>
      <p:sp>
        <p:nvSpPr>
          <p:cNvPr id="77829" name="Rectangle 5"/>
          <p:cNvSpPr>
            <a:spLocks noChangeArrowheads="1"/>
          </p:cNvSpPr>
          <p:nvPr/>
        </p:nvSpPr>
        <p:spPr bwMode="auto">
          <a:xfrm>
            <a:off x="152400" y="1371600"/>
            <a:ext cx="8610600" cy="487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3" tIns="45717" rIns="91433" bIns="45717"/>
          <a:lstStyle/>
          <a:p>
            <a:pPr marL="342900" indent="-342900">
              <a:spcBef>
                <a:spcPct val="20000"/>
              </a:spcBef>
              <a:spcAft>
                <a:spcPct val="0"/>
              </a:spcAft>
              <a:tabLst>
                <a:tab pos="2857500" algn="l"/>
                <a:tab pos="5661025" algn="l"/>
              </a:tabLst>
            </a:pPr>
            <a:endParaRPr lang="en-US" sz="2000" b="0" i="0">
              <a:solidFill>
                <a:schemeClr val="tx1"/>
              </a:solidFill>
              <a:latin typeface="Arial" charset="0"/>
            </a:endParaRPr>
          </a:p>
        </p:txBody>
      </p:sp>
      <p:graphicFrame>
        <p:nvGraphicFramePr>
          <p:cNvPr id="77830" name="Object 2"/>
          <p:cNvGraphicFramePr>
            <a:graphicFrameLocks noChangeAspect="1"/>
          </p:cNvGraphicFramePr>
          <p:nvPr/>
        </p:nvGraphicFramePr>
        <p:xfrm>
          <a:off x="914400" y="1295400"/>
          <a:ext cx="8077200" cy="2438400"/>
        </p:xfrm>
        <a:graphic>
          <a:graphicData uri="http://schemas.openxmlformats.org/presentationml/2006/ole">
            <mc:AlternateContent xmlns:mc="http://schemas.openxmlformats.org/markup-compatibility/2006">
              <mc:Choice xmlns:v="urn:schemas-microsoft-com:vml" Requires="v">
                <p:oleObj spid="_x0000_s61443" name="Visio" r:id="rId4" imgW="9093200" imgH="1955800" progId="Visio.Drawing.11">
                  <p:embed/>
                </p:oleObj>
              </mc:Choice>
              <mc:Fallback>
                <p:oleObj name="Visio" r:id="rId4" imgW="9093200" imgH="1955800" progId="Visio.Drawing.11">
                  <p:embed/>
                  <p:pic>
                    <p:nvPicPr>
                      <p:cNvPr id="7783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295400"/>
                        <a:ext cx="8077200" cy="2438400"/>
                      </a:xfrm>
                      <a:prstGeom prst="rect">
                        <a:avLst/>
                      </a:prstGeom>
                      <a:noFill/>
                      <a:ln w="28575">
                        <a:noFill/>
                      </a:ln>
                      <a:effectLst/>
                    </p:spPr>
                  </p:pic>
                </p:oleObj>
              </mc:Fallback>
            </mc:AlternateContent>
          </a:graphicData>
        </a:graphic>
      </p:graphicFrame>
      <p:grpSp>
        <p:nvGrpSpPr>
          <p:cNvPr id="2" name="Group 7"/>
          <p:cNvGrpSpPr>
            <a:grpSpLocks/>
          </p:cNvGrpSpPr>
          <p:nvPr/>
        </p:nvGrpSpPr>
        <p:grpSpPr bwMode="auto">
          <a:xfrm>
            <a:off x="1600200" y="3428997"/>
            <a:ext cx="2352675" cy="669925"/>
            <a:chOff x="2160" y="2784"/>
            <a:chExt cx="1482" cy="422"/>
          </a:xfrm>
        </p:grpSpPr>
        <p:sp>
          <p:nvSpPr>
            <p:cNvPr id="77876" name="Line 8"/>
            <p:cNvSpPr>
              <a:spLocks noChangeShapeType="1"/>
            </p:cNvSpPr>
            <p:nvPr/>
          </p:nvSpPr>
          <p:spPr bwMode="auto">
            <a:xfrm flipV="1">
              <a:off x="2496" y="2784"/>
              <a:ext cx="672" cy="0"/>
            </a:xfrm>
            <a:prstGeom prst="line">
              <a:avLst/>
            </a:prstGeom>
            <a:noFill/>
            <a:ln w="76200" cmpd="tri">
              <a:solidFill>
                <a:srgbClr val="FF0000"/>
              </a:solidFill>
              <a:round/>
              <a:headEnd/>
              <a:tailEnd type="triangle" w="med" len="med"/>
            </a:ln>
            <a:extLst>
              <a:ext uri="{909E8E84-426E-40dd-AFC4-6F175D3DCCD1}">
                <a14:hiddenFill xmlns="" xmlns:a14="http://schemas.microsoft.com/office/drawing/2010/main">
                  <a:noFill/>
                </a14:hiddenFill>
              </a:ext>
            </a:extLst>
          </p:spPr>
          <p:txBody>
            <a:bodyPr lIns="91433" tIns="45717" rIns="91433" bIns="45717"/>
            <a:lstStyle/>
            <a:p>
              <a:endParaRPr lang="en-US"/>
            </a:p>
          </p:txBody>
        </p:sp>
        <p:sp>
          <p:nvSpPr>
            <p:cNvPr id="77877" name="Text Box 9"/>
            <p:cNvSpPr txBox="1">
              <a:spLocks noChangeArrowheads="1"/>
            </p:cNvSpPr>
            <p:nvPr/>
          </p:nvSpPr>
          <p:spPr bwMode="auto">
            <a:xfrm>
              <a:off x="2160" y="2880"/>
              <a:ext cx="1482" cy="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spAutoFit/>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pPr>
                <a:buFontTx/>
                <a:buNone/>
              </a:pPr>
              <a:r>
                <a:rPr lang="en-US" sz="1400" b="0" i="0" dirty="0">
                  <a:solidFill>
                    <a:schemeClr val="tx1"/>
                  </a:solidFill>
                  <a:latin typeface="Arial" charset="0"/>
                </a:rPr>
                <a:t>10.0.1.0/24, </a:t>
              </a:r>
              <a:br>
                <a:rPr lang="en-US" sz="1400" b="0" i="0" dirty="0">
                  <a:solidFill>
                    <a:schemeClr val="tx1"/>
                  </a:solidFill>
                  <a:latin typeface="Arial" charset="0"/>
                </a:rPr>
              </a:br>
              <a:r>
                <a:rPr lang="en-US" sz="1400" b="0" i="0" dirty="0">
                  <a:solidFill>
                    <a:schemeClr val="tx1"/>
                  </a:solidFill>
                  <a:latin typeface="Arial" charset="0"/>
                </a:rPr>
                <a:t> NEXT-HOP {128.100.11.1}</a:t>
              </a:r>
            </a:p>
          </p:txBody>
        </p:sp>
      </p:grpSp>
      <p:grpSp>
        <p:nvGrpSpPr>
          <p:cNvPr id="3" name="Group 10"/>
          <p:cNvGrpSpPr>
            <a:grpSpLocks/>
          </p:cNvGrpSpPr>
          <p:nvPr/>
        </p:nvGrpSpPr>
        <p:grpSpPr bwMode="auto">
          <a:xfrm>
            <a:off x="5029200" y="3505200"/>
            <a:ext cx="2352675" cy="627062"/>
            <a:chOff x="2160" y="2640"/>
            <a:chExt cx="1482" cy="395"/>
          </a:xfrm>
        </p:grpSpPr>
        <p:sp>
          <p:nvSpPr>
            <p:cNvPr id="77874" name="Line 11"/>
            <p:cNvSpPr>
              <a:spLocks noChangeShapeType="1"/>
            </p:cNvSpPr>
            <p:nvPr/>
          </p:nvSpPr>
          <p:spPr bwMode="auto">
            <a:xfrm flipV="1">
              <a:off x="2256" y="2640"/>
              <a:ext cx="672" cy="0"/>
            </a:xfrm>
            <a:prstGeom prst="line">
              <a:avLst/>
            </a:prstGeom>
            <a:noFill/>
            <a:ln w="76200" cmpd="tri">
              <a:solidFill>
                <a:srgbClr val="FF0000"/>
              </a:solidFill>
              <a:round/>
              <a:headEnd/>
              <a:tailEnd type="triangle" w="med" len="med"/>
            </a:ln>
            <a:extLst>
              <a:ext uri="{909E8E84-426E-40dd-AFC4-6F175D3DCCD1}">
                <a14:hiddenFill xmlns="" xmlns:a14="http://schemas.microsoft.com/office/drawing/2010/main">
                  <a:noFill/>
                </a14:hiddenFill>
              </a:ext>
            </a:extLst>
          </p:spPr>
          <p:txBody>
            <a:bodyPr lIns="91433" tIns="45717" rIns="91433" bIns="45717"/>
            <a:lstStyle/>
            <a:p>
              <a:endParaRPr lang="en-US"/>
            </a:p>
          </p:txBody>
        </p:sp>
        <p:sp>
          <p:nvSpPr>
            <p:cNvPr id="77875" name="Text Box 12"/>
            <p:cNvSpPr txBox="1">
              <a:spLocks noChangeArrowheads="1"/>
            </p:cNvSpPr>
            <p:nvPr/>
          </p:nvSpPr>
          <p:spPr bwMode="auto">
            <a:xfrm>
              <a:off x="2160" y="2709"/>
              <a:ext cx="1482" cy="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spAutoFit/>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pPr>
                <a:buFontTx/>
                <a:buNone/>
              </a:pPr>
              <a:r>
                <a:rPr lang="en-US" sz="1400" b="0" i="0" dirty="0">
                  <a:solidFill>
                    <a:schemeClr val="tx1"/>
                  </a:solidFill>
                  <a:latin typeface="Arial" charset="0"/>
                </a:rPr>
                <a:t>10.0.1.0/24, </a:t>
              </a:r>
              <a:br>
                <a:rPr lang="en-US" sz="1400" b="0" i="0" dirty="0">
                  <a:solidFill>
                    <a:schemeClr val="tx1"/>
                  </a:solidFill>
                  <a:latin typeface="Arial" charset="0"/>
                </a:rPr>
              </a:br>
              <a:r>
                <a:rPr lang="en-US" sz="1400" b="0" i="0" dirty="0">
                  <a:solidFill>
                    <a:schemeClr val="tx1"/>
                  </a:solidFill>
                  <a:latin typeface="Arial" charset="0"/>
                </a:rPr>
                <a:t> NEXT-HOP {128.100.11.1}</a:t>
              </a:r>
            </a:p>
          </p:txBody>
        </p:sp>
      </p:grpSp>
      <p:sp>
        <p:nvSpPr>
          <p:cNvPr id="77844" name="Text Box 24"/>
          <p:cNvSpPr txBox="1">
            <a:spLocks noChangeArrowheads="1"/>
          </p:cNvSpPr>
          <p:nvPr/>
        </p:nvSpPr>
        <p:spPr bwMode="auto">
          <a:xfrm>
            <a:off x="838200" y="4114800"/>
            <a:ext cx="1295400" cy="461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3" tIns="45717" rIns="91433" bIns="45717">
            <a:spAutoFit/>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pPr>
              <a:spcBef>
                <a:spcPct val="50000"/>
              </a:spcBef>
              <a:buFontTx/>
              <a:buNone/>
            </a:pPr>
            <a:r>
              <a:rPr lang="en-US" i="0" dirty="0">
                <a:solidFill>
                  <a:srgbClr val="FF6699"/>
                </a:solidFill>
                <a:latin typeface="Arial" charset="0"/>
              </a:rPr>
              <a:t>At R1:</a:t>
            </a:r>
          </a:p>
        </p:txBody>
      </p:sp>
      <p:graphicFrame>
        <p:nvGraphicFramePr>
          <p:cNvPr id="77879" name="Group 55"/>
          <p:cNvGraphicFramePr>
            <a:graphicFrameLocks noGrp="1"/>
          </p:cNvGraphicFramePr>
          <p:nvPr/>
        </p:nvGraphicFramePr>
        <p:xfrm>
          <a:off x="1676400" y="5943600"/>
          <a:ext cx="3124200" cy="756980"/>
        </p:xfrm>
        <a:graphic>
          <a:graphicData uri="http://schemas.openxmlformats.org/drawingml/2006/table">
            <a:tbl>
              <a:tblPr/>
              <a:tblGrid>
                <a:gridCol w="16764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tblGrid>
              <a:tr h="320370">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5661025" algn="l"/>
                        </a:tabLst>
                      </a:pPr>
                      <a:r>
                        <a:rPr kumimoji="0" lang="en-US" sz="2000" b="0" i="0" u="none" strike="noStrike" cap="none" normalizeH="0" baseline="0" dirty="0" err="1">
                          <a:ln>
                            <a:noFill/>
                          </a:ln>
                          <a:solidFill>
                            <a:schemeClr val="tx1"/>
                          </a:solidFill>
                          <a:effectLst/>
                          <a:latin typeface="Arial" charset="0"/>
                          <a:ea typeface="ＭＳ Ｐゴシック" charset="0"/>
                          <a:cs typeface="ＭＳ Ｐゴシック" charset="0"/>
                        </a:rPr>
                        <a:t>Dest</a:t>
                      </a:r>
                      <a:r>
                        <a:rPr kumimoji="0" lang="en-US" sz="2000" b="0" i="0" u="none" strike="noStrike" cap="none" normalizeH="0" baseline="0" dirty="0">
                          <a:ln>
                            <a:noFill/>
                          </a:ln>
                          <a:solidFill>
                            <a:schemeClr val="tx1"/>
                          </a:solidFill>
                          <a:effectLst/>
                          <a:latin typeface="Arial" charset="0"/>
                          <a:ea typeface="ＭＳ Ｐゴシック" charset="0"/>
                          <a:cs typeface="ＭＳ Ｐゴシック" charset="0"/>
                        </a:rPr>
                        <a:t>.</a:t>
                      </a:r>
                    </a:p>
                  </a:txBody>
                  <a:tcPr marL="91433" marR="91433" marT="45756" marB="457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5661025" algn="l"/>
                        </a:tabLst>
                      </a:pPr>
                      <a:r>
                        <a:rPr kumimoji="0" lang="en-US" sz="2000" b="0" i="0" u="none" strike="noStrike" cap="none" normalizeH="0" baseline="0" dirty="0">
                          <a:ln>
                            <a:noFill/>
                          </a:ln>
                          <a:solidFill>
                            <a:schemeClr val="tx1"/>
                          </a:solidFill>
                          <a:effectLst/>
                          <a:latin typeface="Arial" charset="0"/>
                          <a:ea typeface="ＭＳ Ｐゴシック" charset="0"/>
                          <a:cs typeface="ＭＳ Ｐゴシック" charset="0"/>
                        </a:rPr>
                        <a:t>Next hop</a:t>
                      </a:r>
                    </a:p>
                  </a:txBody>
                  <a:tcPr marL="91433" marR="91433" marT="45756" marB="457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668">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5661025" algn="l"/>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10.0.1.0/24</a:t>
                      </a:r>
                    </a:p>
                  </a:txBody>
                  <a:tcPr marL="91433" marR="91433" marT="45756" marB="457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5661025" algn="l"/>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128.100.11.1</a:t>
                      </a:r>
                    </a:p>
                  </a:txBody>
                  <a:tcPr marL="91433" marR="91433" marT="45756" marB="457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7856" name="Text Box 36"/>
          <p:cNvSpPr txBox="1">
            <a:spLocks noChangeArrowheads="1"/>
          </p:cNvSpPr>
          <p:nvPr/>
        </p:nvSpPr>
        <p:spPr bwMode="auto">
          <a:xfrm>
            <a:off x="1921933" y="4419600"/>
            <a:ext cx="2528242" cy="369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spAutoFit/>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pPr>
              <a:buFontTx/>
              <a:buNone/>
            </a:pPr>
            <a:r>
              <a:rPr lang="en-US" sz="1800" dirty="0"/>
              <a:t>IGP Routing table</a:t>
            </a:r>
          </a:p>
        </p:txBody>
      </p:sp>
      <p:sp>
        <p:nvSpPr>
          <p:cNvPr id="77858" name="AutoShape 38"/>
          <p:cNvSpPr>
            <a:spLocks noChangeArrowheads="1"/>
          </p:cNvSpPr>
          <p:nvPr/>
        </p:nvSpPr>
        <p:spPr bwMode="auto">
          <a:xfrm>
            <a:off x="4800600" y="5410200"/>
            <a:ext cx="1066800" cy="609600"/>
          </a:xfrm>
          <a:prstGeom prst="rightArrow">
            <a:avLst>
              <a:gd name="adj1" fmla="val 50000"/>
              <a:gd name="adj2" fmla="val 43750"/>
            </a:avLst>
          </a:prstGeom>
          <a:solidFill>
            <a:schemeClr val="accent1"/>
          </a:solidFill>
          <a:ln w="9525">
            <a:solidFill>
              <a:schemeClr val="tx1"/>
            </a:solidFill>
            <a:miter lim="800000"/>
            <a:headEnd/>
            <a:tailEnd/>
          </a:ln>
        </p:spPr>
        <p:txBody>
          <a:bodyPr wrap="none" lIns="91433" tIns="45717" rIns="91433" bIns="45717" anchor="ctr"/>
          <a:lstStyle/>
          <a:p>
            <a:endParaRPr lang="en-US"/>
          </a:p>
        </p:txBody>
      </p:sp>
      <p:graphicFrame>
        <p:nvGraphicFramePr>
          <p:cNvPr id="77880" name="Group 56"/>
          <p:cNvGraphicFramePr>
            <a:graphicFrameLocks noGrp="1"/>
          </p:cNvGraphicFramePr>
          <p:nvPr/>
        </p:nvGraphicFramePr>
        <p:xfrm>
          <a:off x="5853371" y="4979178"/>
          <a:ext cx="2971800" cy="1117599"/>
        </p:xfrm>
        <a:graphic>
          <a:graphicData uri="http://schemas.openxmlformats.org/drawingml/2006/table">
            <a:tbl>
              <a:tblPr/>
              <a:tblGrid>
                <a:gridCol w="17526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396461">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5661025" algn="l"/>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Dest.</a:t>
                      </a:r>
                    </a:p>
                  </a:txBody>
                  <a:tcPr marL="91433" marR="91433" marT="45743" marB="4574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5661025" algn="l"/>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Next hop</a:t>
                      </a:r>
                    </a:p>
                  </a:txBody>
                  <a:tcPr marL="91433" marR="91433" marT="45743" marB="4574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569">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5661025" algn="l"/>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128.100.11.0/24</a:t>
                      </a:r>
                    </a:p>
                  </a:txBody>
                  <a:tcPr marL="91433" marR="91433" marT="45743" marB="4574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5661025" algn="l"/>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192.0.1.2</a:t>
                      </a:r>
                    </a:p>
                  </a:txBody>
                  <a:tcPr marL="91433" marR="91433" marT="45743" marB="4574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569">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5661025" algn="l"/>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10.0.1.0/24</a:t>
                      </a:r>
                    </a:p>
                  </a:txBody>
                  <a:tcPr marL="91433" marR="91433" marT="45743" marB="4574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5661025" algn="l"/>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192.0.1.2</a:t>
                      </a:r>
                    </a:p>
                  </a:txBody>
                  <a:tcPr marL="91433" marR="91433" marT="45743" marB="4574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7873" name="Text Box 53"/>
          <p:cNvSpPr txBox="1">
            <a:spLocks noChangeArrowheads="1"/>
          </p:cNvSpPr>
          <p:nvPr/>
        </p:nvSpPr>
        <p:spPr bwMode="auto">
          <a:xfrm>
            <a:off x="5825066" y="4301025"/>
            <a:ext cx="3318933" cy="646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3" tIns="45717" rIns="91433" bIns="45717">
            <a:spAutoFit/>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pPr>
              <a:buFontTx/>
              <a:buNone/>
            </a:pPr>
            <a:r>
              <a:rPr lang="en-US" sz="1800" dirty="0"/>
              <a:t>Combined Routing table</a:t>
            </a:r>
          </a:p>
          <a:p>
            <a:pPr>
              <a:buFontTx/>
              <a:buNone/>
            </a:pPr>
            <a:r>
              <a:rPr lang="en-US" sz="1800" dirty="0"/>
              <a:t>At </a:t>
            </a:r>
            <a:r>
              <a:rPr lang="en-US" sz="1800" dirty="0">
                <a:solidFill>
                  <a:srgbClr val="C00000"/>
                </a:solidFill>
              </a:rPr>
              <a:t>R1</a:t>
            </a:r>
          </a:p>
        </p:txBody>
      </p:sp>
      <p:cxnSp>
        <p:nvCxnSpPr>
          <p:cNvPr id="5" name="Straight Arrow Connector 4"/>
          <p:cNvCxnSpPr>
            <a:cxnSpLocks/>
          </p:cNvCxnSpPr>
          <p:nvPr/>
        </p:nvCxnSpPr>
        <p:spPr bwMode="auto">
          <a:xfrm flipV="1">
            <a:off x="4690533" y="2400300"/>
            <a:ext cx="3167592" cy="227330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Arrow Connector 7"/>
          <p:cNvCxnSpPr/>
          <p:nvPr/>
        </p:nvCxnSpPr>
        <p:spPr bwMode="auto">
          <a:xfrm flipV="1">
            <a:off x="4673600" y="4148667"/>
            <a:ext cx="1134533" cy="169333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0" name="Rectangle 9">
            <a:extLst>
              <a:ext uri="{FF2B5EF4-FFF2-40B4-BE49-F238E27FC236}">
                <a16:creationId xmlns:a16="http://schemas.microsoft.com/office/drawing/2014/main" id="{F9E43852-3F9A-E845-BF78-30718EB0E053}"/>
              </a:ext>
            </a:extLst>
          </p:cNvPr>
          <p:cNvSpPr/>
          <p:nvPr/>
        </p:nvSpPr>
        <p:spPr bwMode="auto">
          <a:xfrm>
            <a:off x="3257328" y="5195813"/>
            <a:ext cx="1158949" cy="315987"/>
          </a:xfrm>
          <a:prstGeom prst="rect">
            <a:avLst/>
          </a:prstGeom>
          <a:noFill/>
          <a:ln w="28575">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7BD31AA-ED28-D04E-A84B-1D533BF60021}"/>
              </a:ext>
            </a:extLst>
          </p:cNvPr>
          <p:cNvSpPr/>
          <p:nvPr/>
        </p:nvSpPr>
        <p:spPr bwMode="auto">
          <a:xfrm>
            <a:off x="5943600" y="5745956"/>
            <a:ext cx="2703600" cy="315987"/>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5DAE6386-11E2-D048-B040-5A0574B26561}"/>
              </a:ext>
            </a:extLst>
          </p:cNvPr>
          <p:cNvCxnSpPr/>
          <p:nvPr/>
        </p:nvCxnSpPr>
        <p:spPr bwMode="auto">
          <a:xfrm flipH="1" flipV="1">
            <a:off x="5020203" y="2556713"/>
            <a:ext cx="1609725" cy="872022"/>
          </a:xfrm>
          <a:prstGeom prst="straightConnector1">
            <a:avLst/>
          </a:prstGeom>
          <a:solidFill>
            <a:schemeClr val="accent1"/>
          </a:solidFill>
          <a:ln w="3810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3" name="Straight Arrow Connector 32">
            <a:extLst>
              <a:ext uri="{FF2B5EF4-FFF2-40B4-BE49-F238E27FC236}">
                <a16:creationId xmlns:a16="http://schemas.microsoft.com/office/drawing/2014/main" id="{95C750EE-7AB1-C24D-8BDA-D1F6605D84B4}"/>
              </a:ext>
            </a:extLst>
          </p:cNvPr>
          <p:cNvCxnSpPr>
            <a:cxnSpLocks/>
          </p:cNvCxnSpPr>
          <p:nvPr/>
        </p:nvCxnSpPr>
        <p:spPr bwMode="auto">
          <a:xfrm flipV="1">
            <a:off x="6638925" y="2463867"/>
            <a:ext cx="1420285" cy="926791"/>
          </a:xfrm>
          <a:prstGeom prst="straightConnector1">
            <a:avLst/>
          </a:prstGeom>
          <a:solidFill>
            <a:schemeClr val="accent1"/>
          </a:solidFill>
          <a:ln w="3810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 name="Straight Connector 6">
            <a:extLst>
              <a:ext uri="{FF2B5EF4-FFF2-40B4-BE49-F238E27FC236}">
                <a16:creationId xmlns:a16="http://schemas.microsoft.com/office/drawing/2014/main" id="{BE027C4E-5613-0547-96DF-FB41A030C60A}"/>
              </a:ext>
            </a:extLst>
          </p:cNvPr>
          <p:cNvCxnSpPr>
            <a:cxnSpLocks/>
          </p:cNvCxnSpPr>
          <p:nvPr/>
        </p:nvCxnSpPr>
        <p:spPr bwMode="auto">
          <a:xfrm>
            <a:off x="8591107" y="2254102"/>
            <a:ext cx="382772"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1" name="TextBox 10">
            <a:extLst>
              <a:ext uri="{FF2B5EF4-FFF2-40B4-BE49-F238E27FC236}">
                <a16:creationId xmlns:a16="http://schemas.microsoft.com/office/drawing/2014/main" id="{A5648321-2086-E148-B28D-51F6EC623431}"/>
              </a:ext>
            </a:extLst>
          </p:cNvPr>
          <p:cNvSpPr txBox="1"/>
          <p:nvPr/>
        </p:nvSpPr>
        <p:spPr>
          <a:xfrm>
            <a:off x="637954" y="744279"/>
            <a:ext cx="7867538" cy="523220"/>
          </a:xfrm>
          <a:prstGeom prst="rect">
            <a:avLst/>
          </a:prstGeom>
          <a:noFill/>
        </p:spPr>
        <p:txBody>
          <a:bodyPr wrap="none" rtlCol="0">
            <a:spAutoFit/>
          </a:bodyPr>
          <a:lstStyle/>
          <a:p>
            <a:r>
              <a:rPr lang="en-US" sz="2800" dirty="0">
                <a:latin typeface="+mn-lt"/>
              </a:rPr>
              <a:t>E.g., how does </a:t>
            </a:r>
            <a:r>
              <a:rPr lang="en-US" sz="2800" dirty="0">
                <a:solidFill>
                  <a:srgbClr val="C00000"/>
                </a:solidFill>
                <a:latin typeface="+mn-lt"/>
              </a:rPr>
              <a:t>R1</a:t>
            </a:r>
            <a:r>
              <a:rPr lang="en-US" sz="2800" dirty="0">
                <a:latin typeface="+mn-lt"/>
              </a:rPr>
              <a:t> learn about route to </a:t>
            </a:r>
            <a:r>
              <a:rPr lang="en-US" sz="2800" dirty="0">
                <a:solidFill>
                  <a:srgbClr val="C00000"/>
                </a:solidFill>
                <a:latin typeface="+mn-lt"/>
              </a:rPr>
              <a:t>10.0.1.0/24</a:t>
            </a:r>
            <a:r>
              <a:rPr lang="en-US" sz="2800" dirty="0">
                <a:latin typeface="+mn-lt"/>
              </a:rPr>
              <a:t>???</a:t>
            </a:r>
          </a:p>
        </p:txBody>
      </p:sp>
      <p:pic>
        <p:nvPicPr>
          <p:cNvPr id="32" name="Picture 31" descr="underline_base">
            <a:extLst>
              <a:ext uri="{FF2B5EF4-FFF2-40B4-BE49-F238E27FC236}">
                <a16:creationId xmlns:a16="http://schemas.microsoft.com/office/drawing/2014/main" id="{ED440DFC-9E2E-A848-8233-37F10B26410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112" y="560111"/>
            <a:ext cx="6971414" cy="1203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a:extLst>
              <a:ext uri="{FF2B5EF4-FFF2-40B4-BE49-F238E27FC236}">
                <a16:creationId xmlns:a16="http://schemas.microsoft.com/office/drawing/2014/main" id="{14705B5B-18E1-B843-9042-75BB0147D665}"/>
              </a:ext>
            </a:extLst>
          </p:cNvPr>
          <p:cNvSpPr/>
          <p:nvPr/>
        </p:nvSpPr>
        <p:spPr bwMode="auto">
          <a:xfrm>
            <a:off x="1600200" y="5195813"/>
            <a:ext cx="1472609" cy="362025"/>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 Box 37">
            <a:extLst>
              <a:ext uri="{FF2B5EF4-FFF2-40B4-BE49-F238E27FC236}">
                <a16:creationId xmlns:a16="http://schemas.microsoft.com/office/drawing/2014/main" id="{E2D10793-D402-8B42-A6E8-6F2736F88162}"/>
              </a:ext>
            </a:extLst>
          </p:cNvPr>
          <p:cNvSpPr txBox="1">
            <a:spLocks noChangeArrowheads="1"/>
          </p:cNvSpPr>
          <p:nvPr/>
        </p:nvSpPr>
        <p:spPr bwMode="auto">
          <a:xfrm>
            <a:off x="2490422" y="5606534"/>
            <a:ext cx="1425376" cy="369326"/>
          </a:xfrm>
          <a:prstGeom prst="rect">
            <a:avLst/>
          </a:prstGeom>
          <a:noFill/>
          <a:ln w="28575">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spAutoFit/>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pPr>
              <a:buFontTx/>
              <a:buNone/>
            </a:pPr>
            <a:r>
              <a:rPr lang="en-US" sz="1800" dirty="0" err="1"/>
              <a:t>iBGP</a:t>
            </a:r>
            <a:r>
              <a:rPr lang="en-US" sz="1800" dirty="0"/>
              <a:t> info</a:t>
            </a:r>
          </a:p>
        </p:txBody>
      </p:sp>
      <p:sp>
        <p:nvSpPr>
          <p:cNvPr id="35" name="Rectangle 34">
            <a:extLst>
              <a:ext uri="{FF2B5EF4-FFF2-40B4-BE49-F238E27FC236}">
                <a16:creationId xmlns:a16="http://schemas.microsoft.com/office/drawing/2014/main" id="{A7D9111A-47F8-E946-8BA2-C26DE8F0E677}"/>
              </a:ext>
            </a:extLst>
          </p:cNvPr>
          <p:cNvSpPr/>
          <p:nvPr/>
        </p:nvSpPr>
        <p:spPr bwMode="auto">
          <a:xfrm>
            <a:off x="3327104" y="6356496"/>
            <a:ext cx="1472609" cy="362025"/>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168764E-7749-DE4A-AA1B-52C8F66823CE}"/>
              </a:ext>
            </a:extLst>
          </p:cNvPr>
          <p:cNvSpPr/>
          <p:nvPr/>
        </p:nvSpPr>
        <p:spPr bwMode="auto">
          <a:xfrm>
            <a:off x="1742931" y="6356496"/>
            <a:ext cx="1158949" cy="315987"/>
          </a:xfrm>
          <a:prstGeom prst="rect">
            <a:avLst/>
          </a:prstGeom>
          <a:noFill/>
          <a:ln w="28575">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C60B2B03-7650-244F-99DD-687947867746}"/>
              </a:ext>
            </a:extLst>
          </p:cNvPr>
          <p:cNvCxnSpPr>
            <a:cxnSpLocks/>
          </p:cNvCxnSpPr>
          <p:nvPr/>
        </p:nvCxnSpPr>
        <p:spPr bwMode="auto">
          <a:xfrm flipV="1">
            <a:off x="2868883" y="5598643"/>
            <a:ext cx="407852" cy="721519"/>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 name="Cloud 8">
            <a:extLst>
              <a:ext uri="{FF2B5EF4-FFF2-40B4-BE49-F238E27FC236}">
                <a16:creationId xmlns:a16="http://schemas.microsoft.com/office/drawing/2014/main" id="{ADCDD3B8-C7F1-EC4C-A6D7-F4DBAEC34607}"/>
              </a:ext>
            </a:extLst>
          </p:cNvPr>
          <p:cNvSpPr/>
          <p:nvPr/>
        </p:nvSpPr>
        <p:spPr bwMode="auto">
          <a:xfrm>
            <a:off x="3091070" y="1997765"/>
            <a:ext cx="1192695" cy="407505"/>
          </a:xfrm>
          <a:prstGeom prst="cloud">
            <a:avLst/>
          </a:prstGeom>
          <a:gradFill>
            <a:gsLst>
              <a:gs pos="0">
                <a:schemeClr val="bg1">
                  <a:lumMod val="95000"/>
                </a:schemeClr>
              </a:gs>
              <a:gs pos="100000">
                <a:schemeClr val="accent5">
                  <a:lumMod val="75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7B183FF7-80F0-544F-9373-29BC894A9F02}"/>
              </a:ext>
            </a:extLst>
          </p:cNvPr>
          <p:cNvSpPr txBox="1"/>
          <p:nvPr/>
        </p:nvSpPr>
        <p:spPr>
          <a:xfrm>
            <a:off x="3140765" y="2027582"/>
            <a:ext cx="1255472" cy="338554"/>
          </a:xfrm>
          <a:prstGeom prst="rect">
            <a:avLst/>
          </a:prstGeom>
          <a:noFill/>
        </p:spPr>
        <p:txBody>
          <a:bodyPr wrap="none" rtlCol="0">
            <a:spAutoFit/>
          </a:bodyPr>
          <a:lstStyle/>
          <a:p>
            <a:r>
              <a:rPr lang="en-US" sz="800" dirty="0"/>
              <a:t>ISP or Private Network </a:t>
            </a:r>
          </a:p>
          <a:p>
            <a:r>
              <a:rPr lang="en-US" sz="800" dirty="0"/>
              <a:t>128.100.11.0/24</a:t>
            </a:r>
          </a:p>
        </p:txBody>
      </p:sp>
    </p:spTree>
    <p:extLst>
      <p:ext uri="{BB962C8B-B14F-4D97-AF65-F5344CB8AC3E}">
        <p14:creationId xmlns:p14="http://schemas.microsoft.com/office/powerpoint/2010/main" val="2239596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nodeType="afterGroup">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mph" presetSubtype="0" autoRev="1" fill="hold" nodeType="clickEffect">
                                  <p:stCondLst>
                                    <p:cond delay="0"/>
                                  </p:stCondLst>
                                  <p:childTnLst>
                                    <p:animScale>
                                      <p:cBhvr>
                                        <p:cTn id="15" dur="2000" fill="hold"/>
                                        <p:tgtEl>
                                          <p:spTgt spid="77844">
                                            <p:txEl>
                                              <p:pRg st="0" end="0"/>
                                            </p:txEl>
                                          </p:spTgt>
                                        </p:tgtEl>
                                      </p:cBhvr>
                                      <p:by x="150000" y="150000"/>
                                    </p:animScale>
                                  </p:childTnLst>
                                </p:cTn>
                              </p:par>
                            </p:childTnLst>
                          </p:cTn>
                        </p:par>
                      </p:childTnLst>
                    </p:cTn>
                  </p:par>
                  <p:par>
                    <p:cTn id="16" fill="hold">
                      <p:stCondLst>
                        <p:cond delay="indefinite"/>
                      </p:stCondLst>
                      <p:childTnLst>
                        <p:par>
                          <p:cTn id="17" fill="hold">
                            <p:stCondLst>
                              <p:cond delay="0"/>
                            </p:stCondLst>
                            <p:childTnLst>
                              <p:par>
                                <p:cTn id="18" presetID="6" presetClass="emph" presetSubtype="0" autoRev="1" fill="hold" nodeType="clickEffect">
                                  <p:stCondLst>
                                    <p:cond delay="0"/>
                                  </p:stCondLst>
                                  <p:childTnLst>
                                    <p:animScale>
                                      <p:cBhvr>
                                        <p:cTn id="19" dur="2000" fill="hold"/>
                                        <p:tgtEl>
                                          <p:spTgt spid="685069"/>
                                        </p:tgtEl>
                                      </p:cBhvr>
                                      <p:by x="150000" y="150000"/>
                                    </p:animScale>
                                  </p:childTnLst>
                                </p:cTn>
                              </p:par>
                            </p:childTnLst>
                          </p:cTn>
                        </p:par>
                      </p:childTnLst>
                    </p:cTn>
                  </p:par>
                  <p:par>
                    <p:cTn id="20" fill="hold">
                      <p:stCondLst>
                        <p:cond delay="indefinite"/>
                      </p:stCondLst>
                      <p:childTnLst>
                        <p:par>
                          <p:cTn id="21" fill="hold">
                            <p:stCondLst>
                              <p:cond delay="0"/>
                            </p:stCondLst>
                            <p:childTnLst>
                              <p:par>
                                <p:cTn id="22" presetID="6" presetClass="emph" presetSubtype="0" autoRev="1" fill="hold" nodeType="clickEffect">
                                  <p:stCondLst>
                                    <p:cond delay="0"/>
                                  </p:stCondLst>
                                  <p:childTnLst>
                                    <p:animScale>
                                      <p:cBhvr>
                                        <p:cTn id="23" dur="2000" fill="hold"/>
                                        <p:tgtEl>
                                          <p:spTgt spid="77879"/>
                                        </p:tgtEl>
                                      </p:cBhvr>
                                      <p:by x="150000" y="150000"/>
                                    </p:animScale>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785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7787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58" grpId="0" animBg="1"/>
      <p:bldP spid="77873" grpId="0"/>
      <p:bldP spid="10" grpId="0" animBg="1"/>
      <p:bldP spid="28" grpId="0" animBg="1"/>
      <p:bldP spid="4" grpId="0" animBg="1"/>
      <p:bldP spid="35"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F2CA174A-A7C0-BA4F-8EFA-8E173BA7323D}" type="slidenum">
              <a:rPr lang="en-US" sz="1400" b="0" i="0">
                <a:solidFill>
                  <a:schemeClr val="tx1"/>
                </a:solidFill>
                <a:latin typeface="Times New Roman" charset="0"/>
              </a:rPr>
              <a:pPr/>
              <a:t>11</a:t>
            </a:fld>
            <a:endParaRPr lang="en-US" sz="1400" b="0" i="0">
              <a:solidFill>
                <a:schemeClr val="tx1"/>
              </a:solidFill>
              <a:latin typeface="Times New Roman" charset="0"/>
            </a:endParaRPr>
          </a:p>
        </p:txBody>
      </p:sp>
      <p:sp>
        <p:nvSpPr>
          <p:cNvPr id="27650" name="Rectangle 2"/>
          <p:cNvSpPr>
            <a:spLocks noGrp="1" noChangeArrowheads="1"/>
          </p:cNvSpPr>
          <p:nvPr>
            <p:ph type="title"/>
          </p:nvPr>
        </p:nvSpPr>
        <p:spPr>
          <a:xfrm>
            <a:off x="533400" y="228600"/>
            <a:ext cx="7772400" cy="727364"/>
          </a:xfrm>
        </p:spPr>
        <p:txBody>
          <a:bodyPr/>
          <a:lstStyle/>
          <a:p>
            <a:r>
              <a:rPr lang="en-US" sz="3600" dirty="0">
                <a:ea typeface="ＭＳ Ｐゴシック" charset="0"/>
                <a:cs typeface="ＭＳ Ｐゴシック" charset="0"/>
              </a:rPr>
              <a:t>Interdomain and Intradomain routing</a:t>
            </a:r>
          </a:p>
        </p:txBody>
      </p:sp>
      <p:sp>
        <p:nvSpPr>
          <p:cNvPr id="27651" name="Rectangle 3"/>
          <p:cNvSpPr>
            <a:spLocks noGrp="1" noChangeArrowheads="1"/>
          </p:cNvSpPr>
          <p:nvPr>
            <p:ph type="body" idx="1"/>
          </p:nvPr>
        </p:nvSpPr>
        <p:spPr>
          <a:xfrm>
            <a:off x="838200" y="4572000"/>
            <a:ext cx="8229600" cy="2057400"/>
          </a:xfrm>
        </p:spPr>
        <p:txBody>
          <a:bodyPr/>
          <a:lstStyle/>
          <a:p>
            <a:pPr>
              <a:lnSpc>
                <a:spcPct val="90000"/>
              </a:lnSpc>
            </a:pPr>
            <a:r>
              <a:rPr lang="en-US" sz="2000" dirty="0"/>
              <a:t>r</a:t>
            </a:r>
            <a:r>
              <a:rPr lang="en-US" sz="2000" dirty="0">
                <a:ea typeface="ＭＳ Ｐゴシック" charset="0"/>
              </a:rPr>
              <a:t>outing protocols used </a:t>
            </a:r>
            <a:r>
              <a:rPr lang="en-US" sz="2000" dirty="0">
                <a:solidFill>
                  <a:srgbClr val="C00000"/>
                </a:solidFill>
                <a:ea typeface="ＭＳ Ｐゴシック" charset="0"/>
              </a:rPr>
              <a:t>inside</a:t>
            </a:r>
            <a:r>
              <a:rPr lang="en-US" sz="2000" dirty="0">
                <a:ea typeface="ＭＳ Ｐゴシック" charset="0"/>
              </a:rPr>
              <a:t> an AS, referred to as </a:t>
            </a:r>
            <a:r>
              <a:rPr lang="en-US" sz="2000" dirty="0" err="1">
                <a:ea typeface="ＭＳ Ｐゴシック" charset="0"/>
              </a:rPr>
              <a:t>intradomain</a:t>
            </a:r>
            <a:r>
              <a:rPr lang="en-US" sz="2000" dirty="0">
                <a:ea typeface="ＭＳ Ｐゴシック" charset="0"/>
              </a:rPr>
              <a:t> routing, are called interior gateway protocols (IGP)</a:t>
            </a:r>
          </a:p>
          <a:p>
            <a:pPr lvl="1">
              <a:lnSpc>
                <a:spcPct val="90000"/>
              </a:lnSpc>
            </a:pPr>
            <a:r>
              <a:rPr lang="en-US" sz="2000" dirty="0"/>
              <a:t>o</a:t>
            </a:r>
            <a:r>
              <a:rPr lang="en-US" sz="2000" dirty="0">
                <a:ea typeface="ＭＳ Ｐゴシック" charset="0"/>
              </a:rPr>
              <a:t>bjective: </a:t>
            </a:r>
            <a:r>
              <a:rPr lang="en-US" sz="2000" dirty="0">
                <a:solidFill>
                  <a:srgbClr val="C00000"/>
                </a:solidFill>
                <a:ea typeface="ＭＳ Ｐゴシック" charset="0"/>
              </a:rPr>
              <a:t>shortest path</a:t>
            </a:r>
            <a:r>
              <a:rPr lang="en-US" sz="2000" dirty="0">
                <a:ea typeface="ＭＳ Ｐゴシック" charset="0"/>
              </a:rPr>
              <a:t>, only operate within an AS</a:t>
            </a:r>
          </a:p>
          <a:p>
            <a:pPr>
              <a:lnSpc>
                <a:spcPct val="90000"/>
              </a:lnSpc>
            </a:pPr>
            <a:r>
              <a:rPr lang="en-US" sz="2000" dirty="0"/>
              <a:t>r</a:t>
            </a:r>
            <a:r>
              <a:rPr lang="en-US" sz="2000" dirty="0">
                <a:ea typeface="ＭＳ Ｐゴシック" charset="0"/>
              </a:rPr>
              <a:t>outing protocols used </a:t>
            </a:r>
            <a:r>
              <a:rPr lang="en-US" sz="2000" dirty="0">
                <a:solidFill>
                  <a:srgbClr val="C00000"/>
                </a:solidFill>
                <a:ea typeface="ＭＳ Ｐゴシック" charset="0"/>
              </a:rPr>
              <a:t>between</a:t>
            </a:r>
            <a:r>
              <a:rPr lang="en-US" sz="2000" dirty="0">
                <a:ea typeface="ＭＳ Ｐゴシック" charset="0"/>
              </a:rPr>
              <a:t> ASs, referred to as </a:t>
            </a:r>
            <a:r>
              <a:rPr lang="en-US" sz="2000" dirty="0" err="1">
                <a:ea typeface="ＭＳ Ｐゴシック" charset="0"/>
              </a:rPr>
              <a:t>interdomain</a:t>
            </a:r>
            <a:r>
              <a:rPr lang="en-US" sz="2000" dirty="0">
                <a:ea typeface="ＭＳ Ｐゴシック" charset="0"/>
              </a:rPr>
              <a:t> routing, are called exterior gateway protocols (EGP)</a:t>
            </a:r>
          </a:p>
          <a:p>
            <a:pPr lvl="1">
              <a:lnSpc>
                <a:spcPct val="90000"/>
              </a:lnSpc>
            </a:pPr>
            <a:r>
              <a:rPr lang="en-US" sz="2000" dirty="0"/>
              <a:t>o</a:t>
            </a:r>
            <a:r>
              <a:rPr lang="en-US" sz="2000" dirty="0">
                <a:ea typeface="ＭＳ Ｐゴシック" charset="0"/>
              </a:rPr>
              <a:t>bjective: </a:t>
            </a:r>
            <a:r>
              <a:rPr lang="en-US" sz="2000" dirty="0">
                <a:solidFill>
                  <a:srgbClr val="C00000"/>
                </a:solidFill>
                <a:ea typeface="ＭＳ Ｐゴシック" charset="0"/>
              </a:rPr>
              <a:t>satisfy policy</a:t>
            </a:r>
            <a:r>
              <a:rPr lang="en-US" sz="2000" dirty="0">
                <a:ea typeface="ＭＳ Ｐゴシック" charset="0"/>
              </a:rPr>
              <a:t> of the ASs, not always shortest path</a:t>
            </a:r>
          </a:p>
        </p:txBody>
      </p:sp>
      <p:graphicFrame>
        <p:nvGraphicFramePr>
          <p:cNvPr id="27652" name="Object 2"/>
          <p:cNvGraphicFramePr>
            <a:graphicFrameLocks noGrp="1" noChangeAspect="1"/>
          </p:cNvGraphicFramePr>
          <p:nvPr>
            <p:ph idx="4294967295"/>
          </p:nvPr>
        </p:nvGraphicFramePr>
        <p:xfrm>
          <a:off x="1219200" y="1371600"/>
          <a:ext cx="6542088" cy="3070225"/>
        </p:xfrm>
        <a:graphic>
          <a:graphicData uri="http://schemas.openxmlformats.org/presentationml/2006/ole">
            <mc:AlternateContent xmlns:mc="http://schemas.openxmlformats.org/markup-compatibility/2006">
              <mc:Choice xmlns:v="urn:schemas-microsoft-com:vml" Requires="v">
                <p:oleObj spid="_x0000_s1265" name="Visio" r:id="rId4" imgW="10680700" imgH="3454400" progId="Visio.Drawing.11">
                  <p:embed/>
                </p:oleObj>
              </mc:Choice>
              <mc:Fallback>
                <p:oleObj name="Visio" r:id="rId4" imgW="10680700" imgH="34544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371600"/>
                        <a:ext cx="6542088" cy="3070225"/>
                      </a:xfrm>
                      <a:prstGeom prst="rect">
                        <a:avLst/>
                      </a:prstGeom>
                      <a:noFill/>
                      <a:ln>
                        <a:noFill/>
                      </a:ln>
                      <a:extLst>
                        <a:ext uri="{909E8E84-426E-40dd-AFC4-6F175D3DCCD1}">
                          <a14:hiddenFill xmlns:a14="http://schemas.microsoft.com/office/drawing/2010/main" xmlns="">
                            <a:solidFill>
                              <a:srgbClr val="00CC99"/>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cxnSp>
        <p:nvCxnSpPr>
          <p:cNvPr id="3" name="Straight Arrow Connector 2"/>
          <p:cNvCxnSpPr/>
          <p:nvPr/>
        </p:nvCxnSpPr>
        <p:spPr bwMode="auto">
          <a:xfrm flipV="1">
            <a:off x="4343400" y="3733800"/>
            <a:ext cx="0" cy="8382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 name="Straight Arrow Connector 4"/>
          <p:cNvCxnSpPr/>
          <p:nvPr/>
        </p:nvCxnSpPr>
        <p:spPr bwMode="auto">
          <a:xfrm flipH="1" flipV="1">
            <a:off x="2743200" y="3200400"/>
            <a:ext cx="1371600" cy="23622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8" name="Picture 5"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99" y="865201"/>
            <a:ext cx="6965374" cy="90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35963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rgbClr val="000000"/>
                </a:solidFill>
                <a:latin typeface="Courier New" charset="0"/>
                <a:ea typeface="ＭＳ Ｐゴシック" charset="0"/>
                <a:cs typeface="ＭＳ Ｐゴシック" charset="0"/>
              </a:defRPr>
            </a:lvl1pPr>
            <a:lvl2pPr marL="742950" indent="-285750">
              <a:defRPr sz="2400" i="1">
                <a:solidFill>
                  <a:srgbClr val="000000"/>
                </a:solidFill>
                <a:latin typeface="Courier New" charset="0"/>
                <a:ea typeface="ＭＳ Ｐゴシック" charset="0"/>
              </a:defRPr>
            </a:lvl2pPr>
            <a:lvl3pPr marL="1143000" indent="-228600">
              <a:defRPr sz="2400" i="1">
                <a:solidFill>
                  <a:srgbClr val="000000"/>
                </a:solidFill>
                <a:latin typeface="Courier New" charset="0"/>
                <a:ea typeface="ＭＳ Ｐゴシック" charset="0"/>
              </a:defRPr>
            </a:lvl3pPr>
            <a:lvl4pPr marL="1600200" indent="-228600">
              <a:defRPr sz="2400" i="1">
                <a:solidFill>
                  <a:srgbClr val="000000"/>
                </a:solidFill>
                <a:latin typeface="Courier New" charset="0"/>
                <a:ea typeface="ＭＳ Ｐゴシック" charset="0"/>
              </a:defRPr>
            </a:lvl4pPr>
            <a:lvl5pPr marL="2057400" indent="-228600">
              <a:defRPr sz="2400"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9pPr>
          </a:lstStyle>
          <a:p>
            <a:fld id="{06DFD708-A40C-EC41-BB77-0E942D5505FF}" type="slidenum">
              <a:rPr lang="en-US" sz="1400" i="0">
                <a:solidFill>
                  <a:schemeClr val="tx1"/>
                </a:solidFill>
                <a:latin typeface="Times New Roman" charset="0"/>
              </a:rPr>
              <a:pPr/>
              <a:t>12</a:t>
            </a:fld>
            <a:endParaRPr lang="en-US" sz="1400" i="0">
              <a:solidFill>
                <a:schemeClr val="tx1"/>
              </a:solidFill>
              <a:latin typeface="Times New Roman" charset="0"/>
            </a:endParaRPr>
          </a:p>
        </p:txBody>
      </p:sp>
      <p:sp>
        <p:nvSpPr>
          <p:cNvPr id="20482" name="Rectangle 2"/>
          <p:cNvSpPr>
            <a:spLocks noGrp="1" noChangeArrowheads="1"/>
          </p:cNvSpPr>
          <p:nvPr>
            <p:ph type="title"/>
          </p:nvPr>
        </p:nvSpPr>
        <p:spPr>
          <a:xfrm>
            <a:off x="256309" y="211282"/>
            <a:ext cx="8212281" cy="671945"/>
          </a:xfrm>
        </p:spPr>
        <p:txBody>
          <a:bodyPr/>
          <a:lstStyle/>
          <a:p>
            <a:r>
              <a:rPr lang="en-US" sz="4000" dirty="0" err="1"/>
              <a:t>Interdomain</a:t>
            </a:r>
            <a:r>
              <a:rPr lang="en-US" sz="4000" dirty="0"/>
              <a:t> and </a:t>
            </a:r>
            <a:r>
              <a:rPr lang="en-US" sz="4000" dirty="0" err="1"/>
              <a:t>Intradomain</a:t>
            </a:r>
            <a:r>
              <a:rPr lang="en-US" sz="4000" dirty="0"/>
              <a:t> Routing </a:t>
            </a:r>
          </a:p>
        </p:txBody>
      </p:sp>
      <p:sp>
        <p:nvSpPr>
          <p:cNvPr id="20483" name="Rectangle 3"/>
          <p:cNvSpPr>
            <a:spLocks noGrp="1" noChangeArrowheads="1"/>
          </p:cNvSpPr>
          <p:nvPr>
            <p:ph type="body" sz="half" idx="1"/>
          </p:nvPr>
        </p:nvSpPr>
        <p:spPr>
          <a:xfrm>
            <a:off x="363681" y="1336962"/>
            <a:ext cx="3810000" cy="4766125"/>
          </a:xfrm>
        </p:spPr>
        <p:txBody>
          <a:bodyPr/>
          <a:lstStyle/>
          <a:p>
            <a:pPr algn="ctr">
              <a:buFontTx/>
              <a:buNone/>
            </a:pPr>
            <a:r>
              <a:rPr lang="en-US" sz="2400" b="1" dirty="0" err="1">
                <a:solidFill>
                  <a:srgbClr val="C00000"/>
                </a:solidFill>
              </a:rPr>
              <a:t>Intradomain</a:t>
            </a:r>
            <a:r>
              <a:rPr lang="en-US" sz="2400" b="1" dirty="0">
                <a:solidFill>
                  <a:srgbClr val="C00000"/>
                </a:solidFill>
              </a:rPr>
              <a:t> Routing</a:t>
            </a:r>
            <a:endParaRPr lang="en-US" sz="2000" dirty="0">
              <a:solidFill>
                <a:srgbClr val="C00000"/>
              </a:solidFill>
            </a:endParaRPr>
          </a:p>
          <a:p>
            <a:endParaRPr lang="en-US" sz="2000" dirty="0"/>
          </a:p>
          <a:p>
            <a:r>
              <a:rPr lang="en-US" sz="2000" dirty="0"/>
              <a:t>protocols for Intradomain routing are collectively called </a:t>
            </a:r>
            <a:r>
              <a:rPr lang="en-US" sz="2000" b="1" dirty="0"/>
              <a:t>Interior Gateway Protocols</a:t>
            </a:r>
            <a:r>
              <a:rPr lang="en-US" sz="2000" dirty="0"/>
              <a:t> or </a:t>
            </a:r>
            <a:r>
              <a:rPr lang="en-US" sz="2000" b="1" dirty="0"/>
              <a:t>IGP</a:t>
            </a:r>
            <a:r>
              <a:rPr lang="ja-JP" altLang="en-US" sz="2000" b="1" dirty="0"/>
              <a:t>’</a:t>
            </a:r>
            <a:r>
              <a:rPr lang="en-US" altLang="ja-JP" sz="2000" b="1" dirty="0"/>
              <a:t>s</a:t>
            </a:r>
            <a:r>
              <a:rPr lang="en-US" altLang="ja-JP" sz="2000" dirty="0"/>
              <a:t>. </a:t>
            </a:r>
          </a:p>
          <a:p>
            <a:r>
              <a:rPr lang="en-US" sz="2000" dirty="0"/>
              <a:t>popular protocols are: </a:t>
            </a:r>
          </a:p>
          <a:p>
            <a:pPr lvl="1"/>
            <a:r>
              <a:rPr lang="en-US" sz="2000" dirty="0">
                <a:solidFill>
                  <a:srgbClr val="C00000"/>
                </a:solidFill>
              </a:rPr>
              <a:t>RIP</a:t>
            </a:r>
            <a:r>
              <a:rPr lang="en-US" sz="2000" dirty="0"/>
              <a:t> (open source, simple, rarely used anymore)</a:t>
            </a:r>
          </a:p>
          <a:p>
            <a:pPr lvl="1"/>
            <a:r>
              <a:rPr lang="en-US" sz="2000" dirty="0">
                <a:solidFill>
                  <a:srgbClr val="C00000"/>
                </a:solidFill>
              </a:rPr>
              <a:t>OSPF</a:t>
            </a:r>
            <a:r>
              <a:rPr lang="en-US" sz="2000" dirty="0"/>
              <a:t> (open source, complex, popular)</a:t>
            </a:r>
          </a:p>
          <a:p>
            <a:pPr lvl="1"/>
            <a:r>
              <a:rPr lang="en-US" sz="2000" dirty="0">
                <a:solidFill>
                  <a:srgbClr val="C00000"/>
                </a:solidFill>
              </a:rPr>
              <a:t>EIGRP</a:t>
            </a:r>
            <a:r>
              <a:rPr lang="en-US" sz="2000" dirty="0"/>
              <a:t> Enhanced Interior Gateway Routing Protocol (Cisco proprietary for decades, until 2016)</a:t>
            </a:r>
          </a:p>
          <a:p>
            <a:endParaRPr lang="en-US" sz="2000" dirty="0">
              <a:latin typeface="Arial" charset="0"/>
            </a:endParaRPr>
          </a:p>
          <a:p>
            <a:pPr>
              <a:buFontTx/>
              <a:buNone/>
            </a:pPr>
            <a:r>
              <a:rPr lang="en-US" sz="2000" dirty="0">
                <a:latin typeface="Arial" charset="0"/>
              </a:rPr>
              <a:t> </a:t>
            </a:r>
          </a:p>
        </p:txBody>
      </p:sp>
      <p:sp>
        <p:nvSpPr>
          <p:cNvPr id="20484" name="Rectangle 4"/>
          <p:cNvSpPr>
            <a:spLocks noGrp="1" noChangeArrowheads="1"/>
          </p:cNvSpPr>
          <p:nvPr>
            <p:ph type="body" sz="half" idx="2"/>
          </p:nvPr>
        </p:nvSpPr>
        <p:spPr>
          <a:xfrm>
            <a:off x="4987636" y="1336963"/>
            <a:ext cx="3810000" cy="5334000"/>
          </a:xfrm>
        </p:spPr>
        <p:txBody>
          <a:bodyPr/>
          <a:lstStyle/>
          <a:p>
            <a:pPr algn="ctr">
              <a:buFontTx/>
              <a:buNone/>
            </a:pPr>
            <a:r>
              <a:rPr lang="en-US" sz="2400" b="1" dirty="0" err="1">
                <a:solidFill>
                  <a:srgbClr val="C00000"/>
                </a:solidFill>
              </a:rPr>
              <a:t>Interdomain</a:t>
            </a:r>
            <a:r>
              <a:rPr lang="en-US" sz="2400" b="1" dirty="0">
                <a:solidFill>
                  <a:srgbClr val="C00000"/>
                </a:solidFill>
              </a:rPr>
              <a:t> Routing</a:t>
            </a:r>
          </a:p>
          <a:p>
            <a:pPr marL="0" indent="0">
              <a:buNone/>
            </a:pPr>
            <a:endParaRPr lang="en-US" sz="2000" dirty="0"/>
          </a:p>
          <a:p>
            <a:r>
              <a:rPr lang="en-US" sz="2000" dirty="0"/>
              <a:t>protocols are collectively called </a:t>
            </a:r>
            <a:r>
              <a:rPr lang="en-US" sz="2000" b="1" dirty="0"/>
              <a:t>Exterior Gateway Protocols </a:t>
            </a:r>
            <a:r>
              <a:rPr lang="en-US" sz="2000" dirty="0"/>
              <a:t>or</a:t>
            </a:r>
            <a:r>
              <a:rPr lang="en-US" sz="2000" b="1" dirty="0"/>
              <a:t> EGP</a:t>
            </a:r>
            <a:r>
              <a:rPr lang="ja-JP" altLang="en-US" sz="2000" b="1" dirty="0"/>
              <a:t>’</a:t>
            </a:r>
            <a:r>
              <a:rPr lang="en-US" altLang="ja-JP" sz="2000" b="1" dirty="0"/>
              <a:t>s.</a:t>
            </a:r>
            <a:endParaRPr lang="en-US" altLang="ja-JP" sz="2000" dirty="0"/>
          </a:p>
          <a:p>
            <a:r>
              <a:rPr lang="en-US" sz="2000" dirty="0"/>
              <a:t>popular protocols are:</a:t>
            </a:r>
          </a:p>
          <a:p>
            <a:pPr lvl="1"/>
            <a:r>
              <a:rPr lang="en-US" sz="2000" dirty="0"/>
              <a:t>Border Gateway Protocol (BGP) v4 current</a:t>
            </a:r>
          </a:p>
          <a:p>
            <a:pPr lvl="1"/>
            <a:r>
              <a:rPr lang="en-US" sz="2000" dirty="0"/>
              <a:t>IS-IS – </a:t>
            </a:r>
            <a:r>
              <a:rPr lang="en-US" sz="2000" dirty="0" err="1"/>
              <a:t>InterSystem</a:t>
            </a:r>
            <a:r>
              <a:rPr lang="en-US" sz="2000" dirty="0"/>
              <a:t> routing</a:t>
            </a:r>
          </a:p>
        </p:txBody>
      </p:sp>
      <p:pic>
        <p:nvPicPr>
          <p:cNvPr id="6"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308" y="862090"/>
            <a:ext cx="7879773" cy="1873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94588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2"/>
          <p:cNvSpPr>
            <a:spLocks noGrp="1" noChangeArrowheads="1"/>
          </p:cNvSpPr>
          <p:nvPr>
            <p:ph type="title"/>
          </p:nvPr>
        </p:nvSpPr>
        <p:spPr>
          <a:xfrm>
            <a:off x="533399" y="228600"/>
            <a:ext cx="8253413" cy="497322"/>
          </a:xfrm>
        </p:spPr>
        <p:txBody>
          <a:bodyPr/>
          <a:lstStyle/>
          <a:p>
            <a:pPr>
              <a:defRPr/>
            </a:pPr>
            <a:r>
              <a:rPr lang="en-US" sz="3200" dirty="0">
                <a:cs typeface="+mj-cs"/>
              </a:rPr>
              <a:t>Why is Intra- different from Inter-AS routing ? </a:t>
            </a:r>
          </a:p>
        </p:txBody>
      </p:sp>
      <p:sp>
        <p:nvSpPr>
          <p:cNvPr id="187396" name="Rectangle 3"/>
          <p:cNvSpPr>
            <a:spLocks noGrp="1" noChangeArrowheads="1"/>
          </p:cNvSpPr>
          <p:nvPr>
            <p:ph type="body" idx="1"/>
          </p:nvPr>
        </p:nvSpPr>
        <p:spPr>
          <a:xfrm>
            <a:off x="557213" y="1393824"/>
            <a:ext cx="8229600" cy="4932031"/>
          </a:xfrm>
        </p:spPr>
        <p:txBody>
          <a:bodyPr/>
          <a:lstStyle/>
          <a:p>
            <a:pPr>
              <a:buFont typeface="Wingdings" charset="0"/>
              <a:buNone/>
            </a:pPr>
            <a:r>
              <a:rPr lang="en-US" sz="3200" i="1" dirty="0">
                <a:solidFill>
                  <a:srgbClr val="CC0000"/>
                </a:solidFill>
                <a:latin typeface="Gill Sans MT" charset="0"/>
              </a:rPr>
              <a:t>policy:</a:t>
            </a:r>
            <a:r>
              <a:rPr lang="en-US" dirty="0">
                <a:latin typeface="Gill Sans MT" charset="0"/>
              </a:rPr>
              <a:t> </a:t>
            </a:r>
          </a:p>
          <a:p>
            <a:r>
              <a:rPr lang="en-US" dirty="0">
                <a:latin typeface="Gill Sans MT" charset="0"/>
              </a:rPr>
              <a:t>inter-AS: manager of an AS wants control over how its traffic is routed externally, and who routes through its net (not applicable for STUB networks). </a:t>
            </a:r>
          </a:p>
          <a:p>
            <a:r>
              <a:rPr lang="en-US" dirty="0">
                <a:latin typeface="Gill Sans MT" charset="0"/>
              </a:rPr>
              <a:t>intra-AS: single admin, so no policy decisions needed</a:t>
            </a:r>
          </a:p>
          <a:p>
            <a:pPr>
              <a:buFont typeface="Wingdings" charset="0"/>
              <a:buNone/>
            </a:pPr>
            <a:r>
              <a:rPr lang="en-US" sz="3200" i="1" dirty="0">
                <a:solidFill>
                  <a:srgbClr val="CC0000"/>
                </a:solidFill>
                <a:latin typeface="Gill Sans MT" charset="0"/>
              </a:rPr>
              <a:t>scale:</a:t>
            </a:r>
            <a:endParaRPr lang="en-US" i="1" dirty="0">
              <a:solidFill>
                <a:srgbClr val="CC0000"/>
              </a:solidFill>
              <a:latin typeface="Gill Sans MT" charset="0"/>
            </a:endParaRPr>
          </a:p>
          <a:p>
            <a:r>
              <a:rPr lang="en-US" dirty="0">
                <a:latin typeface="Gill Sans MT" charset="0"/>
              </a:rPr>
              <a:t>information exchange – frequency, amount</a:t>
            </a:r>
          </a:p>
          <a:p>
            <a:pPr>
              <a:buFont typeface="Wingdings" charset="0"/>
              <a:buNone/>
            </a:pPr>
            <a:r>
              <a:rPr lang="en-US" i="1" dirty="0">
                <a:solidFill>
                  <a:srgbClr val="CC0000"/>
                </a:solidFill>
                <a:latin typeface="Gill Sans MT" charset="0"/>
              </a:rPr>
              <a:t>performance: </a:t>
            </a:r>
          </a:p>
          <a:p>
            <a:r>
              <a:rPr lang="en-US" dirty="0">
                <a:latin typeface="Gill Sans MT" charset="0"/>
              </a:rPr>
              <a:t>intra-AS: can </a:t>
            </a:r>
            <a:r>
              <a:rPr lang="en-US" dirty="0">
                <a:solidFill>
                  <a:srgbClr val="C00000"/>
                </a:solidFill>
                <a:latin typeface="Gill Sans MT" charset="0"/>
              </a:rPr>
              <a:t>focus</a:t>
            </a:r>
            <a:r>
              <a:rPr lang="en-US" dirty="0">
                <a:latin typeface="Gill Sans MT" charset="0"/>
              </a:rPr>
              <a:t> on performance (e.g., cost)</a:t>
            </a:r>
          </a:p>
          <a:p>
            <a:r>
              <a:rPr lang="en-US" dirty="0">
                <a:latin typeface="Gill Sans MT" charset="0"/>
              </a:rPr>
              <a:t>inter-AS: policy may </a:t>
            </a:r>
            <a:r>
              <a:rPr lang="en-US" dirty="0">
                <a:solidFill>
                  <a:srgbClr val="C00000"/>
                </a:solidFill>
                <a:latin typeface="Gill Sans MT" charset="0"/>
              </a:rPr>
              <a:t>dominate</a:t>
            </a:r>
            <a:r>
              <a:rPr lang="en-US" dirty="0">
                <a:latin typeface="Gill Sans MT" charset="0"/>
              </a:rPr>
              <a:t> over performance</a:t>
            </a:r>
          </a:p>
        </p:txBody>
      </p:sp>
      <p:pic>
        <p:nvPicPr>
          <p:cNvPr id="187397" name="Picture 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854366"/>
            <a:ext cx="7898941" cy="172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13</a:t>
            </a:fld>
            <a:endParaRPr lang="en-US" sz="1200" dirty="0">
              <a:latin typeface="Tahoma" charset="0"/>
            </a:endParaRPr>
          </a:p>
        </p:txBody>
      </p:sp>
      <p:sp>
        <p:nvSpPr>
          <p:cNvPr id="8"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3166795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D31F6906-E2C2-A645-B50A-5565C5EA48B8}" type="slidenum">
              <a:rPr lang="en-US" sz="1400" b="0" i="0">
                <a:solidFill>
                  <a:schemeClr val="tx1"/>
                </a:solidFill>
                <a:latin typeface="Times New Roman" charset="0"/>
              </a:rPr>
              <a:pPr/>
              <a:t>14</a:t>
            </a:fld>
            <a:endParaRPr lang="en-US" sz="1400" b="0" i="0">
              <a:solidFill>
                <a:schemeClr val="tx1"/>
              </a:solidFill>
              <a:latin typeface="Times New Roman" charset="0"/>
            </a:endParaRPr>
          </a:p>
        </p:txBody>
      </p:sp>
      <p:sp>
        <p:nvSpPr>
          <p:cNvPr id="30722" name="Rectangle 4"/>
          <p:cNvSpPr>
            <a:spLocks noGrp="1" noChangeArrowheads="1"/>
          </p:cNvSpPr>
          <p:nvPr>
            <p:ph type="title"/>
          </p:nvPr>
        </p:nvSpPr>
        <p:spPr>
          <a:xfrm>
            <a:off x="533400" y="228600"/>
            <a:ext cx="7772400" cy="460435"/>
          </a:xfrm>
        </p:spPr>
        <p:txBody>
          <a:bodyPr/>
          <a:lstStyle/>
          <a:p>
            <a:r>
              <a:rPr lang="en-US" sz="4000" dirty="0">
                <a:ea typeface="ＭＳ Ｐゴシック" charset="0"/>
                <a:cs typeface="ＭＳ Ｐゴシック" charset="0"/>
              </a:rPr>
              <a:t>EGP </a:t>
            </a:r>
            <a:r>
              <a:rPr lang="en-US" sz="4000" dirty="0"/>
              <a:t>vs</a:t>
            </a:r>
            <a:r>
              <a:rPr lang="en-US" sz="4000" dirty="0">
                <a:ea typeface="ＭＳ Ｐゴシック" charset="0"/>
                <a:cs typeface="ＭＳ Ｐゴシック" charset="0"/>
              </a:rPr>
              <a:t> IGP</a:t>
            </a:r>
          </a:p>
        </p:txBody>
      </p:sp>
      <p:sp>
        <p:nvSpPr>
          <p:cNvPr id="30723" name="Rectangle 21"/>
          <p:cNvSpPr>
            <a:spLocks noGrp="1" noChangeArrowheads="1"/>
          </p:cNvSpPr>
          <p:nvPr>
            <p:ph type="body" idx="1"/>
          </p:nvPr>
        </p:nvSpPr>
        <p:spPr>
          <a:xfrm>
            <a:off x="914400" y="3657600"/>
            <a:ext cx="8153400" cy="3124200"/>
          </a:xfrm>
        </p:spPr>
        <p:txBody>
          <a:bodyPr/>
          <a:lstStyle/>
          <a:p>
            <a:pPr>
              <a:lnSpc>
                <a:spcPct val="90000"/>
              </a:lnSpc>
            </a:pPr>
            <a:r>
              <a:rPr lang="en-US" dirty="0"/>
              <a:t>Interior Gateway Protocol (IGP)</a:t>
            </a:r>
          </a:p>
          <a:p>
            <a:pPr lvl="1">
              <a:lnSpc>
                <a:spcPct val="90000"/>
              </a:lnSpc>
            </a:pPr>
            <a:r>
              <a:rPr lang="en-US" dirty="0"/>
              <a:t>routing is done based on </a:t>
            </a:r>
            <a:r>
              <a:rPr lang="en-US" dirty="0">
                <a:solidFill>
                  <a:srgbClr val="C00000"/>
                </a:solidFill>
              </a:rPr>
              <a:t>metrics</a:t>
            </a:r>
          </a:p>
          <a:p>
            <a:pPr lvl="1">
              <a:lnSpc>
                <a:spcPct val="90000"/>
              </a:lnSpc>
            </a:pPr>
            <a:r>
              <a:rPr lang="en-US" dirty="0"/>
              <a:t>routing domain is </a:t>
            </a:r>
            <a:r>
              <a:rPr lang="en-US" dirty="0">
                <a:solidFill>
                  <a:srgbClr val="C00000"/>
                </a:solidFill>
              </a:rPr>
              <a:t>one AS</a:t>
            </a:r>
          </a:p>
          <a:p>
            <a:pPr>
              <a:lnSpc>
                <a:spcPct val="90000"/>
              </a:lnSpc>
            </a:pPr>
            <a:r>
              <a:rPr lang="en-US" dirty="0"/>
              <a:t>Exterior Gateway Protocol (EGP)</a:t>
            </a:r>
          </a:p>
          <a:p>
            <a:pPr lvl="1">
              <a:lnSpc>
                <a:spcPct val="90000"/>
              </a:lnSpc>
            </a:pPr>
            <a:r>
              <a:rPr lang="en-US" dirty="0"/>
              <a:t>routing is done based on </a:t>
            </a:r>
            <a:r>
              <a:rPr lang="en-US" dirty="0">
                <a:solidFill>
                  <a:srgbClr val="C00000"/>
                </a:solidFill>
              </a:rPr>
              <a:t>policies</a:t>
            </a:r>
          </a:p>
          <a:p>
            <a:pPr lvl="1">
              <a:lnSpc>
                <a:spcPct val="90000"/>
              </a:lnSpc>
            </a:pPr>
            <a:r>
              <a:rPr lang="en-US" dirty="0"/>
              <a:t>routing domain is the </a:t>
            </a:r>
            <a:r>
              <a:rPr lang="en-US" dirty="0">
                <a:solidFill>
                  <a:srgbClr val="C00000"/>
                </a:solidFill>
              </a:rPr>
              <a:t>entire Internet</a:t>
            </a:r>
          </a:p>
          <a:p>
            <a:pPr lvl="1">
              <a:lnSpc>
                <a:spcPct val="90000"/>
              </a:lnSpc>
            </a:pPr>
            <a:endParaRPr lang="en-US" dirty="0">
              <a:latin typeface="Arial" charset="0"/>
              <a:ea typeface="ＭＳ Ｐゴシック" charset="0"/>
            </a:endParaRPr>
          </a:p>
        </p:txBody>
      </p:sp>
      <p:graphicFrame>
        <p:nvGraphicFramePr>
          <p:cNvPr id="30724" name="Object 2"/>
          <p:cNvGraphicFramePr>
            <a:graphicFrameLocks noGrp="1" noChangeAspect="1"/>
          </p:cNvGraphicFramePr>
          <p:nvPr>
            <p:ph idx="4294967295"/>
          </p:nvPr>
        </p:nvGraphicFramePr>
        <p:xfrm>
          <a:off x="990600" y="1295400"/>
          <a:ext cx="8153400" cy="1920875"/>
        </p:xfrm>
        <a:graphic>
          <a:graphicData uri="http://schemas.openxmlformats.org/presentationml/2006/ole">
            <mc:AlternateContent xmlns:mc="http://schemas.openxmlformats.org/markup-compatibility/2006">
              <mc:Choice xmlns:v="urn:schemas-microsoft-com:vml" Requires="v">
                <p:oleObj spid="_x0000_s11504" name="Visio" r:id="rId4" imgW="7531100" imgH="1701800" progId="Visio.Drawing.11">
                  <p:embed/>
                </p:oleObj>
              </mc:Choice>
              <mc:Fallback>
                <p:oleObj name="Visio" r:id="rId4" imgW="7531100" imgH="17018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295400"/>
                        <a:ext cx="8153400" cy="1920875"/>
                      </a:xfrm>
                      <a:prstGeom prst="rect">
                        <a:avLst/>
                      </a:prstGeom>
                      <a:noFill/>
                      <a:ln>
                        <a:noFill/>
                      </a:ln>
                    </p:spPr>
                  </p:pic>
                </p:oleObj>
              </mc:Fallback>
            </mc:AlternateContent>
          </a:graphicData>
        </a:graphic>
      </p:graphicFrame>
      <p:sp>
        <p:nvSpPr>
          <p:cNvPr id="2" name="TextBox 1"/>
          <p:cNvSpPr txBox="1"/>
          <p:nvPr/>
        </p:nvSpPr>
        <p:spPr>
          <a:xfrm>
            <a:off x="2438400" y="1752600"/>
            <a:ext cx="366138" cy="400110"/>
          </a:xfrm>
          <a:prstGeom prst="rect">
            <a:avLst/>
          </a:prstGeom>
          <a:solidFill>
            <a:srgbClr val="FFFF00"/>
          </a:solidFill>
        </p:spPr>
        <p:txBody>
          <a:bodyPr wrap="square" rtlCol="0">
            <a:spAutoFit/>
          </a:bodyPr>
          <a:lstStyle/>
          <a:p>
            <a:r>
              <a:rPr lang="en-US" sz="2000" dirty="0"/>
              <a:t>1</a:t>
            </a:r>
          </a:p>
        </p:txBody>
      </p:sp>
      <p:pic>
        <p:nvPicPr>
          <p:cNvPr id="7" name="Picture 5"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99" y="700967"/>
            <a:ext cx="2694710" cy="153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06522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411" name="Group 2"/>
          <p:cNvGrpSpPr>
            <a:grpSpLocks/>
          </p:cNvGrpSpPr>
          <p:nvPr/>
        </p:nvGrpSpPr>
        <p:grpSpPr bwMode="auto">
          <a:xfrm>
            <a:off x="204788" y="1254125"/>
            <a:ext cx="6178550" cy="4376738"/>
            <a:chOff x="0" y="878"/>
            <a:chExt cx="4232" cy="2968"/>
          </a:xfrm>
        </p:grpSpPr>
        <p:sp>
          <p:nvSpPr>
            <p:cNvPr id="145415" name="Freeform 3"/>
            <p:cNvSpPr>
              <a:spLocks/>
            </p:cNvSpPr>
            <p:nvPr/>
          </p:nvSpPr>
          <p:spPr bwMode="auto">
            <a:xfrm>
              <a:off x="2621" y="1050"/>
              <a:ext cx="1611" cy="1025"/>
            </a:xfrm>
            <a:custGeom>
              <a:avLst/>
              <a:gdLst>
                <a:gd name="T0" fmla="*/ 1063 w 1162"/>
                <a:gd name="T1" fmla="*/ 49351 h 543"/>
                <a:gd name="T2" fmla="*/ 6960 w 1162"/>
                <a:gd name="T3" fmla="*/ 4162 h 543"/>
                <a:gd name="T4" fmla="*/ 17785 w 1162"/>
                <a:gd name="T5" fmla="*/ 23973 h 543"/>
                <a:gd name="T6" fmla="*/ 21649 w 1162"/>
                <a:gd name="T7" fmla="*/ 72662 h 543"/>
                <a:gd name="T8" fmla="*/ 19828 w 1162"/>
                <a:gd name="T9" fmla="*/ 137161 h 543"/>
                <a:gd name="T10" fmla="*/ 11083 w 1162"/>
                <a:gd name="T11" fmla="*/ 164591 h 543"/>
                <a:gd name="T12" fmla="*/ 1657 w 1162"/>
                <a:gd name="T13" fmla="*/ 133650 h 543"/>
                <a:gd name="T14" fmla="*/ 1063 w 1162"/>
                <a:gd name="T15" fmla="*/ 49351 h 543"/>
                <a:gd name="T16" fmla="*/ 0 60000 65536"/>
                <a:gd name="T17" fmla="*/ 0 60000 65536"/>
                <a:gd name="T18" fmla="*/ 0 60000 65536"/>
                <a:gd name="T19" fmla="*/ 0 60000 65536"/>
                <a:gd name="T20" fmla="*/ 0 60000 65536"/>
                <a:gd name="T21" fmla="*/ 0 60000 65536"/>
                <a:gd name="T22" fmla="*/ 0 60000 65536"/>
                <a:gd name="T23" fmla="*/ 0 60000 65536"/>
                <a:gd name="T24" fmla="*/ 0 w 1162"/>
                <a:gd name="T25" fmla="*/ 0 h 543"/>
                <a:gd name="T26" fmla="*/ 1162 w 116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45416" name="Freeform 4"/>
            <p:cNvSpPr>
              <a:spLocks/>
            </p:cNvSpPr>
            <p:nvPr/>
          </p:nvSpPr>
          <p:spPr bwMode="auto">
            <a:xfrm>
              <a:off x="0" y="878"/>
              <a:ext cx="1255" cy="1016"/>
            </a:xfrm>
            <a:custGeom>
              <a:avLst/>
              <a:gdLst>
                <a:gd name="T0" fmla="*/ 134 w 1198"/>
                <a:gd name="T1" fmla="*/ 270558 h 451"/>
                <a:gd name="T2" fmla="*/ 273 w 1198"/>
                <a:gd name="T3" fmla="*/ 132828 h 451"/>
                <a:gd name="T4" fmla="*/ 679 w 1198"/>
                <a:gd name="T5" fmla="*/ 73044 h 451"/>
                <a:gd name="T6" fmla="*/ 1501 w 1198"/>
                <a:gd name="T7" fmla="*/ 37135 h 451"/>
                <a:gd name="T8" fmla="*/ 1796 w 1198"/>
                <a:gd name="T9" fmla="*/ 294460 h 451"/>
                <a:gd name="T10" fmla="*/ 1350 w 1198"/>
                <a:gd name="T11" fmla="*/ 616944 h 451"/>
                <a:gd name="T12" fmla="*/ 466 w 1198"/>
                <a:gd name="T13" fmla="*/ 634874 h 451"/>
                <a:gd name="T14" fmla="*/ 54 w 1198"/>
                <a:gd name="T15" fmla="*/ 503524 h 451"/>
                <a:gd name="T16" fmla="*/ 134 w 1198"/>
                <a:gd name="T17" fmla="*/ 270558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45417" name="Freeform 5"/>
            <p:cNvSpPr>
              <a:spLocks/>
            </p:cNvSpPr>
            <p:nvPr/>
          </p:nvSpPr>
          <p:spPr bwMode="auto">
            <a:xfrm>
              <a:off x="810" y="1611"/>
              <a:ext cx="2007" cy="792"/>
            </a:xfrm>
            <a:custGeom>
              <a:avLst/>
              <a:gdLst>
                <a:gd name="T0" fmla="*/ 1319 w 1583"/>
                <a:gd name="T1" fmla="*/ 862 h 682"/>
                <a:gd name="T2" fmla="*/ 3445 w 1583"/>
                <a:gd name="T3" fmla="*/ 285 h 682"/>
                <a:gd name="T4" fmla="*/ 6645 w 1583"/>
                <a:gd name="T5" fmla="*/ 77 h 682"/>
                <a:gd name="T6" fmla="*/ 9794 w 1583"/>
                <a:gd name="T7" fmla="*/ 744 h 682"/>
                <a:gd name="T8" fmla="*/ 13238 w 1583"/>
                <a:gd name="T9" fmla="*/ 1642 h 682"/>
                <a:gd name="T10" fmla="*/ 10773 w 1583"/>
                <a:gd name="T11" fmla="*/ 2476 h 682"/>
                <a:gd name="T12" fmla="*/ 5844 w 1583"/>
                <a:gd name="T13" fmla="*/ 2523 h 682"/>
                <a:gd name="T14" fmla="*/ 751 w 1583"/>
                <a:gd name="T15" fmla="*/ 2291 h 682"/>
                <a:gd name="T16" fmla="*/ 1319 w 1583"/>
                <a:gd name="T17" fmla="*/ 862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3"/>
                <a:gd name="T28" fmla="*/ 0 h 682"/>
                <a:gd name="T29" fmla="*/ 1583 w 1583"/>
                <a:gd name="T30" fmla="*/ 682 h 6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45418" name="Oval 6"/>
            <p:cNvSpPr>
              <a:spLocks noChangeArrowheads="1"/>
            </p:cNvSpPr>
            <p:nvPr/>
          </p:nvSpPr>
          <p:spPr bwMode="auto">
            <a:xfrm>
              <a:off x="261" y="1610"/>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5419" name="Line 7"/>
            <p:cNvSpPr>
              <a:spLocks noChangeShapeType="1"/>
            </p:cNvSpPr>
            <p:nvPr/>
          </p:nvSpPr>
          <p:spPr bwMode="auto">
            <a:xfrm>
              <a:off x="261" y="1603"/>
              <a:ext cx="0" cy="5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420" name="Line 8"/>
            <p:cNvSpPr>
              <a:spLocks noChangeShapeType="1"/>
            </p:cNvSpPr>
            <p:nvPr/>
          </p:nvSpPr>
          <p:spPr bwMode="auto">
            <a:xfrm>
              <a:off x="574" y="1603"/>
              <a:ext cx="0" cy="5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421" name="Rectangle 9"/>
            <p:cNvSpPr>
              <a:spLocks noChangeArrowheads="1"/>
            </p:cNvSpPr>
            <p:nvPr/>
          </p:nvSpPr>
          <p:spPr bwMode="auto">
            <a:xfrm>
              <a:off x="261" y="1603"/>
              <a:ext cx="310" cy="51"/>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sz="2400"/>
            </a:p>
          </p:txBody>
        </p:sp>
        <p:sp>
          <p:nvSpPr>
            <p:cNvPr id="145422" name="Oval 10"/>
            <p:cNvSpPr>
              <a:spLocks noChangeArrowheads="1"/>
            </p:cNvSpPr>
            <p:nvPr/>
          </p:nvSpPr>
          <p:spPr bwMode="auto">
            <a:xfrm>
              <a:off x="258" y="1544"/>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5423" name="Rectangle 11"/>
            <p:cNvSpPr>
              <a:spLocks noChangeArrowheads="1"/>
            </p:cNvSpPr>
            <p:nvPr/>
          </p:nvSpPr>
          <p:spPr bwMode="auto">
            <a:xfrm>
              <a:off x="345" y="1557"/>
              <a:ext cx="141" cy="124"/>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45424" name="Text Box 12"/>
            <p:cNvSpPr txBox="1">
              <a:spLocks noChangeArrowheads="1"/>
            </p:cNvSpPr>
            <p:nvPr/>
          </p:nvSpPr>
          <p:spPr bwMode="auto">
            <a:xfrm>
              <a:off x="259" y="1492"/>
              <a:ext cx="320"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3b</a:t>
              </a:r>
              <a:endParaRPr lang="en-US"/>
            </a:p>
          </p:txBody>
        </p:sp>
        <p:sp>
          <p:nvSpPr>
            <p:cNvPr id="145425" name="Oval 13"/>
            <p:cNvSpPr>
              <a:spLocks noChangeArrowheads="1"/>
            </p:cNvSpPr>
            <p:nvPr/>
          </p:nvSpPr>
          <p:spPr bwMode="auto">
            <a:xfrm>
              <a:off x="1479" y="2216"/>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5426" name="Line 14"/>
            <p:cNvSpPr>
              <a:spLocks noChangeShapeType="1"/>
            </p:cNvSpPr>
            <p:nvPr/>
          </p:nvSpPr>
          <p:spPr bwMode="auto">
            <a:xfrm>
              <a:off x="1479" y="2209"/>
              <a:ext cx="0" cy="5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427" name="Line 15"/>
            <p:cNvSpPr>
              <a:spLocks noChangeShapeType="1"/>
            </p:cNvSpPr>
            <p:nvPr/>
          </p:nvSpPr>
          <p:spPr bwMode="auto">
            <a:xfrm>
              <a:off x="1792" y="2209"/>
              <a:ext cx="0" cy="5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428" name="Rectangle 16"/>
            <p:cNvSpPr>
              <a:spLocks noChangeArrowheads="1"/>
            </p:cNvSpPr>
            <p:nvPr/>
          </p:nvSpPr>
          <p:spPr bwMode="auto">
            <a:xfrm>
              <a:off x="1479" y="2209"/>
              <a:ext cx="310" cy="51"/>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sz="2400"/>
            </a:p>
          </p:txBody>
        </p:sp>
        <p:sp>
          <p:nvSpPr>
            <p:cNvPr id="145429" name="Oval 17"/>
            <p:cNvSpPr>
              <a:spLocks noChangeArrowheads="1"/>
            </p:cNvSpPr>
            <p:nvPr/>
          </p:nvSpPr>
          <p:spPr bwMode="auto">
            <a:xfrm>
              <a:off x="1476" y="2150"/>
              <a:ext cx="313" cy="95"/>
            </a:xfrm>
            <a:prstGeom prst="ellipse">
              <a:avLst/>
            </a:prstGeom>
            <a:solidFill>
              <a:schemeClr val="hlink"/>
            </a:solidFill>
            <a:ln w="12700">
              <a:solidFill>
                <a:schemeClr val="tx1"/>
              </a:solidFill>
              <a:round/>
              <a:headEnd/>
              <a:tailEnd/>
            </a:ln>
          </p:spPr>
          <p:txBody>
            <a:bodyPr wrap="none" anchor="ctr"/>
            <a:lstStyle/>
            <a:p>
              <a:endParaRPr lang="en-US"/>
            </a:p>
          </p:txBody>
        </p:sp>
        <p:grpSp>
          <p:nvGrpSpPr>
            <p:cNvPr id="145430" name="Group 18"/>
            <p:cNvGrpSpPr>
              <a:grpSpLocks/>
            </p:cNvGrpSpPr>
            <p:nvPr/>
          </p:nvGrpSpPr>
          <p:grpSpPr bwMode="auto">
            <a:xfrm>
              <a:off x="1478" y="2092"/>
              <a:ext cx="321" cy="269"/>
              <a:chOff x="2897" y="2425"/>
              <a:chExt cx="323" cy="269"/>
            </a:xfrm>
          </p:grpSpPr>
          <p:sp>
            <p:nvSpPr>
              <p:cNvPr id="145533" name="Rectangle 19"/>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45534" name="Text Box 20"/>
              <p:cNvSpPr txBox="1">
                <a:spLocks noChangeArrowheads="1"/>
              </p:cNvSpPr>
              <p:nvPr/>
            </p:nvSpPr>
            <p:spPr bwMode="auto">
              <a:xfrm>
                <a:off x="2897" y="2425"/>
                <a:ext cx="323"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1d</a:t>
                </a:r>
              </a:p>
            </p:txBody>
          </p:sp>
        </p:grpSp>
        <p:sp>
          <p:nvSpPr>
            <p:cNvPr id="145431" name="Oval 21"/>
            <p:cNvSpPr>
              <a:spLocks noChangeArrowheads="1"/>
            </p:cNvSpPr>
            <p:nvPr/>
          </p:nvSpPr>
          <p:spPr bwMode="auto">
            <a:xfrm>
              <a:off x="822" y="1478"/>
              <a:ext cx="313" cy="83"/>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5432" name="Line 22"/>
            <p:cNvSpPr>
              <a:spLocks noChangeShapeType="1"/>
            </p:cNvSpPr>
            <p:nvPr/>
          </p:nvSpPr>
          <p:spPr bwMode="auto">
            <a:xfrm>
              <a:off x="822" y="147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433" name="Line 23"/>
            <p:cNvSpPr>
              <a:spLocks noChangeShapeType="1"/>
            </p:cNvSpPr>
            <p:nvPr/>
          </p:nvSpPr>
          <p:spPr bwMode="auto">
            <a:xfrm>
              <a:off x="1135" y="147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434" name="Rectangle 24"/>
            <p:cNvSpPr>
              <a:spLocks noChangeArrowheads="1"/>
            </p:cNvSpPr>
            <p:nvPr/>
          </p:nvSpPr>
          <p:spPr bwMode="auto">
            <a:xfrm>
              <a:off x="822" y="1471"/>
              <a:ext cx="310" cy="47"/>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sz="2400"/>
            </a:p>
          </p:txBody>
        </p:sp>
        <p:sp>
          <p:nvSpPr>
            <p:cNvPr id="145435" name="Oval 25"/>
            <p:cNvSpPr>
              <a:spLocks noChangeArrowheads="1"/>
            </p:cNvSpPr>
            <p:nvPr/>
          </p:nvSpPr>
          <p:spPr bwMode="auto">
            <a:xfrm>
              <a:off x="819" y="1412"/>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5436" name="Rectangle 26"/>
            <p:cNvSpPr>
              <a:spLocks noChangeArrowheads="1"/>
            </p:cNvSpPr>
            <p:nvPr/>
          </p:nvSpPr>
          <p:spPr bwMode="auto">
            <a:xfrm>
              <a:off x="906" y="1425"/>
              <a:ext cx="142" cy="110"/>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45437" name="Text Box 27"/>
            <p:cNvSpPr txBox="1">
              <a:spLocks noChangeArrowheads="1"/>
            </p:cNvSpPr>
            <p:nvPr/>
          </p:nvSpPr>
          <p:spPr bwMode="auto">
            <a:xfrm>
              <a:off x="821" y="1359"/>
              <a:ext cx="320"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3a</a:t>
              </a:r>
              <a:endParaRPr lang="en-US"/>
            </a:p>
          </p:txBody>
        </p:sp>
        <p:sp>
          <p:nvSpPr>
            <p:cNvPr id="145438" name="Oval 28"/>
            <p:cNvSpPr>
              <a:spLocks noChangeArrowheads="1"/>
            </p:cNvSpPr>
            <p:nvPr/>
          </p:nvSpPr>
          <p:spPr bwMode="auto">
            <a:xfrm>
              <a:off x="1443" y="1820"/>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5439" name="Line 29"/>
            <p:cNvSpPr>
              <a:spLocks noChangeShapeType="1"/>
            </p:cNvSpPr>
            <p:nvPr/>
          </p:nvSpPr>
          <p:spPr bwMode="auto">
            <a:xfrm>
              <a:off x="1443" y="1814"/>
              <a:ext cx="0" cy="5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440" name="Line 30"/>
            <p:cNvSpPr>
              <a:spLocks noChangeShapeType="1"/>
            </p:cNvSpPr>
            <p:nvPr/>
          </p:nvSpPr>
          <p:spPr bwMode="auto">
            <a:xfrm>
              <a:off x="1756" y="1814"/>
              <a:ext cx="0" cy="5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441" name="Rectangle 31"/>
            <p:cNvSpPr>
              <a:spLocks noChangeArrowheads="1"/>
            </p:cNvSpPr>
            <p:nvPr/>
          </p:nvSpPr>
          <p:spPr bwMode="auto">
            <a:xfrm>
              <a:off x="1443" y="1814"/>
              <a:ext cx="310" cy="48"/>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sz="2400"/>
            </a:p>
          </p:txBody>
        </p:sp>
        <p:sp>
          <p:nvSpPr>
            <p:cNvPr id="145442" name="Oval 32"/>
            <p:cNvSpPr>
              <a:spLocks noChangeArrowheads="1"/>
            </p:cNvSpPr>
            <p:nvPr/>
          </p:nvSpPr>
          <p:spPr bwMode="auto">
            <a:xfrm>
              <a:off x="1440" y="1754"/>
              <a:ext cx="313" cy="95"/>
            </a:xfrm>
            <a:prstGeom prst="ellipse">
              <a:avLst/>
            </a:prstGeom>
            <a:solidFill>
              <a:schemeClr val="hlink"/>
            </a:solidFill>
            <a:ln w="12700">
              <a:solidFill>
                <a:schemeClr val="tx1"/>
              </a:solidFill>
              <a:round/>
              <a:headEnd/>
              <a:tailEnd/>
            </a:ln>
          </p:spPr>
          <p:txBody>
            <a:bodyPr wrap="none" anchor="ctr"/>
            <a:lstStyle/>
            <a:p>
              <a:endParaRPr lang="en-US"/>
            </a:p>
          </p:txBody>
        </p:sp>
        <p:grpSp>
          <p:nvGrpSpPr>
            <p:cNvPr id="145443" name="Group 33"/>
            <p:cNvGrpSpPr>
              <a:grpSpLocks/>
            </p:cNvGrpSpPr>
            <p:nvPr/>
          </p:nvGrpSpPr>
          <p:grpSpPr bwMode="auto">
            <a:xfrm>
              <a:off x="1445" y="1696"/>
              <a:ext cx="310" cy="270"/>
              <a:chOff x="2899" y="2425"/>
              <a:chExt cx="319" cy="270"/>
            </a:xfrm>
          </p:grpSpPr>
          <p:sp>
            <p:nvSpPr>
              <p:cNvPr id="145531" name="Rectangle 34"/>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45532" name="Text Box 35"/>
              <p:cNvSpPr txBox="1">
                <a:spLocks noChangeArrowheads="1"/>
              </p:cNvSpPr>
              <p:nvPr/>
            </p:nvSpPr>
            <p:spPr bwMode="auto">
              <a:xfrm>
                <a:off x="2899" y="2425"/>
                <a:ext cx="319" cy="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1c</a:t>
                </a:r>
              </a:p>
            </p:txBody>
          </p:sp>
        </p:grpSp>
        <p:sp>
          <p:nvSpPr>
            <p:cNvPr id="145444" name="Line 36"/>
            <p:cNvSpPr>
              <a:spLocks noChangeShapeType="1"/>
            </p:cNvSpPr>
            <p:nvPr/>
          </p:nvSpPr>
          <p:spPr bwMode="auto">
            <a:xfrm>
              <a:off x="3238" y="1632"/>
              <a:ext cx="308" cy="9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445" name="Line 37"/>
            <p:cNvSpPr>
              <a:spLocks noChangeShapeType="1"/>
            </p:cNvSpPr>
            <p:nvPr/>
          </p:nvSpPr>
          <p:spPr bwMode="auto">
            <a:xfrm>
              <a:off x="3562" y="1556"/>
              <a:ext cx="91" cy="11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446" name="Line 38"/>
            <p:cNvSpPr>
              <a:spLocks noChangeShapeType="1"/>
            </p:cNvSpPr>
            <p:nvPr/>
          </p:nvSpPr>
          <p:spPr bwMode="auto">
            <a:xfrm flipV="1">
              <a:off x="3170" y="1512"/>
              <a:ext cx="114" cy="7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447" name="Freeform 39"/>
            <p:cNvSpPr>
              <a:spLocks/>
            </p:cNvSpPr>
            <p:nvPr/>
          </p:nvSpPr>
          <p:spPr bwMode="auto">
            <a:xfrm>
              <a:off x="1790" y="2146"/>
              <a:ext cx="264" cy="82"/>
            </a:xfrm>
            <a:custGeom>
              <a:avLst/>
              <a:gdLst>
                <a:gd name="T0" fmla="*/ 0 w 264"/>
                <a:gd name="T1" fmla="*/ 82 h 82"/>
                <a:gd name="T2" fmla="*/ 264 w 264"/>
                <a:gd name="T3" fmla="*/ 0 h 82"/>
                <a:gd name="T4" fmla="*/ 0 60000 65536"/>
                <a:gd name="T5" fmla="*/ 0 60000 65536"/>
                <a:gd name="T6" fmla="*/ 0 w 264"/>
                <a:gd name="T7" fmla="*/ 0 h 82"/>
                <a:gd name="T8" fmla="*/ 264 w 264"/>
                <a:gd name="T9" fmla="*/ 82 h 82"/>
              </a:gdLst>
              <a:ahLst/>
              <a:cxnLst>
                <a:cxn ang="T4">
                  <a:pos x="T0" y="T1"/>
                </a:cxn>
                <a:cxn ang="T5">
                  <a:pos x="T2" y="T3"/>
                </a:cxn>
              </a:cxnLst>
              <a:rect l="T6" t="T7" r="T8" b="T9"/>
              <a:pathLst>
                <a:path w="264" h="82">
                  <a:moveTo>
                    <a:pt x="0" y="82"/>
                  </a:moveTo>
                  <a:lnTo>
                    <a:pt x="264" y="0"/>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5448" name="Freeform 40"/>
            <p:cNvSpPr>
              <a:spLocks/>
            </p:cNvSpPr>
            <p:nvPr/>
          </p:nvSpPr>
          <p:spPr bwMode="auto">
            <a:xfrm>
              <a:off x="1330" y="2110"/>
              <a:ext cx="152" cy="118"/>
            </a:xfrm>
            <a:custGeom>
              <a:avLst/>
              <a:gdLst>
                <a:gd name="T0" fmla="*/ 0 w 152"/>
                <a:gd name="T1" fmla="*/ 0 h 118"/>
                <a:gd name="T2" fmla="*/ 152 w 152"/>
                <a:gd name="T3" fmla="*/ 118 h 118"/>
                <a:gd name="T4" fmla="*/ 0 60000 65536"/>
                <a:gd name="T5" fmla="*/ 0 60000 65536"/>
                <a:gd name="T6" fmla="*/ 0 w 152"/>
                <a:gd name="T7" fmla="*/ 0 h 118"/>
                <a:gd name="T8" fmla="*/ 152 w 152"/>
                <a:gd name="T9" fmla="*/ 118 h 118"/>
              </a:gdLst>
              <a:ahLst/>
              <a:cxnLst>
                <a:cxn ang="T4">
                  <a:pos x="T0" y="T1"/>
                </a:cxn>
                <a:cxn ang="T5">
                  <a:pos x="T2" y="T3"/>
                </a:cxn>
              </a:cxnLst>
              <a:rect l="T6" t="T7" r="T8" b="T9"/>
              <a:pathLst>
                <a:path w="152" h="118">
                  <a:moveTo>
                    <a:pt x="0" y="0"/>
                  </a:moveTo>
                  <a:lnTo>
                    <a:pt x="152" y="118"/>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5449" name="Freeform 41"/>
            <p:cNvSpPr>
              <a:spLocks/>
            </p:cNvSpPr>
            <p:nvPr/>
          </p:nvSpPr>
          <p:spPr bwMode="auto">
            <a:xfrm>
              <a:off x="1454" y="2040"/>
              <a:ext cx="564" cy="82"/>
            </a:xfrm>
            <a:custGeom>
              <a:avLst/>
              <a:gdLst>
                <a:gd name="T0" fmla="*/ 0 w 564"/>
                <a:gd name="T1" fmla="*/ 0 h 82"/>
                <a:gd name="T2" fmla="*/ 564 w 564"/>
                <a:gd name="T3" fmla="*/ 82 h 82"/>
                <a:gd name="T4" fmla="*/ 0 60000 65536"/>
                <a:gd name="T5" fmla="*/ 0 60000 65536"/>
                <a:gd name="T6" fmla="*/ 0 w 564"/>
                <a:gd name="T7" fmla="*/ 0 h 82"/>
                <a:gd name="T8" fmla="*/ 564 w 564"/>
                <a:gd name="T9" fmla="*/ 82 h 82"/>
              </a:gdLst>
              <a:ahLst/>
              <a:cxnLst>
                <a:cxn ang="T4">
                  <a:pos x="T0" y="T1"/>
                </a:cxn>
                <a:cxn ang="T5">
                  <a:pos x="T2" y="T3"/>
                </a:cxn>
              </a:cxnLst>
              <a:rect l="T6" t="T7" r="T8" b="T9"/>
              <a:pathLst>
                <a:path w="564" h="82">
                  <a:moveTo>
                    <a:pt x="0" y="0"/>
                  </a:moveTo>
                  <a:lnTo>
                    <a:pt x="564" y="82"/>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5450" name="Freeform 42"/>
            <p:cNvSpPr>
              <a:spLocks/>
            </p:cNvSpPr>
            <p:nvPr/>
          </p:nvSpPr>
          <p:spPr bwMode="auto">
            <a:xfrm>
              <a:off x="1392" y="1878"/>
              <a:ext cx="76" cy="94"/>
            </a:xfrm>
            <a:custGeom>
              <a:avLst/>
              <a:gdLst>
                <a:gd name="T0" fmla="*/ 0 w 76"/>
                <a:gd name="T1" fmla="*/ 94 h 94"/>
                <a:gd name="T2" fmla="*/ 76 w 76"/>
                <a:gd name="T3" fmla="*/ 0 h 94"/>
                <a:gd name="T4" fmla="*/ 0 60000 65536"/>
                <a:gd name="T5" fmla="*/ 0 60000 65536"/>
                <a:gd name="T6" fmla="*/ 0 w 76"/>
                <a:gd name="T7" fmla="*/ 0 h 94"/>
                <a:gd name="T8" fmla="*/ 76 w 76"/>
                <a:gd name="T9" fmla="*/ 94 h 94"/>
              </a:gdLst>
              <a:ahLst/>
              <a:cxnLst>
                <a:cxn ang="T4">
                  <a:pos x="T0" y="T1"/>
                </a:cxn>
                <a:cxn ang="T5">
                  <a:pos x="T2" y="T3"/>
                </a:cxn>
              </a:cxnLst>
              <a:rect l="T6" t="T7" r="T8" b="T9"/>
              <a:pathLst>
                <a:path w="76" h="94">
                  <a:moveTo>
                    <a:pt x="0" y="94"/>
                  </a:moveTo>
                  <a:lnTo>
                    <a:pt x="76" y="0"/>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5451" name="Freeform 43"/>
            <p:cNvSpPr>
              <a:spLocks/>
            </p:cNvSpPr>
            <p:nvPr/>
          </p:nvSpPr>
          <p:spPr bwMode="auto">
            <a:xfrm>
              <a:off x="566" y="1502"/>
              <a:ext cx="252" cy="114"/>
            </a:xfrm>
            <a:custGeom>
              <a:avLst/>
              <a:gdLst>
                <a:gd name="T0" fmla="*/ 0 w 252"/>
                <a:gd name="T1" fmla="*/ 114 h 114"/>
                <a:gd name="T2" fmla="*/ 252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5452" name="Freeform 44"/>
            <p:cNvSpPr>
              <a:spLocks/>
            </p:cNvSpPr>
            <p:nvPr/>
          </p:nvSpPr>
          <p:spPr bwMode="auto">
            <a:xfrm>
              <a:off x="1002" y="1562"/>
              <a:ext cx="444" cy="258"/>
            </a:xfrm>
            <a:custGeom>
              <a:avLst/>
              <a:gdLst>
                <a:gd name="T0" fmla="*/ 0 w 444"/>
                <a:gd name="T1" fmla="*/ 0 h 258"/>
                <a:gd name="T2" fmla="*/ 444 w 444"/>
                <a:gd name="T3" fmla="*/ 258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5453" name="Freeform 45"/>
            <p:cNvSpPr>
              <a:spLocks/>
            </p:cNvSpPr>
            <p:nvPr/>
          </p:nvSpPr>
          <p:spPr bwMode="auto">
            <a:xfrm>
              <a:off x="2326" y="1680"/>
              <a:ext cx="654" cy="420"/>
            </a:xfrm>
            <a:custGeom>
              <a:avLst/>
              <a:gdLst>
                <a:gd name="T0" fmla="*/ 0 w 654"/>
                <a:gd name="T1" fmla="*/ 420 h 420"/>
                <a:gd name="T2" fmla="*/ 654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5454" name="Oval 46"/>
            <p:cNvSpPr>
              <a:spLocks noChangeArrowheads="1"/>
            </p:cNvSpPr>
            <p:nvPr/>
          </p:nvSpPr>
          <p:spPr bwMode="auto">
            <a:xfrm>
              <a:off x="2925" y="1617"/>
              <a:ext cx="313" cy="82"/>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5455" name="Line 47"/>
            <p:cNvSpPr>
              <a:spLocks noChangeShapeType="1"/>
            </p:cNvSpPr>
            <p:nvPr/>
          </p:nvSpPr>
          <p:spPr bwMode="auto">
            <a:xfrm>
              <a:off x="2925" y="1609"/>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456" name="Line 48"/>
            <p:cNvSpPr>
              <a:spLocks noChangeShapeType="1"/>
            </p:cNvSpPr>
            <p:nvPr/>
          </p:nvSpPr>
          <p:spPr bwMode="auto">
            <a:xfrm>
              <a:off x="3238" y="1609"/>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457" name="Rectangle 49"/>
            <p:cNvSpPr>
              <a:spLocks noChangeArrowheads="1"/>
            </p:cNvSpPr>
            <p:nvPr/>
          </p:nvSpPr>
          <p:spPr bwMode="auto">
            <a:xfrm>
              <a:off x="2925" y="1609"/>
              <a:ext cx="310" cy="50"/>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sz="2400"/>
            </a:p>
          </p:txBody>
        </p:sp>
        <p:sp>
          <p:nvSpPr>
            <p:cNvPr id="145458" name="Oval 50"/>
            <p:cNvSpPr>
              <a:spLocks noChangeArrowheads="1"/>
            </p:cNvSpPr>
            <p:nvPr/>
          </p:nvSpPr>
          <p:spPr bwMode="auto">
            <a:xfrm>
              <a:off x="2922" y="1550"/>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5459" name="Rectangle 51"/>
            <p:cNvSpPr>
              <a:spLocks noChangeArrowheads="1"/>
            </p:cNvSpPr>
            <p:nvPr/>
          </p:nvSpPr>
          <p:spPr bwMode="auto">
            <a:xfrm>
              <a:off x="3009" y="1563"/>
              <a:ext cx="141" cy="12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45460" name="Text Box 52"/>
            <p:cNvSpPr txBox="1">
              <a:spLocks noChangeArrowheads="1"/>
            </p:cNvSpPr>
            <p:nvPr/>
          </p:nvSpPr>
          <p:spPr bwMode="auto">
            <a:xfrm>
              <a:off x="2923" y="1498"/>
              <a:ext cx="320"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2a</a:t>
              </a:r>
              <a:endParaRPr lang="en-US"/>
            </a:p>
          </p:txBody>
        </p:sp>
        <p:sp>
          <p:nvSpPr>
            <p:cNvPr id="145461" name="Text Box 53"/>
            <p:cNvSpPr txBox="1">
              <a:spLocks noChangeArrowheads="1"/>
            </p:cNvSpPr>
            <p:nvPr/>
          </p:nvSpPr>
          <p:spPr bwMode="auto">
            <a:xfrm>
              <a:off x="597" y="1585"/>
              <a:ext cx="456"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t>AS3</a:t>
              </a:r>
              <a:endParaRPr lang="en-US" sz="1800"/>
            </a:p>
          </p:txBody>
        </p:sp>
        <p:sp>
          <p:nvSpPr>
            <p:cNvPr id="145462" name="Text Box 54"/>
            <p:cNvSpPr txBox="1">
              <a:spLocks noChangeArrowheads="1"/>
            </p:cNvSpPr>
            <p:nvPr/>
          </p:nvSpPr>
          <p:spPr bwMode="auto">
            <a:xfrm>
              <a:off x="2380" y="2042"/>
              <a:ext cx="456"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t>AS1</a:t>
              </a:r>
              <a:endParaRPr lang="en-US" sz="1800"/>
            </a:p>
          </p:txBody>
        </p:sp>
        <p:sp>
          <p:nvSpPr>
            <p:cNvPr id="145463" name="Text Box 55"/>
            <p:cNvSpPr txBox="1">
              <a:spLocks noChangeArrowheads="1"/>
            </p:cNvSpPr>
            <p:nvPr/>
          </p:nvSpPr>
          <p:spPr bwMode="auto">
            <a:xfrm>
              <a:off x="3207" y="1787"/>
              <a:ext cx="422"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AS2</a:t>
              </a:r>
            </a:p>
          </p:txBody>
        </p:sp>
        <p:sp>
          <p:nvSpPr>
            <p:cNvPr id="145464" name="Oval 56"/>
            <p:cNvSpPr>
              <a:spLocks noChangeArrowheads="1"/>
            </p:cNvSpPr>
            <p:nvPr/>
          </p:nvSpPr>
          <p:spPr bwMode="auto">
            <a:xfrm>
              <a:off x="1137" y="2030"/>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5465" name="Line 57"/>
            <p:cNvSpPr>
              <a:spLocks noChangeShapeType="1"/>
            </p:cNvSpPr>
            <p:nvPr/>
          </p:nvSpPr>
          <p:spPr bwMode="auto">
            <a:xfrm>
              <a:off x="1137" y="2023"/>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466" name="Line 58"/>
            <p:cNvSpPr>
              <a:spLocks noChangeShapeType="1"/>
            </p:cNvSpPr>
            <p:nvPr/>
          </p:nvSpPr>
          <p:spPr bwMode="auto">
            <a:xfrm>
              <a:off x="1451" y="2023"/>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467" name="Rectangle 59"/>
            <p:cNvSpPr>
              <a:spLocks noChangeArrowheads="1"/>
            </p:cNvSpPr>
            <p:nvPr/>
          </p:nvSpPr>
          <p:spPr bwMode="auto">
            <a:xfrm>
              <a:off x="1137" y="2023"/>
              <a:ext cx="310" cy="47"/>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sz="2400"/>
            </a:p>
          </p:txBody>
        </p:sp>
        <p:sp>
          <p:nvSpPr>
            <p:cNvPr id="145468" name="Oval 60"/>
            <p:cNvSpPr>
              <a:spLocks noChangeArrowheads="1"/>
            </p:cNvSpPr>
            <p:nvPr/>
          </p:nvSpPr>
          <p:spPr bwMode="auto">
            <a:xfrm>
              <a:off x="1134" y="1969"/>
              <a:ext cx="313" cy="96"/>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5469" name="Rectangle 61"/>
            <p:cNvSpPr>
              <a:spLocks noChangeArrowheads="1"/>
            </p:cNvSpPr>
            <p:nvPr/>
          </p:nvSpPr>
          <p:spPr bwMode="auto">
            <a:xfrm>
              <a:off x="1219" y="1995"/>
              <a:ext cx="142" cy="96"/>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45470" name="Text Box 62"/>
            <p:cNvSpPr txBox="1">
              <a:spLocks noChangeArrowheads="1"/>
            </p:cNvSpPr>
            <p:nvPr/>
          </p:nvSpPr>
          <p:spPr bwMode="auto">
            <a:xfrm>
              <a:off x="1137" y="1909"/>
              <a:ext cx="320"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1a</a:t>
              </a:r>
              <a:endParaRPr lang="en-US"/>
            </a:p>
          </p:txBody>
        </p:sp>
        <p:grpSp>
          <p:nvGrpSpPr>
            <p:cNvPr id="145471" name="Group 63"/>
            <p:cNvGrpSpPr>
              <a:grpSpLocks/>
            </p:cNvGrpSpPr>
            <p:nvPr/>
          </p:nvGrpSpPr>
          <p:grpSpPr bwMode="auto">
            <a:xfrm>
              <a:off x="3270" y="1384"/>
              <a:ext cx="316" cy="269"/>
              <a:chOff x="4320" y="1936"/>
              <a:chExt cx="316" cy="269"/>
            </a:xfrm>
          </p:grpSpPr>
          <p:sp>
            <p:nvSpPr>
              <p:cNvPr id="145524" name="Oval 64"/>
              <p:cNvSpPr>
                <a:spLocks noChangeArrowheads="1"/>
              </p:cNvSpPr>
              <p:nvPr/>
            </p:nvSpPr>
            <p:spPr bwMode="auto">
              <a:xfrm>
                <a:off x="4323" y="2054"/>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5525" name="Line 65"/>
              <p:cNvSpPr>
                <a:spLocks noChangeShapeType="1"/>
              </p:cNvSpPr>
              <p:nvPr/>
            </p:nvSpPr>
            <p:spPr bwMode="auto">
              <a:xfrm>
                <a:off x="4323" y="2047"/>
                <a:ext cx="0" cy="5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26" name="Line 66"/>
              <p:cNvSpPr>
                <a:spLocks noChangeShapeType="1"/>
              </p:cNvSpPr>
              <p:nvPr/>
            </p:nvSpPr>
            <p:spPr bwMode="auto">
              <a:xfrm>
                <a:off x="4636" y="2047"/>
                <a:ext cx="0" cy="5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27" name="Rectangle 67"/>
              <p:cNvSpPr>
                <a:spLocks noChangeArrowheads="1"/>
              </p:cNvSpPr>
              <p:nvPr/>
            </p:nvSpPr>
            <p:spPr bwMode="auto">
              <a:xfrm>
                <a:off x="4323" y="2047"/>
                <a:ext cx="310" cy="51"/>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sz="2400"/>
              </a:p>
            </p:txBody>
          </p:sp>
          <p:sp>
            <p:nvSpPr>
              <p:cNvPr id="145528" name="Oval 68"/>
              <p:cNvSpPr>
                <a:spLocks noChangeArrowheads="1"/>
              </p:cNvSpPr>
              <p:nvPr/>
            </p:nvSpPr>
            <p:spPr bwMode="auto">
              <a:xfrm>
                <a:off x="4320" y="1988"/>
                <a:ext cx="313" cy="97"/>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5529" name="Rectangle 69"/>
              <p:cNvSpPr>
                <a:spLocks noChangeArrowheads="1"/>
              </p:cNvSpPr>
              <p:nvPr/>
            </p:nvSpPr>
            <p:spPr bwMode="auto">
              <a:xfrm>
                <a:off x="4407" y="2001"/>
                <a:ext cx="141" cy="118"/>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45530" name="Text Box 70"/>
              <p:cNvSpPr txBox="1">
                <a:spLocks noChangeArrowheads="1"/>
              </p:cNvSpPr>
              <p:nvPr/>
            </p:nvSpPr>
            <p:spPr bwMode="auto">
              <a:xfrm>
                <a:off x="4325" y="1936"/>
                <a:ext cx="310"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2c</a:t>
                </a:r>
                <a:endParaRPr lang="en-US"/>
              </a:p>
            </p:txBody>
          </p:sp>
        </p:grpSp>
        <p:grpSp>
          <p:nvGrpSpPr>
            <p:cNvPr id="145472" name="Group 71"/>
            <p:cNvGrpSpPr>
              <a:grpSpLocks/>
            </p:cNvGrpSpPr>
            <p:nvPr/>
          </p:nvGrpSpPr>
          <p:grpSpPr bwMode="auto">
            <a:xfrm>
              <a:off x="3546" y="1606"/>
              <a:ext cx="321" cy="269"/>
              <a:chOff x="4596" y="2158"/>
              <a:chExt cx="321" cy="269"/>
            </a:xfrm>
          </p:grpSpPr>
          <p:sp>
            <p:nvSpPr>
              <p:cNvPr id="145517" name="Oval 72"/>
              <p:cNvSpPr>
                <a:spLocks noChangeArrowheads="1"/>
              </p:cNvSpPr>
              <p:nvPr/>
            </p:nvSpPr>
            <p:spPr bwMode="auto">
              <a:xfrm>
                <a:off x="4599" y="2276"/>
                <a:ext cx="311"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5518" name="Line 73"/>
              <p:cNvSpPr>
                <a:spLocks noChangeShapeType="1"/>
              </p:cNvSpPr>
              <p:nvPr/>
            </p:nvSpPr>
            <p:spPr bwMode="auto">
              <a:xfrm>
                <a:off x="4599" y="2269"/>
                <a:ext cx="0" cy="5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19" name="Line 74"/>
              <p:cNvSpPr>
                <a:spLocks noChangeShapeType="1"/>
              </p:cNvSpPr>
              <p:nvPr/>
            </p:nvSpPr>
            <p:spPr bwMode="auto">
              <a:xfrm>
                <a:off x="4910" y="2269"/>
                <a:ext cx="0" cy="5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20" name="Rectangle 75"/>
              <p:cNvSpPr>
                <a:spLocks noChangeArrowheads="1"/>
              </p:cNvSpPr>
              <p:nvPr/>
            </p:nvSpPr>
            <p:spPr bwMode="auto">
              <a:xfrm>
                <a:off x="4599" y="2269"/>
                <a:ext cx="310" cy="51"/>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sz="2400"/>
              </a:p>
            </p:txBody>
          </p:sp>
          <p:sp>
            <p:nvSpPr>
              <p:cNvPr id="145521" name="Oval 76"/>
              <p:cNvSpPr>
                <a:spLocks noChangeArrowheads="1"/>
              </p:cNvSpPr>
              <p:nvPr/>
            </p:nvSpPr>
            <p:spPr bwMode="auto">
              <a:xfrm>
                <a:off x="4596" y="2208"/>
                <a:ext cx="313" cy="97"/>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5522" name="Rectangle 77"/>
              <p:cNvSpPr>
                <a:spLocks noChangeArrowheads="1"/>
              </p:cNvSpPr>
              <p:nvPr/>
            </p:nvSpPr>
            <p:spPr bwMode="auto">
              <a:xfrm>
                <a:off x="4683" y="2221"/>
                <a:ext cx="141" cy="11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45523" name="Text Box 78"/>
              <p:cNvSpPr txBox="1">
                <a:spLocks noChangeArrowheads="1"/>
              </p:cNvSpPr>
              <p:nvPr/>
            </p:nvSpPr>
            <p:spPr bwMode="auto">
              <a:xfrm>
                <a:off x="4598" y="2158"/>
                <a:ext cx="319"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2b</a:t>
                </a:r>
                <a:endParaRPr lang="en-US"/>
              </a:p>
            </p:txBody>
          </p:sp>
        </p:grpSp>
        <p:grpSp>
          <p:nvGrpSpPr>
            <p:cNvPr id="145473" name="Group 79"/>
            <p:cNvGrpSpPr>
              <a:grpSpLocks/>
            </p:cNvGrpSpPr>
            <p:nvPr/>
          </p:nvGrpSpPr>
          <p:grpSpPr bwMode="auto">
            <a:xfrm>
              <a:off x="2015" y="1976"/>
              <a:ext cx="321" cy="269"/>
              <a:chOff x="2015" y="1976"/>
              <a:chExt cx="321" cy="269"/>
            </a:xfrm>
          </p:grpSpPr>
          <p:sp>
            <p:nvSpPr>
              <p:cNvPr id="145509" name="Oval 80"/>
              <p:cNvSpPr>
                <a:spLocks noChangeArrowheads="1"/>
              </p:cNvSpPr>
              <p:nvPr/>
            </p:nvSpPr>
            <p:spPr bwMode="auto">
              <a:xfrm>
                <a:off x="2019" y="2102"/>
                <a:ext cx="311"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5510" name="Line 81"/>
              <p:cNvSpPr>
                <a:spLocks noChangeShapeType="1"/>
              </p:cNvSpPr>
              <p:nvPr/>
            </p:nvSpPr>
            <p:spPr bwMode="auto">
              <a:xfrm>
                <a:off x="2019" y="2097"/>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11" name="Line 82"/>
              <p:cNvSpPr>
                <a:spLocks noChangeShapeType="1"/>
              </p:cNvSpPr>
              <p:nvPr/>
            </p:nvSpPr>
            <p:spPr bwMode="auto">
              <a:xfrm>
                <a:off x="2330" y="2097"/>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12" name="Rectangle 83"/>
              <p:cNvSpPr>
                <a:spLocks noChangeArrowheads="1"/>
              </p:cNvSpPr>
              <p:nvPr/>
            </p:nvSpPr>
            <p:spPr bwMode="auto">
              <a:xfrm>
                <a:off x="2019" y="2097"/>
                <a:ext cx="310" cy="47"/>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sz="2400"/>
              </a:p>
            </p:txBody>
          </p:sp>
          <p:sp>
            <p:nvSpPr>
              <p:cNvPr id="145513" name="Oval 84"/>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p:spPr>
            <p:txBody>
              <a:bodyPr wrap="none" anchor="ctr"/>
              <a:lstStyle/>
              <a:p>
                <a:endParaRPr lang="en-US"/>
              </a:p>
            </p:txBody>
          </p:sp>
          <p:grpSp>
            <p:nvGrpSpPr>
              <p:cNvPr id="145514" name="Group 85"/>
              <p:cNvGrpSpPr>
                <a:grpSpLocks/>
              </p:cNvGrpSpPr>
              <p:nvPr/>
            </p:nvGrpSpPr>
            <p:grpSpPr bwMode="auto">
              <a:xfrm>
                <a:off x="2015" y="1976"/>
                <a:ext cx="321" cy="269"/>
                <a:chOff x="2894" y="2425"/>
                <a:chExt cx="328" cy="269"/>
              </a:xfrm>
            </p:grpSpPr>
            <p:sp>
              <p:nvSpPr>
                <p:cNvPr id="145515" name="Rectangle 86"/>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45516" name="Text Box 87"/>
                <p:cNvSpPr txBox="1">
                  <a:spLocks noChangeArrowheads="1"/>
                </p:cNvSpPr>
                <p:nvPr/>
              </p:nvSpPr>
              <p:spPr bwMode="auto">
                <a:xfrm>
                  <a:off x="2894" y="2425"/>
                  <a:ext cx="328"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1b</a:t>
                  </a:r>
                  <a:endParaRPr lang="en-US"/>
                </a:p>
              </p:txBody>
            </p:sp>
          </p:grpSp>
        </p:grpSp>
        <p:sp>
          <p:nvSpPr>
            <p:cNvPr id="145474" name="Freeform 88"/>
            <p:cNvSpPr>
              <a:spLocks/>
            </p:cNvSpPr>
            <p:nvPr/>
          </p:nvSpPr>
          <p:spPr bwMode="auto">
            <a:xfrm>
              <a:off x="1457" y="2302"/>
              <a:ext cx="1848" cy="414"/>
            </a:xfrm>
            <a:custGeom>
              <a:avLst/>
              <a:gdLst>
                <a:gd name="T0" fmla="*/ 0 w 1848"/>
                <a:gd name="T1" fmla="*/ 414 h 414"/>
                <a:gd name="T2" fmla="*/ 84 w 1848"/>
                <a:gd name="T3" fmla="*/ 0 h 414"/>
                <a:gd name="T4" fmla="*/ 384 w 1848"/>
                <a:gd name="T5" fmla="*/ 6 h 414"/>
                <a:gd name="T6" fmla="*/ 1848 w 1848"/>
                <a:gd name="T7" fmla="*/ 414 h 414"/>
                <a:gd name="T8" fmla="*/ 0 w 1848"/>
                <a:gd name="T9" fmla="*/ 414 h 414"/>
                <a:gd name="T10" fmla="*/ 0 60000 65536"/>
                <a:gd name="T11" fmla="*/ 0 60000 65536"/>
                <a:gd name="T12" fmla="*/ 0 60000 65536"/>
                <a:gd name="T13" fmla="*/ 0 60000 65536"/>
                <a:gd name="T14" fmla="*/ 0 60000 65536"/>
                <a:gd name="T15" fmla="*/ 0 w 1848"/>
                <a:gd name="T16" fmla="*/ 0 h 414"/>
                <a:gd name="T17" fmla="*/ 1848 w 1848"/>
                <a:gd name="T18" fmla="*/ 414 h 414"/>
              </a:gdLst>
              <a:ahLst/>
              <a:cxnLst>
                <a:cxn ang="T10">
                  <a:pos x="T0" y="T1"/>
                </a:cxn>
                <a:cxn ang="T11">
                  <a:pos x="T2" y="T3"/>
                </a:cxn>
                <a:cxn ang="T12">
                  <a:pos x="T4" y="T5"/>
                </a:cxn>
                <a:cxn ang="T13">
                  <a:pos x="T6" y="T7"/>
                </a:cxn>
                <a:cxn ang="T14">
                  <a:pos x="T8" y="T9"/>
                </a:cxn>
              </a:cxnLst>
              <a:rect l="T15" t="T16" r="T17" b="T18"/>
              <a:pathLst>
                <a:path w="1848" h="414">
                  <a:moveTo>
                    <a:pt x="0" y="414"/>
                  </a:moveTo>
                  <a:lnTo>
                    <a:pt x="84" y="0"/>
                  </a:lnTo>
                  <a:lnTo>
                    <a:pt x="384" y="6"/>
                  </a:lnTo>
                  <a:lnTo>
                    <a:pt x="1848" y="414"/>
                  </a:lnTo>
                  <a:lnTo>
                    <a:pt x="0" y="414"/>
                  </a:lnTo>
                  <a:close/>
                </a:path>
              </a:pathLst>
            </a:custGeom>
            <a:gradFill rotWithShape="1">
              <a:gsLst>
                <a:gs pos="0">
                  <a:srgbClr val="DDDDDD"/>
                </a:gs>
                <a:gs pos="100000">
                  <a:srgbClr val="5F5F5F"/>
                </a:gs>
              </a:gsLst>
              <a:lin ang="5400000" scaled="1"/>
            </a:gradFill>
            <a:ln w="9525" cap="flat" cmpd="sng">
              <a:solidFill>
                <a:srgbClr val="DDDDDD"/>
              </a:solidFill>
              <a:prstDash val="solid"/>
              <a:round/>
              <a:headEnd/>
              <a:tailEnd/>
            </a:ln>
          </p:spPr>
          <p:txBody>
            <a:bodyPr wrap="none" anchor="ctr"/>
            <a:lstStyle/>
            <a:p>
              <a:endParaRPr lang="en-US"/>
            </a:p>
          </p:txBody>
        </p:sp>
        <p:sp>
          <p:nvSpPr>
            <p:cNvPr id="145475" name="Rectangle 89"/>
            <p:cNvSpPr>
              <a:spLocks noChangeArrowheads="1"/>
            </p:cNvSpPr>
            <p:nvPr/>
          </p:nvSpPr>
          <p:spPr bwMode="auto">
            <a:xfrm>
              <a:off x="1462" y="2729"/>
              <a:ext cx="1833" cy="1117"/>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45476" name="Group 90"/>
            <p:cNvGrpSpPr>
              <a:grpSpLocks/>
            </p:cNvGrpSpPr>
            <p:nvPr/>
          </p:nvGrpSpPr>
          <p:grpSpPr bwMode="auto">
            <a:xfrm>
              <a:off x="1578" y="2818"/>
              <a:ext cx="736" cy="479"/>
              <a:chOff x="1595" y="2898"/>
              <a:chExt cx="736" cy="479"/>
            </a:xfrm>
          </p:grpSpPr>
          <p:sp>
            <p:nvSpPr>
              <p:cNvPr id="145507" name="Oval 91"/>
              <p:cNvSpPr>
                <a:spLocks noChangeArrowheads="1"/>
              </p:cNvSpPr>
              <p:nvPr/>
            </p:nvSpPr>
            <p:spPr bwMode="auto">
              <a:xfrm>
                <a:off x="1595" y="2898"/>
                <a:ext cx="736" cy="479"/>
              </a:xfrm>
              <a:prstGeom prst="ellipse">
                <a:avLst/>
              </a:prstGeom>
              <a:noFill/>
              <a:ln w="9525">
                <a:solidFill>
                  <a:schemeClr val="accent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5508" name="Text Box 92"/>
              <p:cNvSpPr txBox="1">
                <a:spLocks noChangeArrowheads="1"/>
              </p:cNvSpPr>
              <p:nvPr/>
            </p:nvSpPr>
            <p:spPr bwMode="auto">
              <a:xfrm>
                <a:off x="1733" y="2933"/>
                <a:ext cx="553" cy="4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000099"/>
                    </a:solidFill>
                  </a:rPr>
                  <a:t>Intra-AS</a:t>
                </a:r>
              </a:p>
              <a:p>
                <a:pPr eaLnBrk="1" hangingPunct="1"/>
                <a:r>
                  <a:rPr lang="en-US" sz="1200">
                    <a:solidFill>
                      <a:srgbClr val="000099"/>
                    </a:solidFill>
                  </a:rPr>
                  <a:t>Routing </a:t>
                </a:r>
              </a:p>
              <a:p>
                <a:pPr eaLnBrk="1" hangingPunct="1"/>
                <a:r>
                  <a:rPr lang="en-US" sz="1200">
                    <a:solidFill>
                      <a:srgbClr val="000099"/>
                    </a:solidFill>
                  </a:rPr>
                  <a:t>algorithm</a:t>
                </a:r>
              </a:p>
            </p:txBody>
          </p:sp>
        </p:grpSp>
        <p:grpSp>
          <p:nvGrpSpPr>
            <p:cNvPr id="145477" name="Group 93"/>
            <p:cNvGrpSpPr>
              <a:grpSpLocks/>
            </p:cNvGrpSpPr>
            <p:nvPr/>
          </p:nvGrpSpPr>
          <p:grpSpPr bwMode="auto">
            <a:xfrm>
              <a:off x="2402" y="2826"/>
              <a:ext cx="736" cy="479"/>
              <a:chOff x="2402" y="2826"/>
              <a:chExt cx="736" cy="479"/>
            </a:xfrm>
          </p:grpSpPr>
          <p:sp>
            <p:nvSpPr>
              <p:cNvPr id="145505" name="Oval 94"/>
              <p:cNvSpPr>
                <a:spLocks noChangeArrowheads="1"/>
              </p:cNvSpPr>
              <p:nvPr/>
            </p:nvSpPr>
            <p:spPr bwMode="auto">
              <a:xfrm>
                <a:off x="2402" y="2828"/>
                <a:ext cx="736" cy="477"/>
              </a:xfrm>
              <a:prstGeom prst="ellipse">
                <a:avLst/>
              </a:prstGeom>
              <a:noFill/>
              <a:ln w="952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5506" name="Text Box 95"/>
              <p:cNvSpPr txBox="1">
                <a:spLocks noChangeArrowheads="1"/>
              </p:cNvSpPr>
              <p:nvPr/>
            </p:nvSpPr>
            <p:spPr bwMode="auto">
              <a:xfrm>
                <a:off x="2539" y="2862"/>
                <a:ext cx="553" cy="4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FF0000"/>
                    </a:solidFill>
                  </a:rPr>
                  <a:t>Inter-AS</a:t>
                </a:r>
              </a:p>
              <a:p>
                <a:pPr eaLnBrk="1" hangingPunct="1"/>
                <a:r>
                  <a:rPr lang="en-US" sz="1200">
                    <a:solidFill>
                      <a:srgbClr val="FF0000"/>
                    </a:solidFill>
                  </a:rPr>
                  <a:t>Routing </a:t>
                </a:r>
              </a:p>
              <a:p>
                <a:pPr eaLnBrk="1" hangingPunct="1"/>
                <a:r>
                  <a:rPr lang="en-US" sz="1200">
                    <a:solidFill>
                      <a:srgbClr val="FF0000"/>
                    </a:solidFill>
                  </a:rPr>
                  <a:t>algorithm</a:t>
                </a:r>
              </a:p>
            </p:txBody>
          </p:sp>
        </p:grpSp>
        <p:sp>
          <p:nvSpPr>
            <p:cNvPr id="145478" name="Rectangle 96"/>
            <p:cNvSpPr>
              <a:spLocks noChangeArrowheads="1"/>
            </p:cNvSpPr>
            <p:nvPr/>
          </p:nvSpPr>
          <p:spPr bwMode="auto">
            <a:xfrm>
              <a:off x="1932" y="3447"/>
              <a:ext cx="780" cy="266"/>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400"/>
                <a:t>Forwarding</a:t>
              </a:r>
            </a:p>
            <a:p>
              <a:pPr algn="ctr" eaLnBrk="1" hangingPunct="1"/>
              <a:r>
                <a:rPr lang="en-US" sz="1400"/>
                <a:t>table</a:t>
              </a:r>
            </a:p>
          </p:txBody>
        </p:sp>
        <p:sp>
          <p:nvSpPr>
            <p:cNvPr id="145479" name="Freeform 97"/>
            <p:cNvSpPr>
              <a:spLocks/>
            </p:cNvSpPr>
            <p:nvPr/>
          </p:nvSpPr>
          <p:spPr bwMode="auto">
            <a:xfrm>
              <a:off x="1648" y="3217"/>
              <a:ext cx="275" cy="345"/>
            </a:xfrm>
            <a:custGeom>
              <a:avLst/>
              <a:gdLst>
                <a:gd name="T0" fmla="*/ 0 w 275"/>
                <a:gd name="T1" fmla="*/ 0 h 345"/>
                <a:gd name="T2" fmla="*/ 71 w 275"/>
                <a:gd name="T3" fmla="*/ 230 h 345"/>
                <a:gd name="T4" fmla="*/ 275 w 275"/>
                <a:gd name="T5" fmla="*/ 345 h 345"/>
                <a:gd name="T6" fmla="*/ 0 60000 65536"/>
                <a:gd name="T7" fmla="*/ 0 60000 65536"/>
                <a:gd name="T8" fmla="*/ 0 60000 65536"/>
                <a:gd name="T9" fmla="*/ 0 w 275"/>
                <a:gd name="T10" fmla="*/ 0 h 345"/>
                <a:gd name="T11" fmla="*/ 275 w 275"/>
                <a:gd name="T12" fmla="*/ 345 h 345"/>
              </a:gdLst>
              <a:ahLst/>
              <a:cxnLst>
                <a:cxn ang="T6">
                  <a:pos x="T0" y="T1"/>
                </a:cxn>
                <a:cxn ang="T7">
                  <a:pos x="T2" y="T3"/>
                </a:cxn>
                <a:cxn ang="T8">
                  <a:pos x="T4" y="T5"/>
                </a:cxn>
              </a:cxnLst>
              <a:rect l="T9" t="T10" r="T11" b="T12"/>
              <a:pathLst>
                <a:path w="275" h="345">
                  <a:moveTo>
                    <a:pt x="0" y="0"/>
                  </a:moveTo>
                  <a:cubicBezTo>
                    <a:pt x="12" y="86"/>
                    <a:pt x="25" y="173"/>
                    <a:pt x="71" y="230"/>
                  </a:cubicBezTo>
                  <a:cubicBezTo>
                    <a:pt x="117" y="287"/>
                    <a:pt x="241" y="326"/>
                    <a:pt x="275" y="345"/>
                  </a:cubicBezTo>
                </a:path>
              </a:pathLst>
            </a:custGeom>
            <a:noFill/>
            <a:ln w="9525">
              <a:solidFill>
                <a:schemeClr val="accent2"/>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5480" name="Freeform 98"/>
            <p:cNvSpPr>
              <a:spLocks/>
            </p:cNvSpPr>
            <p:nvPr/>
          </p:nvSpPr>
          <p:spPr bwMode="auto">
            <a:xfrm>
              <a:off x="2712" y="3217"/>
              <a:ext cx="354" cy="372"/>
            </a:xfrm>
            <a:custGeom>
              <a:avLst/>
              <a:gdLst>
                <a:gd name="T0" fmla="*/ 354 w 354"/>
                <a:gd name="T1" fmla="*/ 0 h 372"/>
                <a:gd name="T2" fmla="*/ 248 w 354"/>
                <a:gd name="T3" fmla="*/ 274 h 372"/>
                <a:gd name="T4" fmla="*/ 0 w 354"/>
                <a:gd name="T5" fmla="*/ 372 h 372"/>
                <a:gd name="T6" fmla="*/ 0 60000 65536"/>
                <a:gd name="T7" fmla="*/ 0 60000 65536"/>
                <a:gd name="T8" fmla="*/ 0 60000 65536"/>
                <a:gd name="T9" fmla="*/ 0 w 354"/>
                <a:gd name="T10" fmla="*/ 0 h 372"/>
                <a:gd name="T11" fmla="*/ 354 w 354"/>
                <a:gd name="T12" fmla="*/ 372 h 372"/>
              </a:gdLst>
              <a:ahLst/>
              <a:cxnLst>
                <a:cxn ang="T6">
                  <a:pos x="T0" y="T1"/>
                </a:cxn>
                <a:cxn ang="T7">
                  <a:pos x="T2" y="T3"/>
                </a:cxn>
                <a:cxn ang="T8">
                  <a:pos x="T4" y="T5"/>
                </a:cxn>
              </a:cxnLst>
              <a:rect l="T9" t="T10" r="T11" b="T12"/>
              <a:pathLst>
                <a:path w="354" h="372">
                  <a:moveTo>
                    <a:pt x="354" y="0"/>
                  </a:moveTo>
                  <a:cubicBezTo>
                    <a:pt x="330" y="106"/>
                    <a:pt x="307" y="212"/>
                    <a:pt x="248" y="274"/>
                  </a:cubicBezTo>
                  <a:cubicBezTo>
                    <a:pt x="189" y="336"/>
                    <a:pt x="41" y="354"/>
                    <a:pt x="0" y="372"/>
                  </a:cubicBezTo>
                </a:path>
              </a:pathLst>
            </a:custGeom>
            <a:noFill/>
            <a:ln w="9525">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145481" name="Group 99"/>
            <p:cNvGrpSpPr>
              <a:grpSpLocks/>
            </p:cNvGrpSpPr>
            <p:nvPr/>
          </p:nvGrpSpPr>
          <p:grpSpPr bwMode="auto">
            <a:xfrm>
              <a:off x="419" y="1222"/>
              <a:ext cx="316" cy="269"/>
              <a:chOff x="2016" y="1976"/>
              <a:chExt cx="316" cy="269"/>
            </a:xfrm>
          </p:grpSpPr>
          <p:sp>
            <p:nvSpPr>
              <p:cNvPr id="145497" name="Oval 100"/>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5498" name="Line 101"/>
              <p:cNvSpPr>
                <a:spLocks noChangeShapeType="1"/>
              </p:cNvSpPr>
              <p:nvPr/>
            </p:nvSpPr>
            <p:spPr bwMode="auto">
              <a:xfrm>
                <a:off x="2019" y="2095"/>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499" name="Line 102"/>
              <p:cNvSpPr>
                <a:spLocks noChangeShapeType="1"/>
              </p:cNvSpPr>
              <p:nvPr/>
            </p:nvSpPr>
            <p:spPr bwMode="auto">
              <a:xfrm>
                <a:off x="2332" y="2095"/>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00" name="Rectangle 103"/>
              <p:cNvSpPr>
                <a:spLocks noChangeArrowheads="1"/>
              </p:cNvSpPr>
              <p:nvPr/>
            </p:nvSpPr>
            <p:spPr bwMode="auto">
              <a:xfrm>
                <a:off x="2019" y="2095"/>
                <a:ext cx="310" cy="50"/>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sz="2400"/>
              </a:p>
            </p:txBody>
          </p:sp>
          <p:sp>
            <p:nvSpPr>
              <p:cNvPr id="145501" name="Oval 104"/>
              <p:cNvSpPr>
                <a:spLocks noChangeArrowheads="1"/>
              </p:cNvSpPr>
              <p:nvPr/>
            </p:nvSpPr>
            <p:spPr bwMode="auto">
              <a:xfrm>
                <a:off x="2016" y="2037"/>
                <a:ext cx="313" cy="94"/>
              </a:xfrm>
              <a:prstGeom prst="ellipse">
                <a:avLst/>
              </a:prstGeom>
              <a:solidFill>
                <a:schemeClr val="hlink"/>
              </a:solidFill>
              <a:ln w="12700">
                <a:solidFill>
                  <a:schemeClr val="tx1"/>
                </a:solidFill>
                <a:round/>
                <a:headEnd/>
                <a:tailEnd/>
              </a:ln>
            </p:spPr>
            <p:txBody>
              <a:bodyPr wrap="none" anchor="ctr"/>
              <a:lstStyle/>
              <a:p>
                <a:endParaRPr lang="en-US"/>
              </a:p>
            </p:txBody>
          </p:sp>
          <p:grpSp>
            <p:nvGrpSpPr>
              <p:cNvPr id="145502" name="Group 105"/>
              <p:cNvGrpSpPr>
                <a:grpSpLocks/>
              </p:cNvGrpSpPr>
              <p:nvPr/>
            </p:nvGrpSpPr>
            <p:grpSpPr bwMode="auto">
              <a:xfrm>
                <a:off x="2020" y="1976"/>
                <a:ext cx="308" cy="269"/>
                <a:chOff x="2899" y="2425"/>
                <a:chExt cx="315" cy="269"/>
              </a:xfrm>
            </p:grpSpPr>
            <p:sp>
              <p:nvSpPr>
                <p:cNvPr id="145503" name="Rectangle 106"/>
                <p:cNvSpPr>
                  <a:spLocks noChangeArrowheads="1"/>
                </p:cNvSpPr>
                <p:nvPr/>
              </p:nvSpPr>
              <p:spPr bwMode="auto">
                <a:xfrm>
                  <a:off x="2982" y="2490"/>
                  <a:ext cx="142" cy="130"/>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45504" name="Text Box 107"/>
                <p:cNvSpPr txBox="1">
                  <a:spLocks noChangeArrowheads="1"/>
                </p:cNvSpPr>
                <p:nvPr/>
              </p:nvSpPr>
              <p:spPr bwMode="auto">
                <a:xfrm>
                  <a:off x="2899" y="2425"/>
                  <a:ext cx="315" cy="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3c</a:t>
                  </a:r>
                  <a:endParaRPr lang="en-US"/>
                </a:p>
              </p:txBody>
            </p:sp>
          </p:grpSp>
        </p:grpSp>
        <p:sp>
          <p:nvSpPr>
            <p:cNvPr id="145482" name="Line 108"/>
            <p:cNvSpPr>
              <a:spLocks noChangeShapeType="1"/>
            </p:cNvSpPr>
            <p:nvPr/>
          </p:nvSpPr>
          <p:spPr bwMode="auto">
            <a:xfrm flipH="1">
              <a:off x="443" y="1436"/>
              <a:ext cx="62" cy="10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5483" name="Line 109"/>
            <p:cNvSpPr>
              <a:spLocks noChangeShapeType="1"/>
            </p:cNvSpPr>
            <p:nvPr/>
          </p:nvSpPr>
          <p:spPr bwMode="auto">
            <a:xfrm>
              <a:off x="136" y="1482"/>
              <a:ext cx="145" cy="11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5484" name="Line 110"/>
            <p:cNvSpPr>
              <a:spLocks noChangeShapeType="1"/>
            </p:cNvSpPr>
            <p:nvPr/>
          </p:nvSpPr>
          <p:spPr bwMode="auto">
            <a:xfrm flipH="1">
              <a:off x="635" y="1127"/>
              <a:ext cx="136" cy="15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5485" name="Line 111"/>
            <p:cNvSpPr>
              <a:spLocks noChangeShapeType="1"/>
            </p:cNvSpPr>
            <p:nvPr/>
          </p:nvSpPr>
          <p:spPr bwMode="auto">
            <a:xfrm>
              <a:off x="356" y="1118"/>
              <a:ext cx="120" cy="17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5486" name="Line 112"/>
            <p:cNvSpPr>
              <a:spLocks noChangeShapeType="1"/>
            </p:cNvSpPr>
            <p:nvPr/>
          </p:nvSpPr>
          <p:spPr bwMode="auto">
            <a:xfrm flipH="1">
              <a:off x="1016" y="1211"/>
              <a:ext cx="70" cy="20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5487" name="Line 113"/>
            <p:cNvSpPr>
              <a:spLocks noChangeShapeType="1"/>
            </p:cNvSpPr>
            <p:nvPr/>
          </p:nvSpPr>
          <p:spPr bwMode="auto">
            <a:xfrm>
              <a:off x="3854" y="1728"/>
              <a:ext cx="22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5488" name="Line 114"/>
            <p:cNvSpPr>
              <a:spLocks noChangeShapeType="1"/>
            </p:cNvSpPr>
            <p:nvPr/>
          </p:nvSpPr>
          <p:spPr bwMode="auto">
            <a:xfrm flipV="1">
              <a:off x="3795" y="1415"/>
              <a:ext cx="262" cy="25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5489" name="Line 115"/>
            <p:cNvSpPr>
              <a:spLocks noChangeShapeType="1"/>
            </p:cNvSpPr>
            <p:nvPr/>
          </p:nvSpPr>
          <p:spPr bwMode="auto">
            <a:xfrm flipH="1" flipV="1">
              <a:off x="3244" y="1245"/>
              <a:ext cx="127" cy="20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5490" name="Line 116"/>
            <p:cNvSpPr>
              <a:spLocks noChangeShapeType="1"/>
            </p:cNvSpPr>
            <p:nvPr/>
          </p:nvSpPr>
          <p:spPr bwMode="auto">
            <a:xfrm flipH="1" flipV="1">
              <a:off x="2932" y="1347"/>
              <a:ext cx="136" cy="18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5491" name="Line 117"/>
            <p:cNvSpPr>
              <a:spLocks noChangeShapeType="1"/>
            </p:cNvSpPr>
            <p:nvPr/>
          </p:nvSpPr>
          <p:spPr bwMode="auto">
            <a:xfrm flipH="1">
              <a:off x="1042" y="2092"/>
              <a:ext cx="135" cy="11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5492" name="Line 118"/>
            <p:cNvSpPr>
              <a:spLocks noChangeShapeType="1"/>
            </p:cNvSpPr>
            <p:nvPr/>
          </p:nvSpPr>
          <p:spPr bwMode="auto">
            <a:xfrm flipH="1" flipV="1">
              <a:off x="1008" y="1991"/>
              <a:ext cx="127" cy="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5493" name="Line 119"/>
            <p:cNvSpPr>
              <a:spLocks noChangeShapeType="1"/>
            </p:cNvSpPr>
            <p:nvPr/>
          </p:nvSpPr>
          <p:spPr bwMode="auto">
            <a:xfrm flipH="1">
              <a:off x="1279" y="2262"/>
              <a:ext cx="212" cy="1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5494" name="Line 120"/>
            <p:cNvSpPr>
              <a:spLocks noChangeShapeType="1"/>
            </p:cNvSpPr>
            <p:nvPr/>
          </p:nvSpPr>
          <p:spPr bwMode="auto">
            <a:xfrm flipV="1">
              <a:off x="1762" y="1804"/>
              <a:ext cx="229" cy="1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5495" name="Line 121"/>
            <p:cNvSpPr>
              <a:spLocks noChangeShapeType="1"/>
            </p:cNvSpPr>
            <p:nvPr/>
          </p:nvSpPr>
          <p:spPr bwMode="auto">
            <a:xfrm>
              <a:off x="2219" y="2177"/>
              <a:ext cx="119" cy="11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5496" name="Line 122"/>
            <p:cNvSpPr>
              <a:spLocks noChangeShapeType="1"/>
            </p:cNvSpPr>
            <p:nvPr/>
          </p:nvSpPr>
          <p:spPr bwMode="auto">
            <a:xfrm>
              <a:off x="1737" y="1880"/>
              <a:ext cx="145" cy="7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100357" name="Rectangle 123"/>
          <p:cNvSpPr>
            <a:spLocks noGrp="1" noChangeArrowheads="1"/>
          </p:cNvSpPr>
          <p:nvPr>
            <p:ph type="title"/>
          </p:nvPr>
        </p:nvSpPr>
        <p:spPr>
          <a:xfrm>
            <a:off x="422274" y="228600"/>
            <a:ext cx="8487809" cy="839788"/>
          </a:xfrm>
        </p:spPr>
        <p:txBody>
          <a:bodyPr/>
          <a:lstStyle/>
          <a:p>
            <a:pPr>
              <a:defRPr/>
            </a:pPr>
            <a:r>
              <a:rPr lang="en-US" dirty="0">
                <a:cs typeface="+mj-cs"/>
              </a:rPr>
              <a:t>Interconnected </a:t>
            </a:r>
            <a:r>
              <a:rPr lang="en-US" dirty="0" err="1">
                <a:cs typeface="+mj-cs"/>
              </a:rPr>
              <a:t>ASes</a:t>
            </a:r>
            <a:r>
              <a:rPr lang="en-US" dirty="0">
                <a:cs typeface="+mj-cs"/>
              </a:rPr>
              <a:t> and forwarding</a:t>
            </a:r>
          </a:p>
        </p:txBody>
      </p:sp>
      <p:sp>
        <p:nvSpPr>
          <p:cNvPr id="100358" name="Rectangle 124"/>
          <p:cNvSpPr>
            <a:spLocks noGrp="1" noChangeArrowheads="1"/>
          </p:cNvSpPr>
          <p:nvPr>
            <p:ph type="body" sz="half" idx="2"/>
          </p:nvPr>
        </p:nvSpPr>
        <p:spPr>
          <a:xfrm>
            <a:off x="5114925" y="3082149"/>
            <a:ext cx="3810000" cy="3400425"/>
          </a:xfrm>
        </p:spPr>
        <p:txBody>
          <a:bodyPr/>
          <a:lstStyle/>
          <a:p>
            <a:pPr>
              <a:defRPr/>
            </a:pPr>
            <a:r>
              <a:rPr lang="en-US" sz="2400" dirty="0">
                <a:solidFill>
                  <a:srgbClr val="C00000"/>
                </a:solidFill>
                <a:cs typeface="+mn-cs"/>
              </a:rPr>
              <a:t>IP forwarding table</a:t>
            </a:r>
            <a:r>
              <a:rPr lang="en-US" sz="2400" dirty="0">
                <a:cs typeface="+mn-cs"/>
              </a:rPr>
              <a:t>  configured by both intra- and inter-AS routing algorithm</a:t>
            </a:r>
          </a:p>
          <a:p>
            <a:pPr lvl="1">
              <a:defRPr/>
            </a:pPr>
            <a:r>
              <a:rPr lang="en-US" dirty="0"/>
              <a:t>intra-AS routing determine entries for destinations within AS</a:t>
            </a:r>
          </a:p>
          <a:p>
            <a:pPr lvl="1">
              <a:defRPr/>
            </a:pPr>
            <a:r>
              <a:rPr lang="en-US" dirty="0"/>
              <a:t>inter-AS &amp; intra-AS determine entries for external destinations</a:t>
            </a:r>
          </a:p>
        </p:txBody>
      </p:sp>
      <p:pic>
        <p:nvPicPr>
          <p:cNvPr id="145414" name="Picture 12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37" y="884238"/>
            <a:ext cx="8287525" cy="242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8"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15</a:t>
            </a:fld>
            <a:endParaRPr lang="en-US" sz="1200" dirty="0">
              <a:latin typeface="Tahoma" charset="0"/>
            </a:endParaRPr>
          </a:p>
        </p:txBody>
      </p:sp>
      <p:sp>
        <p:nvSpPr>
          <p:cNvPr id="129"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927165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p:cNvSpPr>
            <a:spLocks noGrp="1" noChangeArrowheads="1"/>
          </p:cNvSpPr>
          <p:nvPr>
            <p:ph type="title"/>
          </p:nvPr>
        </p:nvSpPr>
        <p:spPr>
          <a:xfrm>
            <a:off x="557213" y="0"/>
            <a:ext cx="7772400" cy="1143000"/>
          </a:xfrm>
        </p:spPr>
        <p:txBody>
          <a:bodyPr/>
          <a:lstStyle/>
          <a:p>
            <a:pPr>
              <a:defRPr/>
            </a:pPr>
            <a:r>
              <a:rPr lang="en-US" dirty="0">
                <a:cs typeface="+mj-cs"/>
              </a:rPr>
              <a:t>Inter-AS tasks</a:t>
            </a:r>
          </a:p>
        </p:txBody>
      </p:sp>
      <p:sp>
        <p:nvSpPr>
          <p:cNvPr id="101381" name="Rectangle 3"/>
          <p:cNvSpPr>
            <a:spLocks noGrp="1" noChangeArrowheads="1"/>
          </p:cNvSpPr>
          <p:nvPr>
            <p:ph type="body" sz="half" idx="1"/>
          </p:nvPr>
        </p:nvSpPr>
        <p:spPr>
          <a:xfrm>
            <a:off x="531813" y="1195388"/>
            <a:ext cx="3810000" cy="2921000"/>
          </a:xfrm>
        </p:spPr>
        <p:txBody>
          <a:bodyPr/>
          <a:lstStyle/>
          <a:p>
            <a:pPr>
              <a:defRPr/>
            </a:pPr>
            <a:r>
              <a:rPr lang="en-US" sz="2400" dirty="0">
                <a:cs typeface="+mn-cs"/>
              </a:rPr>
              <a:t>suppose an </a:t>
            </a:r>
            <a:r>
              <a:rPr lang="en-US" sz="2400" dirty="0">
                <a:solidFill>
                  <a:srgbClr val="C00000"/>
                </a:solidFill>
                <a:cs typeface="+mn-cs"/>
              </a:rPr>
              <a:t>interior router</a:t>
            </a:r>
            <a:r>
              <a:rPr lang="en-US" sz="2400" dirty="0">
                <a:cs typeface="+mn-cs"/>
              </a:rPr>
              <a:t> in AS</a:t>
            </a:r>
            <a:r>
              <a:rPr lang="en-US" sz="2400" dirty="0">
                <a:latin typeface="Arial"/>
                <a:cs typeface="Arial"/>
              </a:rPr>
              <a:t>1</a:t>
            </a:r>
            <a:r>
              <a:rPr lang="en-US" sz="2400" dirty="0">
                <a:cs typeface="+mn-cs"/>
              </a:rPr>
              <a:t> receives datagram destined outside of AS</a:t>
            </a:r>
            <a:r>
              <a:rPr lang="en-US" sz="2400" dirty="0">
                <a:latin typeface="Arial"/>
                <a:cs typeface="Arial"/>
              </a:rPr>
              <a:t>1</a:t>
            </a:r>
            <a:r>
              <a:rPr lang="en-US" sz="2400" dirty="0">
                <a:cs typeface="+mn-cs"/>
              </a:rPr>
              <a:t>:</a:t>
            </a:r>
          </a:p>
          <a:p>
            <a:pPr lvl="1">
              <a:defRPr/>
            </a:pPr>
            <a:r>
              <a:rPr lang="en-US" dirty="0"/>
              <a:t>router should forward packet to </a:t>
            </a:r>
            <a:r>
              <a:rPr lang="en-US" dirty="0">
                <a:solidFill>
                  <a:srgbClr val="C00000"/>
                </a:solidFill>
              </a:rPr>
              <a:t>gateway router</a:t>
            </a:r>
            <a:r>
              <a:rPr lang="en-US" dirty="0"/>
              <a:t>, but which one?</a:t>
            </a:r>
          </a:p>
        </p:txBody>
      </p:sp>
      <p:sp>
        <p:nvSpPr>
          <p:cNvPr id="101382" name="Rectangle 4"/>
          <p:cNvSpPr>
            <a:spLocks noGrp="1" noChangeArrowheads="1"/>
          </p:cNvSpPr>
          <p:nvPr>
            <p:ph type="body" sz="half" idx="2"/>
          </p:nvPr>
        </p:nvSpPr>
        <p:spPr>
          <a:xfrm>
            <a:off x="4682056" y="1195388"/>
            <a:ext cx="3810000" cy="3294062"/>
          </a:xfrm>
        </p:spPr>
        <p:txBody>
          <a:bodyPr/>
          <a:lstStyle/>
          <a:p>
            <a:pPr marL="457200" indent="-457200">
              <a:buFont typeface="Wingdings" charset="0"/>
              <a:buNone/>
              <a:defRPr/>
            </a:pPr>
            <a:r>
              <a:rPr lang="en-US" sz="2400" i="1" dirty="0">
                <a:solidFill>
                  <a:srgbClr val="CC0000"/>
                </a:solidFill>
                <a:cs typeface="+mn-cs"/>
              </a:rPr>
              <a:t>AS</a:t>
            </a:r>
            <a:r>
              <a:rPr lang="en-US" sz="2400" i="1" dirty="0">
                <a:solidFill>
                  <a:srgbClr val="CC0000"/>
                </a:solidFill>
                <a:latin typeface="Arial"/>
                <a:cs typeface="Arial"/>
              </a:rPr>
              <a:t>1</a:t>
            </a:r>
            <a:r>
              <a:rPr lang="en-US" sz="2400" i="1" dirty="0">
                <a:solidFill>
                  <a:srgbClr val="CC0000"/>
                </a:solidFill>
                <a:cs typeface="+mn-cs"/>
              </a:rPr>
              <a:t> Gateway Routers must:</a:t>
            </a:r>
          </a:p>
          <a:p>
            <a:pPr marL="457200" indent="-457200">
              <a:buFont typeface="ZapfDingbats" charset="0"/>
              <a:buAutoNum type="arabicPeriod"/>
              <a:defRPr/>
            </a:pPr>
            <a:r>
              <a:rPr lang="en-US" sz="2400" dirty="0">
                <a:cs typeface="+mn-cs"/>
              </a:rPr>
              <a:t>learn which destinations are </a:t>
            </a:r>
            <a:r>
              <a:rPr lang="en-US" sz="2400" dirty="0">
                <a:solidFill>
                  <a:srgbClr val="C00000"/>
                </a:solidFill>
                <a:cs typeface="+mn-cs"/>
              </a:rPr>
              <a:t>reachable</a:t>
            </a:r>
            <a:r>
              <a:rPr lang="en-US" sz="2400" dirty="0">
                <a:cs typeface="+mn-cs"/>
              </a:rPr>
              <a:t> through AS2, and which through AS3</a:t>
            </a:r>
          </a:p>
          <a:p>
            <a:pPr marL="457200" indent="-457200">
              <a:buFont typeface="ZapfDingbats" charset="0"/>
              <a:buAutoNum type="arabicPeriod"/>
              <a:defRPr/>
            </a:pPr>
            <a:r>
              <a:rPr lang="en-US" sz="2400" dirty="0">
                <a:cs typeface="+mn-cs"/>
              </a:rPr>
              <a:t>propagate this reachability info to all routers in AS</a:t>
            </a:r>
            <a:r>
              <a:rPr lang="en-US" sz="2400" dirty="0">
                <a:latin typeface="Arial"/>
                <a:cs typeface="Arial"/>
              </a:rPr>
              <a:t>1</a:t>
            </a:r>
          </a:p>
          <a:p>
            <a:pPr marL="457200" indent="-457200">
              <a:buFont typeface="Wingdings" charset="0"/>
              <a:buNone/>
              <a:defRPr/>
            </a:pPr>
            <a:r>
              <a:rPr lang="en-US" sz="2400" i="1" dirty="0">
                <a:solidFill>
                  <a:srgbClr val="CC0000"/>
                </a:solidFill>
                <a:cs typeface="+mn-cs"/>
              </a:rPr>
              <a:t>job of inter-AS routing!</a:t>
            </a:r>
          </a:p>
        </p:txBody>
      </p:sp>
      <p:sp>
        <p:nvSpPr>
          <p:cNvPr id="146438" name="Freeform 5"/>
          <p:cNvSpPr>
            <a:spLocks/>
          </p:cNvSpPr>
          <p:nvPr/>
        </p:nvSpPr>
        <p:spPr bwMode="auto">
          <a:xfrm>
            <a:off x="7277100" y="4562475"/>
            <a:ext cx="1171575" cy="1758950"/>
          </a:xfrm>
          <a:custGeom>
            <a:avLst/>
            <a:gdLst>
              <a:gd name="T0" fmla="*/ 2147483647 w 738"/>
              <a:gd name="T1" fmla="*/ 2147483647 h 1108"/>
              <a:gd name="T2" fmla="*/ 2147483647 w 738"/>
              <a:gd name="T3" fmla="*/ 2147483647 h 1108"/>
              <a:gd name="T4" fmla="*/ 2147483647 w 738"/>
              <a:gd name="T5" fmla="*/ 2147483647 h 1108"/>
              <a:gd name="T6" fmla="*/ 2147483647 w 738"/>
              <a:gd name="T7" fmla="*/ 2147483647 h 1108"/>
              <a:gd name="T8" fmla="*/ 2147483647 w 738"/>
              <a:gd name="T9" fmla="*/ 2147483647 h 1108"/>
              <a:gd name="T10" fmla="*/ 2147483647 w 738"/>
              <a:gd name="T11" fmla="*/ 2147483647 h 1108"/>
              <a:gd name="T12" fmla="*/ 2147483647 w 738"/>
              <a:gd name="T13" fmla="*/ 2147483647 h 1108"/>
              <a:gd name="T14" fmla="*/ 2147483647 w 738"/>
              <a:gd name="T15" fmla="*/ 2147483647 h 1108"/>
              <a:gd name="T16" fmla="*/ 0 60000 65536"/>
              <a:gd name="T17" fmla="*/ 0 60000 65536"/>
              <a:gd name="T18" fmla="*/ 0 60000 65536"/>
              <a:gd name="T19" fmla="*/ 0 60000 65536"/>
              <a:gd name="T20" fmla="*/ 0 60000 65536"/>
              <a:gd name="T21" fmla="*/ 0 60000 65536"/>
              <a:gd name="T22" fmla="*/ 0 60000 65536"/>
              <a:gd name="T23" fmla="*/ 0 60000 65536"/>
              <a:gd name="T24" fmla="*/ 0 w 738"/>
              <a:gd name="T25" fmla="*/ 0 h 1108"/>
              <a:gd name="T26" fmla="*/ 738 w 738"/>
              <a:gd name="T27" fmla="*/ 1108 h 1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66CCFF"/>
              </a:gs>
              <a:gs pos="100000">
                <a:srgbClr val="FFFF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46439" name="Freeform 6"/>
          <p:cNvSpPr>
            <a:spLocks/>
          </p:cNvSpPr>
          <p:nvPr/>
        </p:nvSpPr>
        <p:spPr bwMode="auto">
          <a:xfrm>
            <a:off x="5230813" y="4872038"/>
            <a:ext cx="1944687" cy="1292225"/>
          </a:xfrm>
          <a:custGeom>
            <a:avLst/>
            <a:gdLst>
              <a:gd name="T0" fmla="*/ 2147483647 w 1162"/>
              <a:gd name="T1" fmla="*/ 2147483647 h 543"/>
              <a:gd name="T2" fmla="*/ 2147483647 w 1162"/>
              <a:gd name="T3" fmla="*/ 2147483647 h 543"/>
              <a:gd name="T4" fmla="*/ 2147483647 w 1162"/>
              <a:gd name="T5" fmla="*/ 2147483647 h 543"/>
              <a:gd name="T6" fmla="*/ 2147483647 w 1162"/>
              <a:gd name="T7" fmla="*/ 2147483647 h 543"/>
              <a:gd name="T8" fmla="*/ 2147483647 w 1162"/>
              <a:gd name="T9" fmla="*/ 2147483647 h 543"/>
              <a:gd name="T10" fmla="*/ 2147483647 w 1162"/>
              <a:gd name="T11" fmla="*/ 2147483647 h 543"/>
              <a:gd name="T12" fmla="*/ 2147483647 w 1162"/>
              <a:gd name="T13" fmla="*/ 2147483647 h 543"/>
              <a:gd name="T14" fmla="*/ 2147483647 w 1162"/>
              <a:gd name="T15" fmla="*/ 2147483647 h 543"/>
              <a:gd name="T16" fmla="*/ 0 60000 65536"/>
              <a:gd name="T17" fmla="*/ 0 60000 65536"/>
              <a:gd name="T18" fmla="*/ 0 60000 65536"/>
              <a:gd name="T19" fmla="*/ 0 60000 65536"/>
              <a:gd name="T20" fmla="*/ 0 60000 65536"/>
              <a:gd name="T21" fmla="*/ 0 60000 65536"/>
              <a:gd name="T22" fmla="*/ 0 60000 65536"/>
              <a:gd name="T23" fmla="*/ 0 60000 65536"/>
              <a:gd name="T24" fmla="*/ 0 w 1162"/>
              <a:gd name="T25" fmla="*/ 0 h 543"/>
              <a:gd name="T26" fmla="*/ 1162 w 116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46440" name="Freeform 7"/>
          <p:cNvSpPr>
            <a:spLocks/>
          </p:cNvSpPr>
          <p:nvPr/>
        </p:nvSpPr>
        <p:spPr bwMode="auto">
          <a:xfrm>
            <a:off x="1477963" y="4164013"/>
            <a:ext cx="1679575" cy="1411287"/>
          </a:xfrm>
          <a:custGeom>
            <a:avLst/>
            <a:gdLst>
              <a:gd name="T0" fmla="*/ 2147483647 w 1198"/>
              <a:gd name="T1" fmla="*/ 2147483647 h 451"/>
              <a:gd name="T2" fmla="*/ 2147483647 w 1198"/>
              <a:gd name="T3" fmla="*/ 2147483647 h 451"/>
              <a:gd name="T4" fmla="*/ 2147483647 w 1198"/>
              <a:gd name="T5" fmla="*/ 2147483647 h 451"/>
              <a:gd name="T6" fmla="*/ 2147483647 w 1198"/>
              <a:gd name="T7" fmla="*/ 2147483647 h 451"/>
              <a:gd name="T8" fmla="*/ 2147483647 w 1198"/>
              <a:gd name="T9" fmla="*/ 2147483647 h 451"/>
              <a:gd name="T10" fmla="*/ 2147483647 w 1198"/>
              <a:gd name="T11" fmla="*/ 2147483647 h 451"/>
              <a:gd name="T12" fmla="*/ 2147483647 w 1198"/>
              <a:gd name="T13" fmla="*/ 2147483647 h 451"/>
              <a:gd name="T14" fmla="*/ 2147483647 w 1198"/>
              <a:gd name="T15" fmla="*/ 2147483647 h 451"/>
              <a:gd name="T16" fmla="*/ 2147483647 w 1198"/>
              <a:gd name="T17" fmla="*/ 2147483647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46441" name="Freeform 8"/>
          <p:cNvSpPr>
            <a:spLocks/>
          </p:cNvSpPr>
          <p:nvPr/>
        </p:nvSpPr>
        <p:spPr bwMode="auto">
          <a:xfrm>
            <a:off x="2108200" y="4908550"/>
            <a:ext cx="400050" cy="180975"/>
          </a:xfrm>
          <a:custGeom>
            <a:avLst/>
            <a:gdLst>
              <a:gd name="T0" fmla="*/ 0 w 252"/>
              <a:gd name="T1" fmla="*/ 2147483647 h 114"/>
              <a:gd name="T2" fmla="*/ 2147483647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12700" cap="flat" cmpd="sng">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6442" name="Text Box 9"/>
          <p:cNvSpPr txBox="1">
            <a:spLocks noChangeArrowheads="1"/>
          </p:cNvSpPr>
          <p:nvPr/>
        </p:nvSpPr>
        <p:spPr bwMode="auto">
          <a:xfrm>
            <a:off x="2052638" y="5129213"/>
            <a:ext cx="66516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t>AS3</a:t>
            </a:r>
            <a:endParaRPr lang="en-US" sz="1800"/>
          </a:p>
        </p:txBody>
      </p:sp>
      <p:sp>
        <p:nvSpPr>
          <p:cNvPr id="146443" name="Text Box 10"/>
          <p:cNvSpPr txBox="1">
            <a:spLocks noChangeArrowheads="1"/>
          </p:cNvSpPr>
          <p:nvPr/>
        </p:nvSpPr>
        <p:spPr bwMode="auto">
          <a:xfrm>
            <a:off x="5867400" y="5794375"/>
            <a:ext cx="6159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AS2</a:t>
            </a:r>
          </a:p>
        </p:txBody>
      </p:sp>
      <p:sp>
        <p:nvSpPr>
          <p:cNvPr id="146444" name="Line 11"/>
          <p:cNvSpPr>
            <a:spLocks noChangeShapeType="1"/>
          </p:cNvSpPr>
          <p:nvPr/>
        </p:nvSpPr>
        <p:spPr bwMode="auto">
          <a:xfrm flipV="1">
            <a:off x="5746750" y="5283200"/>
            <a:ext cx="434975" cy="1920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6445" name="Line 12"/>
          <p:cNvSpPr>
            <a:spLocks noChangeShapeType="1"/>
          </p:cNvSpPr>
          <p:nvPr/>
        </p:nvSpPr>
        <p:spPr bwMode="auto">
          <a:xfrm flipH="1" flipV="1">
            <a:off x="2324100" y="4641850"/>
            <a:ext cx="241300" cy="17462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6446" name="Line 13"/>
          <p:cNvSpPr>
            <a:spLocks noChangeShapeType="1"/>
          </p:cNvSpPr>
          <p:nvPr/>
        </p:nvSpPr>
        <p:spPr bwMode="auto">
          <a:xfrm flipH="1">
            <a:off x="1882775" y="4635500"/>
            <a:ext cx="147638" cy="37623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46447" name="Group 14"/>
          <p:cNvGrpSpPr>
            <a:grpSpLocks/>
          </p:cNvGrpSpPr>
          <p:nvPr/>
        </p:nvGrpSpPr>
        <p:grpSpPr bwMode="auto">
          <a:xfrm>
            <a:off x="1619250" y="4903788"/>
            <a:ext cx="501650" cy="396875"/>
            <a:chOff x="873" y="3243"/>
            <a:chExt cx="316" cy="250"/>
          </a:xfrm>
        </p:grpSpPr>
        <p:sp>
          <p:nvSpPr>
            <p:cNvPr id="146545" name="Oval 15"/>
            <p:cNvSpPr>
              <a:spLocks noChangeArrowheads="1"/>
            </p:cNvSpPr>
            <p:nvPr/>
          </p:nvSpPr>
          <p:spPr bwMode="auto">
            <a:xfrm>
              <a:off x="876" y="3361"/>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6546" name="Line 16"/>
            <p:cNvSpPr>
              <a:spLocks noChangeShapeType="1"/>
            </p:cNvSpPr>
            <p:nvPr/>
          </p:nvSpPr>
          <p:spPr bwMode="auto">
            <a:xfrm>
              <a:off x="876" y="3354"/>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47" name="Line 17"/>
            <p:cNvSpPr>
              <a:spLocks noChangeShapeType="1"/>
            </p:cNvSpPr>
            <p:nvPr/>
          </p:nvSpPr>
          <p:spPr bwMode="auto">
            <a:xfrm>
              <a:off x="1189" y="3354"/>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48" name="Rectangle 18"/>
            <p:cNvSpPr>
              <a:spLocks noChangeArrowheads="1"/>
            </p:cNvSpPr>
            <p:nvPr/>
          </p:nvSpPr>
          <p:spPr bwMode="auto">
            <a:xfrm>
              <a:off x="876" y="3354"/>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sz="2400"/>
            </a:p>
          </p:txBody>
        </p:sp>
        <p:sp>
          <p:nvSpPr>
            <p:cNvPr id="146549" name="Oval 19"/>
            <p:cNvSpPr>
              <a:spLocks noChangeArrowheads="1"/>
            </p:cNvSpPr>
            <p:nvPr/>
          </p:nvSpPr>
          <p:spPr bwMode="auto">
            <a:xfrm>
              <a:off x="873" y="3295"/>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6550" name="Rectangle 20"/>
            <p:cNvSpPr>
              <a:spLocks noChangeArrowheads="1"/>
            </p:cNvSpPr>
            <p:nvPr/>
          </p:nvSpPr>
          <p:spPr bwMode="auto">
            <a:xfrm>
              <a:off x="960" y="3308"/>
              <a:ext cx="141" cy="124"/>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46551" name="Text Box 21"/>
            <p:cNvSpPr txBox="1">
              <a:spLocks noChangeArrowheads="1"/>
            </p:cNvSpPr>
            <p:nvPr/>
          </p:nvSpPr>
          <p:spPr bwMode="auto">
            <a:xfrm>
              <a:off x="887" y="3243"/>
              <a:ext cx="294"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3b</a:t>
              </a:r>
              <a:endParaRPr lang="en-US"/>
            </a:p>
          </p:txBody>
        </p:sp>
      </p:grpSp>
      <p:grpSp>
        <p:nvGrpSpPr>
          <p:cNvPr id="146448" name="Group 22"/>
          <p:cNvGrpSpPr>
            <a:grpSpLocks/>
          </p:cNvGrpSpPr>
          <p:nvPr/>
        </p:nvGrpSpPr>
        <p:grpSpPr bwMode="auto">
          <a:xfrm>
            <a:off x="1889125" y="4327525"/>
            <a:ext cx="501650" cy="396875"/>
            <a:chOff x="2016" y="1976"/>
            <a:chExt cx="316" cy="250"/>
          </a:xfrm>
        </p:grpSpPr>
        <p:sp>
          <p:nvSpPr>
            <p:cNvPr id="146537" name="Oval 23"/>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6538" name="Line 24"/>
            <p:cNvSpPr>
              <a:spLocks noChangeShapeType="1"/>
            </p:cNvSpPr>
            <p:nvPr/>
          </p:nvSpPr>
          <p:spPr bwMode="auto">
            <a:xfrm>
              <a:off x="2019" y="2095"/>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39" name="Line 25"/>
            <p:cNvSpPr>
              <a:spLocks noChangeShapeType="1"/>
            </p:cNvSpPr>
            <p:nvPr/>
          </p:nvSpPr>
          <p:spPr bwMode="auto">
            <a:xfrm>
              <a:off x="2332" y="2095"/>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40" name="Rectangle 26"/>
            <p:cNvSpPr>
              <a:spLocks noChangeArrowheads="1"/>
            </p:cNvSpPr>
            <p:nvPr/>
          </p:nvSpPr>
          <p:spPr bwMode="auto">
            <a:xfrm>
              <a:off x="2019" y="2095"/>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sz="2400"/>
            </a:p>
          </p:txBody>
        </p:sp>
        <p:sp>
          <p:nvSpPr>
            <p:cNvPr id="146541" name="Oval 27"/>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p:spPr>
          <p:txBody>
            <a:bodyPr wrap="none" anchor="ctr"/>
            <a:lstStyle/>
            <a:p>
              <a:endParaRPr lang="en-US"/>
            </a:p>
          </p:txBody>
        </p:sp>
        <p:grpSp>
          <p:nvGrpSpPr>
            <p:cNvPr id="146542" name="Group 28"/>
            <p:cNvGrpSpPr>
              <a:grpSpLocks/>
            </p:cNvGrpSpPr>
            <p:nvPr/>
          </p:nvGrpSpPr>
          <p:grpSpPr bwMode="auto">
            <a:xfrm>
              <a:off x="2032" y="1976"/>
              <a:ext cx="285" cy="250"/>
              <a:chOff x="2912" y="2425"/>
              <a:chExt cx="290" cy="250"/>
            </a:xfrm>
          </p:grpSpPr>
          <p:sp>
            <p:nvSpPr>
              <p:cNvPr id="146543" name="Rectangle 29"/>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46544" name="Text Box 30"/>
              <p:cNvSpPr txBox="1">
                <a:spLocks noChangeArrowheads="1"/>
              </p:cNvSpPr>
              <p:nvPr/>
            </p:nvSpPr>
            <p:spPr bwMode="auto">
              <a:xfrm>
                <a:off x="2912" y="2425"/>
                <a:ext cx="290"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3c</a:t>
                </a:r>
                <a:endParaRPr lang="en-US"/>
              </a:p>
            </p:txBody>
          </p:sp>
        </p:grpSp>
      </p:grpSp>
      <p:grpSp>
        <p:nvGrpSpPr>
          <p:cNvPr id="146449" name="Group 31"/>
          <p:cNvGrpSpPr>
            <a:grpSpLocks/>
          </p:cNvGrpSpPr>
          <p:nvPr/>
        </p:nvGrpSpPr>
        <p:grpSpPr bwMode="auto">
          <a:xfrm>
            <a:off x="2466975" y="4702175"/>
            <a:ext cx="501650" cy="396875"/>
            <a:chOff x="1434" y="3104"/>
            <a:chExt cx="316" cy="250"/>
          </a:xfrm>
        </p:grpSpPr>
        <p:grpSp>
          <p:nvGrpSpPr>
            <p:cNvPr id="146529" name="Group 32"/>
            <p:cNvGrpSpPr>
              <a:grpSpLocks/>
            </p:cNvGrpSpPr>
            <p:nvPr/>
          </p:nvGrpSpPr>
          <p:grpSpPr bwMode="auto">
            <a:xfrm>
              <a:off x="1434" y="3163"/>
              <a:ext cx="316" cy="147"/>
              <a:chOff x="1434" y="3163"/>
              <a:chExt cx="316" cy="147"/>
            </a:xfrm>
          </p:grpSpPr>
          <p:sp>
            <p:nvSpPr>
              <p:cNvPr id="146531" name="Oval 33"/>
              <p:cNvSpPr>
                <a:spLocks noChangeArrowheads="1"/>
              </p:cNvSpPr>
              <p:nvPr/>
            </p:nvSpPr>
            <p:spPr bwMode="auto">
              <a:xfrm>
                <a:off x="1437" y="3229"/>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6532" name="Line 34"/>
              <p:cNvSpPr>
                <a:spLocks noChangeShapeType="1"/>
              </p:cNvSpPr>
              <p:nvPr/>
            </p:nvSpPr>
            <p:spPr bwMode="auto">
              <a:xfrm>
                <a:off x="1437" y="3222"/>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33" name="Line 35"/>
              <p:cNvSpPr>
                <a:spLocks noChangeShapeType="1"/>
              </p:cNvSpPr>
              <p:nvPr/>
            </p:nvSpPr>
            <p:spPr bwMode="auto">
              <a:xfrm>
                <a:off x="1750" y="3222"/>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34" name="Rectangle 36"/>
              <p:cNvSpPr>
                <a:spLocks noChangeArrowheads="1"/>
              </p:cNvSpPr>
              <p:nvPr/>
            </p:nvSpPr>
            <p:spPr bwMode="auto">
              <a:xfrm>
                <a:off x="1437" y="3222"/>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sz="2400"/>
              </a:p>
            </p:txBody>
          </p:sp>
          <p:sp>
            <p:nvSpPr>
              <p:cNvPr id="146535" name="Oval 37"/>
              <p:cNvSpPr>
                <a:spLocks noChangeArrowheads="1"/>
              </p:cNvSpPr>
              <p:nvPr/>
            </p:nvSpPr>
            <p:spPr bwMode="auto">
              <a:xfrm>
                <a:off x="1434" y="3163"/>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6536" name="Rectangle 38"/>
              <p:cNvSpPr>
                <a:spLocks noChangeArrowheads="1"/>
              </p:cNvSpPr>
              <p:nvPr/>
            </p:nvSpPr>
            <p:spPr bwMode="auto">
              <a:xfrm>
                <a:off x="1521" y="3176"/>
                <a:ext cx="142" cy="110"/>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sp>
          <p:nvSpPr>
            <p:cNvPr id="146530" name="Text Box 39"/>
            <p:cNvSpPr txBox="1">
              <a:spLocks noChangeArrowheads="1"/>
            </p:cNvSpPr>
            <p:nvPr/>
          </p:nvSpPr>
          <p:spPr bwMode="auto">
            <a:xfrm>
              <a:off x="1448" y="3104"/>
              <a:ext cx="294"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3a</a:t>
              </a:r>
              <a:endParaRPr lang="en-US"/>
            </a:p>
          </p:txBody>
        </p:sp>
      </p:grpSp>
      <p:grpSp>
        <p:nvGrpSpPr>
          <p:cNvPr id="146450" name="Group 40"/>
          <p:cNvGrpSpPr>
            <a:grpSpLocks/>
          </p:cNvGrpSpPr>
          <p:nvPr/>
        </p:nvGrpSpPr>
        <p:grpSpPr bwMode="auto">
          <a:xfrm>
            <a:off x="2495550" y="5227638"/>
            <a:ext cx="2660650" cy="1122362"/>
            <a:chOff x="1572" y="3293"/>
            <a:chExt cx="1676" cy="707"/>
          </a:xfrm>
        </p:grpSpPr>
        <p:sp>
          <p:nvSpPr>
            <p:cNvPr id="146486" name="Freeform 41"/>
            <p:cNvSpPr>
              <a:spLocks/>
            </p:cNvSpPr>
            <p:nvPr/>
          </p:nvSpPr>
          <p:spPr bwMode="auto">
            <a:xfrm>
              <a:off x="1572" y="3293"/>
              <a:ext cx="1676" cy="707"/>
            </a:xfrm>
            <a:custGeom>
              <a:avLst/>
              <a:gdLst>
                <a:gd name="T0" fmla="*/ 259 w 1583"/>
                <a:gd name="T1" fmla="*/ 310 h 682"/>
                <a:gd name="T2" fmla="*/ 681 w 1583"/>
                <a:gd name="T3" fmla="*/ 102 h 682"/>
                <a:gd name="T4" fmla="*/ 1313 w 1583"/>
                <a:gd name="T5" fmla="*/ 29 h 682"/>
                <a:gd name="T6" fmla="*/ 1933 w 1583"/>
                <a:gd name="T7" fmla="*/ 268 h 682"/>
                <a:gd name="T8" fmla="*/ 2613 w 1583"/>
                <a:gd name="T9" fmla="*/ 591 h 682"/>
                <a:gd name="T10" fmla="*/ 2126 w 1583"/>
                <a:gd name="T11" fmla="*/ 888 h 682"/>
                <a:gd name="T12" fmla="*/ 1153 w 1583"/>
                <a:gd name="T13" fmla="*/ 908 h 682"/>
                <a:gd name="T14" fmla="*/ 149 w 1583"/>
                <a:gd name="T15" fmla="*/ 823 h 682"/>
                <a:gd name="T16" fmla="*/ 259 w 1583"/>
                <a:gd name="T17" fmla="*/ 310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3"/>
                <a:gd name="T28" fmla="*/ 0 h 682"/>
                <a:gd name="T29" fmla="*/ 1583 w 1583"/>
                <a:gd name="T30" fmla="*/ 682 h 6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46487" name="Text Box 42"/>
            <p:cNvSpPr txBox="1">
              <a:spLocks noChangeArrowheads="1"/>
            </p:cNvSpPr>
            <p:nvPr/>
          </p:nvSpPr>
          <p:spPr bwMode="auto">
            <a:xfrm>
              <a:off x="1719" y="3724"/>
              <a:ext cx="41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t>AS1</a:t>
              </a:r>
              <a:endParaRPr lang="en-US" sz="1800"/>
            </a:p>
          </p:txBody>
        </p:sp>
        <p:sp>
          <p:nvSpPr>
            <p:cNvPr id="146488" name="Line 43"/>
            <p:cNvSpPr>
              <a:spLocks noChangeShapeType="1"/>
            </p:cNvSpPr>
            <p:nvPr/>
          </p:nvSpPr>
          <p:spPr bwMode="auto">
            <a:xfrm flipH="1">
              <a:off x="2134" y="3469"/>
              <a:ext cx="93" cy="10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6489" name="Line 44"/>
            <p:cNvSpPr>
              <a:spLocks noChangeShapeType="1"/>
            </p:cNvSpPr>
            <p:nvPr/>
          </p:nvSpPr>
          <p:spPr bwMode="auto">
            <a:xfrm>
              <a:off x="2388" y="3491"/>
              <a:ext cx="3" cy="28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6490" name="Line 45"/>
            <p:cNvSpPr>
              <a:spLocks noChangeShapeType="1"/>
            </p:cNvSpPr>
            <p:nvPr/>
          </p:nvSpPr>
          <p:spPr bwMode="auto">
            <a:xfrm>
              <a:off x="2490" y="3461"/>
              <a:ext cx="313" cy="21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6491" name="Line 46"/>
            <p:cNvSpPr>
              <a:spLocks noChangeShapeType="1"/>
            </p:cNvSpPr>
            <p:nvPr/>
          </p:nvSpPr>
          <p:spPr bwMode="auto">
            <a:xfrm flipH="1">
              <a:off x="2566" y="3749"/>
              <a:ext cx="237" cy="7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6492" name="Line 47"/>
            <p:cNvSpPr>
              <a:spLocks noChangeShapeType="1"/>
            </p:cNvSpPr>
            <p:nvPr/>
          </p:nvSpPr>
          <p:spPr bwMode="auto">
            <a:xfrm flipH="1" flipV="1">
              <a:off x="2202" y="3638"/>
              <a:ext cx="568" cy="5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6493" name="Line 48"/>
            <p:cNvSpPr>
              <a:spLocks noChangeShapeType="1"/>
            </p:cNvSpPr>
            <p:nvPr/>
          </p:nvSpPr>
          <p:spPr bwMode="auto">
            <a:xfrm>
              <a:off x="2143" y="3689"/>
              <a:ext cx="127" cy="8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46494" name="Group 49"/>
            <p:cNvGrpSpPr>
              <a:grpSpLocks/>
            </p:cNvGrpSpPr>
            <p:nvPr/>
          </p:nvGrpSpPr>
          <p:grpSpPr bwMode="auto">
            <a:xfrm>
              <a:off x="2202" y="3293"/>
              <a:ext cx="316" cy="250"/>
              <a:chOff x="2055" y="3447"/>
              <a:chExt cx="316" cy="250"/>
            </a:xfrm>
          </p:grpSpPr>
          <p:sp>
            <p:nvSpPr>
              <p:cNvPr id="146521" name="Oval 50"/>
              <p:cNvSpPr>
                <a:spLocks noChangeArrowheads="1"/>
              </p:cNvSpPr>
              <p:nvPr/>
            </p:nvSpPr>
            <p:spPr bwMode="auto">
              <a:xfrm>
                <a:off x="2058" y="3571"/>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6522" name="Line 51"/>
              <p:cNvSpPr>
                <a:spLocks noChangeShapeType="1"/>
              </p:cNvSpPr>
              <p:nvPr/>
            </p:nvSpPr>
            <p:spPr bwMode="auto">
              <a:xfrm>
                <a:off x="2058" y="3564"/>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23" name="Line 52"/>
              <p:cNvSpPr>
                <a:spLocks noChangeShapeType="1"/>
              </p:cNvSpPr>
              <p:nvPr/>
            </p:nvSpPr>
            <p:spPr bwMode="auto">
              <a:xfrm>
                <a:off x="2371" y="3564"/>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24" name="Rectangle 53"/>
              <p:cNvSpPr>
                <a:spLocks noChangeArrowheads="1"/>
              </p:cNvSpPr>
              <p:nvPr/>
            </p:nvSpPr>
            <p:spPr bwMode="auto">
              <a:xfrm>
                <a:off x="2058" y="3564"/>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sz="2400"/>
              </a:p>
            </p:txBody>
          </p:sp>
          <p:sp>
            <p:nvSpPr>
              <p:cNvPr id="146525" name="Oval 54"/>
              <p:cNvSpPr>
                <a:spLocks noChangeArrowheads="1"/>
              </p:cNvSpPr>
              <p:nvPr/>
            </p:nvSpPr>
            <p:spPr bwMode="auto">
              <a:xfrm>
                <a:off x="2055" y="3505"/>
                <a:ext cx="313" cy="95"/>
              </a:xfrm>
              <a:prstGeom prst="ellipse">
                <a:avLst/>
              </a:prstGeom>
              <a:solidFill>
                <a:schemeClr val="hlink"/>
              </a:solidFill>
              <a:ln w="12700">
                <a:solidFill>
                  <a:schemeClr val="tx1"/>
                </a:solidFill>
                <a:round/>
                <a:headEnd/>
                <a:tailEnd/>
              </a:ln>
            </p:spPr>
            <p:txBody>
              <a:bodyPr wrap="none" anchor="ctr"/>
              <a:lstStyle/>
              <a:p>
                <a:endParaRPr lang="en-US"/>
              </a:p>
            </p:txBody>
          </p:sp>
          <p:grpSp>
            <p:nvGrpSpPr>
              <p:cNvPr id="146526" name="Group 55"/>
              <p:cNvGrpSpPr>
                <a:grpSpLocks/>
              </p:cNvGrpSpPr>
              <p:nvPr/>
            </p:nvGrpSpPr>
            <p:grpSpPr bwMode="auto">
              <a:xfrm>
                <a:off x="2072" y="3447"/>
                <a:ext cx="285" cy="250"/>
                <a:chOff x="2912" y="2425"/>
                <a:chExt cx="292" cy="250"/>
              </a:xfrm>
            </p:grpSpPr>
            <p:sp>
              <p:nvSpPr>
                <p:cNvPr id="146527" name="Rectangle 56"/>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46528" name="Text Box 57"/>
                <p:cNvSpPr txBox="1">
                  <a:spLocks noChangeArrowheads="1"/>
                </p:cNvSpPr>
                <p:nvPr/>
              </p:nvSpPr>
              <p:spPr bwMode="auto">
                <a:xfrm>
                  <a:off x="2912" y="2425"/>
                  <a:ext cx="292"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1c</a:t>
                  </a:r>
                </a:p>
              </p:txBody>
            </p:sp>
          </p:grpSp>
        </p:grpSp>
        <p:grpSp>
          <p:nvGrpSpPr>
            <p:cNvPr id="146495" name="Group 58"/>
            <p:cNvGrpSpPr>
              <a:grpSpLocks/>
            </p:cNvGrpSpPr>
            <p:nvPr/>
          </p:nvGrpSpPr>
          <p:grpSpPr bwMode="auto">
            <a:xfrm>
              <a:off x="1896" y="3507"/>
              <a:ext cx="316" cy="250"/>
              <a:chOff x="1749" y="3661"/>
              <a:chExt cx="316" cy="250"/>
            </a:xfrm>
          </p:grpSpPr>
          <p:sp>
            <p:nvSpPr>
              <p:cNvPr id="146514" name="Oval 59"/>
              <p:cNvSpPr>
                <a:spLocks noChangeArrowheads="1"/>
              </p:cNvSpPr>
              <p:nvPr/>
            </p:nvSpPr>
            <p:spPr bwMode="auto">
              <a:xfrm>
                <a:off x="1752" y="3781"/>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6515" name="Line 60"/>
              <p:cNvSpPr>
                <a:spLocks noChangeShapeType="1"/>
              </p:cNvSpPr>
              <p:nvPr/>
            </p:nvSpPr>
            <p:spPr bwMode="auto">
              <a:xfrm>
                <a:off x="1752" y="3774"/>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16" name="Line 61"/>
              <p:cNvSpPr>
                <a:spLocks noChangeShapeType="1"/>
              </p:cNvSpPr>
              <p:nvPr/>
            </p:nvSpPr>
            <p:spPr bwMode="auto">
              <a:xfrm>
                <a:off x="2065" y="3774"/>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17" name="Rectangle 62"/>
              <p:cNvSpPr>
                <a:spLocks noChangeArrowheads="1"/>
              </p:cNvSpPr>
              <p:nvPr/>
            </p:nvSpPr>
            <p:spPr bwMode="auto">
              <a:xfrm>
                <a:off x="1752" y="3774"/>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sz="2400"/>
              </a:p>
            </p:txBody>
          </p:sp>
          <p:sp>
            <p:nvSpPr>
              <p:cNvPr id="146518" name="Oval 63"/>
              <p:cNvSpPr>
                <a:spLocks noChangeArrowheads="1"/>
              </p:cNvSpPr>
              <p:nvPr/>
            </p:nvSpPr>
            <p:spPr bwMode="auto">
              <a:xfrm>
                <a:off x="1749" y="3719"/>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6519" name="Rectangle 64"/>
              <p:cNvSpPr>
                <a:spLocks noChangeArrowheads="1"/>
              </p:cNvSpPr>
              <p:nvPr/>
            </p:nvSpPr>
            <p:spPr bwMode="auto">
              <a:xfrm>
                <a:off x="1834" y="3746"/>
                <a:ext cx="142" cy="96"/>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46520" name="Text Box 65"/>
              <p:cNvSpPr txBox="1">
                <a:spLocks noChangeArrowheads="1"/>
              </p:cNvSpPr>
              <p:nvPr/>
            </p:nvSpPr>
            <p:spPr bwMode="auto">
              <a:xfrm>
                <a:off x="1765" y="3661"/>
                <a:ext cx="294"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1a</a:t>
                </a:r>
                <a:endParaRPr lang="en-US"/>
              </a:p>
            </p:txBody>
          </p:sp>
        </p:grpSp>
        <p:grpSp>
          <p:nvGrpSpPr>
            <p:cNvPr id="146496" name="Group 66"/>
            <p:cNvGrpSpPr>
              <a:grpSpLocks/>
            </p:cNvGrpSpPr>
            <p:nvPr/>
          </p:nvGrpSpPr>
          <p:grpSpPr bwMode="auto">
            <a:xfrm>
              <a:off x="2238" y="3689"/>
              <a:ext cx="316" cy="250"/>
              <a:chOff x="2091" y="3843"/>
              <a:chExt cx="316" cy="250"/>
            </a:xfrm>
          </p:grpSpPr>
          <p:sp>
            <p:nvSpPr>
              <p:cNvPr id="146506" name="Oval 67"/>
              <p:cNvSpPr>
                <a:spLocks noChangeArrowheads="1"/>
              </p:cNvSpPr>
              <p:nvPr/>
            </p:nvSpPr>
            <p:spPr bwMode="auto">
              <a:xfrm>
                <a:off x="2094" y="3967"/>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6507" name="Line 68"/>
              <p:cNvSpPr>
                <a:spLocks noChangeShapeType="1"/>
              </p:cNvSpPr>
              <p:nvPr/>
            </p:nvSpPr>
            <p:spPr bwMode="auto">
              <a:xfrm>
                <a:off x="2094" y="3960"/>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08" name="Line 69"/>
              <p:cNvSpPr>
                <a:spLocks noChangeShapeType="1"/>
              </p:cNvSpPr>
              <p:nvPr/>
            </p:nvSpPr>
            <p:spPr bwMode="auto">
              <a:xfrm>
                <a:off x="2407" y="3960"/>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09" name="Rectangle 70"/>
              <p:cNvSpPr>
                <a:spLocks noChangeArrowheads="1"/>
              </p:cNvSpPr>
              <p:nvPr/>
            </p:nvSpPr>
            <p:spPr bwMode="auto">
              <a:xfrm>
                <a:off x="2094" y="3960"/>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sz="2400"/>
              </a:p>
            </p:txBody>
          </p:sp>
          <p:sp>
            <p:nvSpPr>
              <p:cNvPr id="146510" name="Oval 71"/>
              <p:cNvSpPr>
                <a:spLocks noChangeArrowheads="1"/>
              </p:cNvSpPr>
              <p:nvPr/>
            </p:nvSpPr>
            <p:spPr bwMode="auto">
              <a:xfrm>
                <a:off x="2091" y="3901"/>
                <a:ext cx="313" cy="95"/>
              </a:xfrm>
              <a:prstGeom prst="ellipse">
                <a:avLst/>
              </a:prstGeom>
              <a:solidFill>
                <a:schemeClr val="hlink"/>
              </a:solidFill>
              <a:ln w="12700">
                <a:solidFill>
                  <a:schemeClr val="tx1"/>
                </a:solidFill>
                <a:round/>
                <a:headEnd/>
                <a:tailEnd/>
              </a:ln>
            </p:spPr>
            <p:txBody>
              <a:bodyPr wrap="none" anchor="ctr"/>
              <a:lstStyle/>
              <a:p>
                <a:endParaRPr lang="en-US"/>
              </a:p>
            </p:txBody>
          </p:sp>
          <p:grpSp>
            <p:nvGrpSpPr>
              <p:cNvPr id="146511" name="Group 72"/>
              <p:cNvGrpSpPr>
                <a:grpSpLocks/>
              </p:cNvGrpSpPr>
              <p:nvPr/>
            </p:nvGrpSpPr>
            <p:grpSpPr bwMode="auto">
              <a:xfrm>
                <a:off x="2106" y="3843"/>
                <a:ext cx="294" cy="250"/>
                <a:chOff x="2910" y="2425"/>
                <a:chExt cx="296" cy="250"/>
              </a:xfrm>
            </p:grpSpPr>
            <p:sp>
              <p:nvSpPr>
                <p:cNvPr id="146512" name="Rectangle 73"/>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46513" name="Text Box 74"/>
                <p:cNvSpPr txBox="1">
                  <a:spLocks noChangeArrowheads="1"/>
                </p:cNvSpPr>
                <p:nvPr/>
              </p:nvSpPr>
              <p:spPr bwMode="auto">
                <a:xfrm>
                  <a:off x="2910" y="2425"/>
                  <a:ext cx="2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1d</a:t>
                  </a:r>
                </a:p>
              </p:txBody>
            </p:sp>
          </p:grpSp>
        </p:grpSp>
        <p:grpSp>
          <p:nvGrpSpPr>
            <p:cNvPr id="146497" name="Group 75"/>
            <p:cNvGrpSpPr>
              <a:grpSpLocks/>
            </p:cNvGrpSpPr>
            <p:nvPr/>
          </p:nvGrpSpPr>
          <p:grpSpPr bwMode="auto">
            <a:xfrm>
              <a:off x="2778" y="3573"/>
              <a:ext cx="316" cy="250"/>
              <a:chOff x="2016" y="1976"/>
              <a:chExt cx="316" cy="250"/>
            </a:xfrm>
          </p:grpSpPr>
          <p:sp>
            <p:nvSpPr>
              <p:cNvPr id="146498" name="Oval 76"/>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6499" name="Line 77"/>
              <p:cNvSpPr>
                <a:spLocks noChangeShapeType="1"/>
              </p:cNvSpPr>
              <p:nvPr/>
            </p:nvSpPr>
            <p:spPr bwMode="auto">
              <a:xfrm>
                <a:off x="2019" y="2095"/>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00" name="Line 78"/>
              <p:cNvSpPr>
                <a:spLocks noChangeShapeType="1"/>
              </p:cNvSpPr>
              <p:nvPr/>
            </p:nvSpPr>
            <p:spPr bwMode="auto">
              <a:xfrm>
                <a:off x="2332" y="2095"/>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01" name="Rectangle 79"/>
              <p:cNvSpPr>
                <a:spLocks noChangeArrowheads="1"/>
              </p:cNvSpPr>
              <p:nvPr/>
            </p:nvSpPr>
            <p:spPr bwMode="auto">
              <a:xfrm>
                <a:off x="2019" y="2095"/>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sz="2400"/>
              </a:p>
            </p:txBody>
          </p:sp>
          <p:sp>
            <p:nvSpPr>
              <p:cNvPr id="146502" name="Oval 80"/>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p:spPr>
            <p:txBody>
              <a:bodyPr wrap="none" anchor="ctr"/>
              <a:lstStyle/>
              <a:p>
                <a:endParaRPr lang="en-US"/>
              </a:p>
            </p:txBody>
          </p:sp>
          <p:grpSp>
            <p:nvGrpSpPr>
              <p:cNvPr id="146503" name="Group 81"/>
              <p:cNvGrpSpPr>
                <a:grpSpLocks/>
              </p:cNvGrpSpPr>
              <p:nvPr/>
            </p:nvGrpSpPr>
            <p:grpSpPr bwMode="auto">
              <a:xfrm>
                <a:off x="2029" y="1976"/>
                <a:ext cx="294" cy="250"/>
                <a:chOff x="2909" y="2425"/>
                <a:chExt cx="299" cy="250"/>
              </a:xfrm>
            </p:grpSpPr>
            <p:sp>
              <p:nvSpPr>
                <p:cNvPr id="146504" name="Rectangle 82"/>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46505" name="Text Box 83"/>
                <p:cNvSpPr txBox="1">
                  <a:spLocks noChangeArrowheads="1"/>
                </p:cNvSpPr>
                <p:nvPr/>
              </p:nvSpPr>
              <p:spPr bwMode="auto">
                <a:xfrm>
                  <a:off x="2909" y="2425"/>
                  <a:ext cx="29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1b</a:t>
                  </a:r>
                  <a:endParaRPr lang="en-US"/>
                </a:p>
              </p:txBody>
            </p:sp>
          </p:grpSp>
        </p:grpSp>
      </p:grpSp>
      <p:grpSp>
        <p:nvGrpSpPr>
          <p:cNvPr id="146451" name="Group 84"/>
          <p:cNvGrpSpPr>
            <a:grpSpLocks/>
          </p:cNvGrpSpPr>
          <p:nvPr/>
        </p:nvGrpSpPr>
        <p:grpSpPr bwMode="auto">
          <a:xfrm>
            <a:off x="5414963" y="5324475"/>
            <a:ext cx="501650" cy="396875"/>
            <a:chOff x="3537" y="3473"/>
            <a:chExt cx="316" cy="250"/>
          </a:xfrm>
        </p:grpSpPr>
        <p:sp>
          <p:nvSpPr>
            <p:cNvPr id="146479" name="Oval 85"/>
            <p:cNvSpPr>
              <a:spLocks noChangeArrowheads="1"/>
            </p:cNvSpPr>
            <p:nvPr/>
          </p:nvSpPr>
          <p:spPr bwMode="auto">
            <a:xfrm>
              <a:off x="3540" y="3598"/>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6480" name="Line 86"/>
            <p:cNvSpPr>
              <a:spLocks noChangeShapeType="1"/>
            </p:cNvSpPr>
            <p:nvPr/>
          </p:nvSpPr>
          <p:spPr bwMode="auto">
            <a:xfrm>
              <a:off x="3540" y="359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481" name="Line 87"/>
            <p:cNvSpPr>
              <a:spLocks noChangeShapeType="1"/>
            </p:cNvSpPr>
            <p:nvPr/>
          </p:nvSpPr>
          <p:spPr bwMode="auto">
            <a:xfrm>
              <a:off x="3853" y="359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482" name="Rectangle 88"/>
            <p:cNvSpPr>
              <a:spLocks noChangeArrowheads="1"/>
            </p:cNvSpPr>
            <p:nvPr/>
          </p:nvSpPr>
          <p:spPr bwMode="auto">
            <a:xfrm>
              <a:off x="3540" y="3591"/>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sz="2400"/>
            </a:p>
          </p:txBody>
        </p:sp>
        <p:sp>
          <p:nvSpPr>
            <p:cNvPr id="146483" name="Oval 89"/>
            <p:cNvSpPr>
              <a:spLocks noChangeArrowheads="1"/>
            </p:cNvSpPr>
            <p:nvPr/>
          </p:nvSpPr>
          <p:spPr bwMode="auto">
            <a:xfrm>
              <a:off x="3537" y="3532"/>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6484" name="Rectangle 90"/>
            <p:cNvSpPr>
              <a:spLocks noChangeArrowheads="1"/>
            </p:cNvSpPr>
            <p:nvPr/>
          </p:nvSpPr>
          <p:spPr bwMode="auto">
            <a:xfrm>
              <a:off x="3624" y="3545"/>
              <a:ext cx="141" cy="120"/>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46485" name="Text Box 91"/>
            <p:cNvSpPr txBox="1">
              <a:spLocks noChangeArrowheads="1"/>
            </p:cNvSpPr>
            <p:nvPr/>
          </p:nvSpPr>
          <p:spPr bwMode="auto">
            <a:xfrm>
              <a:off x="3551" y="3473"/>
              <a:ext cx="294"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2a</a:t>
              </a:r>
              <a:endParaRPr lang="en-US"/>
            </a:p>
          </p:txBody>
        </p:sp>
      </p:grpSp>
      <p:sp>
        <p:nvSpPr>
          <p:cNvPr id="146452" name="Line 92"/>
          <p:cNvSpPr>
            <a:spLocks noChangeShapeType="1"/>
          </p:cNvSpPr>
          <p:nvPr/>
        </p:nvSpPr>
        <p:spPr bwMode="auto">
          <a:xfrm>
            <a:off x="6635750" y="5241925"/>
            <a:ext cx="85725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46453" name="Line 93"/>
          <p:cNvSpPr>
            <a:spLocks noChangeShapeType="1"/>
          </p:cNvSpPr>
          <p:nvPr/>
        </p:nvSpPr>
        <p:spPr bwMode="auto">
          <a:xfrm>
            <a:off x="6889750" y="5707063"/>
            <a:ext cx="735013"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46454" name="Line 94"/>
          <p:cNvSpPr>
            <a:spLocks noChangeShapeType="1"/>
          </p:cNvSpPr>
          <p:nvPr/>
        </p:nvSpPr>
        <p:spPr bwMode="auto">
          <a:xfrm>
            <a:off x="5921375" y="5553075"/>
            <a:ext cx="488950" cy="1524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455" name="Line 95"/>
          <p:cNvSpPr>
            <a:spLocks noChangeShapeType="1"/>
          </p:cNvSpPr>
          <p:nvPr/>
        </p:nvSpPr>
        <p:spPr bwMode="auto">
          <a:xfrm>
            <a:off x="6530975" y="5351463"/>
            <a:ext cx="68263" cy="2286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46456" name="Group 96"/>
          <p:cNvGrpSpPr>
            <a:grpSpLocks/>
          </p:cNvGrpSpPr>
          <p:nvPr/>
        </p:nvGrpSpPr>
        <p:grpSpPr bwMode="auto">
          <a:xfrm>
            <a:off x="6142038" y="5046663"/>
            <a:ext cx="501650" cy="396875"/>
            <a:chOff x="4320" y="1936"/>
            <a:chExt cx="316" cy="250"/>
          </a:xfrm>
        </p:grpSpPr>
        <p:sp>
          <p:nvSpPr>
            <p:cNvPr id="146472" name="Oval 97"/>
            <p:cNvSpPr>
              <a:spLocks noChangeArrowheads="1"/>
            </p:cNvSpPr>
            <p:nvPr/>
          </p:nvSpPr>
          <p:spPr bwMode="auto">
            <a:xfrm>
              <a:off x="4323" y="2054"/>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6473" name="Line 98"/>
            <p:cNvSpPr>
              <a:spLocks noChangeShapeType="1"/>
            </p:cNvSpPr>
            <p:nvPr/>
          </p:nvSpPr>
          <p:spPr bwMode="auto">
            <a:xfrm>
              <a:off x="4323" y="2047"/>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474" name="Line 99"/>
            <p:cNvSpPr>
              <a:spLocks noChangeShapeType="1"/>
            </p:cNvSpPr>
            <p:nvPr/>
          </p:nvSpPr>
          <p:spPr bwMode="auto">
            <a:xfrm>
              <a:off x="4636" y="2047"/>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475" name="Rectangle 100"/>
            <p:cNvSpPr>
              <a:spLocks noChangeArrowheads="1"/>
            </p:cNvSpPr>
            <p:nvPr/>
          </p:nvSpPr>
          <p:spPr bwMode="auto">
            <a:xfrm>
              <a:off x="4323" y="2047"/>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sz="2400"/>
            </a:p>
          </p:txBody>
        </p:sp>
        <p:sp>
          <p:nvSpPr>
            <p:cNvPr id="146476" name="Oval 101"/>
            <p:cNvSpPr>
              <a:spLocks noChangeArrowheads="1"/>
            </p:cNvSpPr>
            <p:nvPr/>
          </p:nvSpPr>
          <p:spPr bwMode="auto">
            <a:xfrm>
              <a:off x="4320" y="1988"/>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6477" name="Rectangle 102"/>
            <p:cNvSpPr>
              <a:spLocks noChangeArrowheads="1"/>
            </p:cNvSpPr>
            <p:nvPr/>
          </p:nvSpPr>
          <p:spPr bwMode="auto">
            <a:xfrm>
              <a:off x="4407" y="2001"/>
              <a:ext cx="141" cy="118"/>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46478" name="Text Box 103"/>
            <p:cNvSpPr txBox="1">
              <a:spLocks noChangeArrowheads="1"/>
            </p:cNvSpPr>
            <p:nvPr/>
          </p:nvSpPr>
          <p:spPr bwMode="auto">
            <a:xfrm>
              <a:off x="4338" y="1936"/>
              <a:ext cx="285"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2c</a:t>
              </a:r>
              <a:endParaRPr lang="en-US"/>
            </a:p>
          </p:txBody>
        </p:sp>
      </p:grpSp>
      <p:grpSp>
        <p:nvGrpSpPr>
          <p:cNvPr id="146457" name="Group 104"/>
          <p:cNvGrpSpPr>
            <a:grpSpLocks/>
          </p:cNvGrpSpPr>
          <p:nvPr/>
        </p:nvGrpSpPr>
        <p:grpSpPr bwMode="auto">
          <a:xfrm>
            <a:off x="6405563" y="5502275"/>
            <a:ext cx="501650" cy="396875"/>
            <a:chOff x="4596" y="2158"/>
            <a:chExt cx="316" cy="250"/>
          </a:xfrm>
        </p:grpSpPr>
        <p:sp>
          <p:nvSpPr>
            <p:cNvPr id="146465" name="Oval 105"/>
            <p:cNvSpPr>
              <a:spLocks noChangeArrowheads="1"/>
            </p:cNvSpPr>
            <p:nvPr/>
          </p:nvSpPr>
          <p:spPr bwMode="auto">
            <a:xfrm>
              <a:off x="4599" y="2276"/>
              <a:ext cx="313" cy="81"/>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6466" name="Line 106"/>
            <p:cNvSpPr>
              <a:spLocks noChangeShapeType="1"/>
            </p:cNvSpPr>
            <p:nvPr/>
          </p:nvSpPr>
          <p:spPr bwMode="auto">
            <a:xfrm>
              <a:off x="4599" y="2269"/>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467" name="Line 107"/>
            <p:cNvSpPr>
              <a:spLocks noChangeShapeType="1"/>
            </p:cNvSpPr>
            <p:nvPr/>
          </p:nvSpPr>
          <p:spPr bwMode="auto">
            <a:xfrm>
              <a:off x="4912" y="2269"/>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468" name="Rectangle 108"/>
            <p:cNvSpPr>
              <a:spLocks noChangeArrowheads="1"/>
            </p:cNvSpPr>
            <p:nvPr/>
          </p:nvSpPr>
          <p:spPr bwMode="auto">
            <a:xfrm>
              <a:off x="4599" y="2269"/>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sz="2400"/>
            </a:p>
          </p:txBody>
        </p:sp>
        <p:sp>
          <p:nvSpPr>
            <p:cNvPr id="146469" name="Oval 109"/>
            <p:cNvSpPr>
              <a:spLocks noChangeArrowheads="1"/>
            </p:cNvSpPr>
            <p:nvPr/>
          </p:nvSpPr>
          <p:spPr bwMode="auto">
            <a:xfrm>
              <a:off x="4596" y="2210"/>
              <a:ext cx="313" cy="95"/>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46470" name="Rectangle 110"/>
            <p:cNvSpPr>
              <a:spLocks noChangeArrowheads="1"/>
            </p:cNvSpPr>
            <p:nvPr/>
          </p:nvSpPr>
          <p:spPr bwMode="auto">
            <a:xfrm>
              <a:off x="4683" y="2223"/>
              <a:ext cx="142" cy="110"/>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46471" name="Text Box 111"/>
            <p:cNvSpPr txBox="1">
              <a:spLocks noChangeArrowheads="1"/>
            </p:cNvSpPr>
            <p:nvPr/>
          </p:nvSpPr>
          <p:spPr bwMode="auto">
            <a:xfrm>
              <a:off x="4610" y="2158"/>
              <a:ext cx="294"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2b</a:t>
              </a:r>
              <a:endParaRPr lang="en-US"/>
            </a:p>
          </p:txBody>
        </p:sp>
      </p:grpSp>
      <p:sp>
        <p:nvSpPr>
          <p:cNvPr id="146458" name="Text Box 112"/>
          <p:cNvSpPr txBox="1">
            <a:spLocks noChangeArrowheads="1"/>
          </p:cNvSpPr>
          <p:nvPr/>
        </p:nvSpPr>
        <p:spPr bwMode="auto">
          <a:xfrm>
            <a:off x="7656513" y="5159375"/>
            <a:ext cx="893762"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a:t>other</a:t>
            </a:r>
          </a:p>
          <a:p>
            <a:r>
              <a:rPr lang="en-US" sz="1400"/>
              <a:t>networks</a:t>
            </a:r>
          </a:p>
        </p:txBody>
      </p:sp>
      <p:sp>
        <p:nvSpPr>
          <p:cNvPr id="146459" name="Freeform 113"/>
          <p:cNvSpPr>
            <a:spLocks/>
          </p:cNvSpPr>
          <p:nvPr/>
        </p:nvSpPr>
        <p:spPr bwMode="auto">
          <a:xfrm flipH="1">
            <a:off x="292100" y="4772025"/>
            <a:ext cx="1171575" cy="1758950"/>
          </a:xfrm>
          <a:custGeom>
            <a:avLst/>
            <a:gdLst>
              <a:gd name="T0" fmla="*/ 2147483647 w 738"/>
              <a:gd name="T1" fmla="*/ 2147483647 h 1108"/>
              <a:gd name="T2" fmla="*/ 2147483647 w 738"/>
              <a:gd name="T3" fmla="*/ 2147483647 h 1108"/>
              <a:gd name="T4" fmla="*/ 2147483647 w 738"/>
              <a:gd name="T5" fmla="*/ 2147483647 h 1108"/>
              <a:gd name="T6" fmla="*/ 2147483647 w 738"/>
              <a:gd name="T7" fmla="*/ 2147483647 h 1108"/>
              <a:gd name="T8" fmla="*/ 2147483647 w 738"/>
              <a:gd name="T9" fmla="*/ 2147483647 h 1108"/>
              <a:gd name="T10" fmla="*/ 2147483647 w 738"/>
              <a:gd name="T11" fmla="*/ 2147483647 h 1108"/>
              <a:gd name="T12" fmla="*/ 2147483647 w 738"/>
              <a:gd name="T13" fmla="*/ 2147483647 h 1108"/>
              <a:gd name="T14" fmla="*/ 2147483647 w 738"/>
              <a:gd name="T15" fmla="*/ 2147483647 h 1108"/>
              <a:gd name="T16" fmla="*/ 0 60000 65536"/>
              <a:gd name="T17" fmla="*/ 0 60000 65536"/>
              <a:gd name="T18" fmla="*/ 0 60000 65536"/>
              <a:gd name="T19" fmla="*/ 0 60000 65536"/>
              <a:gd name="T20" fmla="*/ 0 60000 65536"/>
              <a:gd name="T21" fmla="*/ 0 60000 65536"/>
              <a:gd name="T22" fmla="*/ 0 60000 65536"/>
              <a:gd name="T23" fmla="*/ 0 60000 65536"/>
              <a:gd name="T24" fmla="*/ 0 w 738"/>
              <a:gd name="T25" fmla="*/ 0 h 1108"/>
              <a:gd name="T26" fmla="*/ 738 w 738"/>
              <a:gd name="T27" fmla="*/ 1108 h 1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66CCFF"/>
              </a:gs>
              <a:gs pos="100000">
                <a:srgbClr val="FFFF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46460" name="Text Box 114"/>
          <p:cNvSpPr txBox="1">
            <a:spLocks noChangeArrowheads="1"/>
          </p:cNvSpPr>
          <p:nvPr/>
        </p:nvSpPr>
        <p:spPr bwMode="auto">
          <a:xfrm>
            <a:off x="349250" y="5556250"/>
            <a:ext cx="893763"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a:t>other</a:t>
            </a:r>
          </a:p>
          <a:p>
            <a:r>
              <a:rPr lang="en-US" sz="1400"/>
              <a:t>networks</a:t>
            </a:r>
          </a:p>
        </p:txBody>
      </p:sp>
      <p:sp>
        <p:nvSpPr>
          <p:cNvPr id="146461" name="Line 115"/>
          <p:cNvSpPr>
            <a:spLocks noChangeShapeType="1"/>
          </p:cNvSpPr>
          <p:nvPr/>
        </p:nvSpPr>
        <p:spPr bwMode="auto">
          <a:xfrm flipH="1">
            <a:off x="1149350" y="5118100"/>
            <a:ext cx="468313" cy="2682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46462" name="Freeform 116"/>
          <p:cNvSpPr>
            <a:spLocks/>
          </p:cNvSpPr>
          <p:nvPr/>
        </p:nvSpPr>
        <p:spPr bwMode="auto">
          <a:xfrm>
            <a:off x="4913313" y="5607050"/>
            <a:ext cx="523875" cy="261938"/>
          </a:xfrm>
          <a:custGeom>
            <a:avLst/>
            <a:gdLst>
              <a:gd name="T0" fmla="*/ 0 w 654"/>
              <a:gd name="T1" fmla="*/ 2147483647 h 420"/>
              <a:gd name="T2" fmla="*/ 2147483647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6463" name="Freeform 117"/>
          <p:cNvSpPr>
            <a:spLocks/>
          </p:cNvSpPr>
          <p:nvPr/>
        </p:nvSpPr>
        <p:spPr bwMode="auto">
          <a:xfrm>
            <a:off x="2800350" y="5014913"/>
            <a:ext cx="704850" cy="409575"/>
          </a:xfrm>
          <a:custGeom>
            <a:avLst/>
            <a:gdLst>
              <a:gd name="T0" fmla="*/ 0 w 444"/>
              <a:gd name="T1" fmla="*/ 0 h 258"/>
              <a:gd name="T2" fmla="*/ 2147483647 w 444"/>
              <a:gd name="T3" fmla="*/ 2147483647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146464" name="Picture 11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 y="800100"/>
            <a:ext cx="36560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1"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16</a:t>
            </a:fld>
            <a:endParaRPr lang="en-US" sz="1200" dirty="0">
              <a:latin typeface="Tahoma" charset="0"/>
            </a:endParaRPr>
          </a:p>
        </p:txBody>
      </p:sp>
      <p:sp>
        <p:nvSpPr>
          <p:cNvPr id="122"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cxnSp>
        <p:nvCxnSpPr>
          <p:cNvPr id="3" name="Straight Arrow Connector 2">
            <a:extLst>
              <a:ext uri="{FF2B5EF4-FFF2-40B4-BE49-F238E27FC236}">
                <a16:creationId xmlns:a16="http://schemas.microsoft.com/office/drawing/2014/main" id="{90586F61-3A09-A540-8ACC-6D6B8D118538}"/>
              </a:ext>
            </a:extLst>
          </p:cNvPr>
          <p:cNvCxnSpPr/>
          <p:nvPr/>
        </p:nvCxnSpPr>
        <p:spPr bwMode="auto">
          <a:xfrm flipH="1">
            <a:off x="3275679" y="2264735"/>
            <a:ext cx="1665140" cy="263587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3" name="Straight Arrow Connector 122">
            <a:extLst>
              <a:ext uri="{FF2B5EF4-FFF2-40B4-BE49-F238E27FC236}">
                <a16:creationId xmlns:a16="http://schemas.microsoft.com/office/drawing/2014/main" id="{F7669438-B003-5B42-A58A-94D692948B79}"/>
              </a:ext>
            </a:extLst>
          </p:cNvPr>
          <p:cNvCxnSpPr>
            <a:cxnSpLocks/>
          </p:cNvCxnSpPr>
          <p:nvPr/>
        </p:nvCxnSpPr>
        <p:spPr bwMode="auto">
          <a:xfrm>
            <a:off x="5093219" y="2417135"/>
            <a:ext cx="0" cy="320737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 name="Straight Arrow Connector 6">
            <a:extLst>
              <a:ext uri="{FF2B5EF4-FFF2-40B4-BE49-F238E27FC236}">
                <a16:creationId xmlns:a16="http://schemas.microsoft.com/office/drawing/2014/main" id="{D3D6D0F2-26D1-5B4F-87B4-E3017E4BBB61}"/>
              </a:ext>
            </a:extLst>
          </p:cNvPr>
          <p:cNvCxnSpPr/>
          <p:nvPr/>
        </p:nvCxnSpPr>
        <p:spPr bwMode="auto">
          <a:xfrm>
            <a:off x="3946525" y="5624513"/>
            <a:ext cx="265113" cy="18573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8" name="Straight Arrow Connector 127">
            <a:extLst>
              <a:ext uri="{FF2B5EF4-FFF2-40B4-BE49-F238E27FC236}">
                <a16:creationId xmlns:a16="http://schemas.microsoft.com/office/drawing/2014/main" id="{B0D8D6C7-662F-A045-A6B5-78F3B2D1D5E3}"/>
              </a:ext>
            </a:extLst>
          </p:cNvPr>
          <p:cNvCxnSpPr>
            <a:cxnSpLocks/>
          </p:cNvCxnSpPr>
          <p:nvPr/>
        </p:nvCxnSpPr>
        <p:spPr bwMode="auto">
          <a:xfrm flipH="1">
            <a:off x="3584574" y="5667374"/>
            <a:ext cx="112714" cy="1825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614030F8-A122-8546-B0E5-C835584AF266}"/>
              </a:ext>
            </a:extLst>
          </p:cNvPr>
          <p:cNvCxnSpPr/>
          <p:nvPr/>
        </p:nvCxnSpPr>
        <p:spPr bwMode="auto">
          <a:xfrm>
            <a:off x="3892551" y="5624513"/>
            <a:ext cx="61912" cy="24288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BA1D965F-365C-6641-AB01-E4C42358D8CC}"/>
              </a:ext>
            </a:extLst>
          </p:cNvPr>
          <p:cNvCxnSpPr/>
          <p:nvPr/>
        </p:nvCxnSpPr>
        <p:spPr bwMode="auto">
          <a:xfrm flipH="1">
            <a:off x="4073525" y="3262184"/>
            <a:ext cx="823913" cy="194164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882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3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38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123"/>
                                        </p:tgtEl>
                                        <p:attrNameLst>
                                          <p:attrName>style.visibility</p:attrName>
                                        </p:attrNameLst>
                                      </p:cBhvr>
                                      <p:to>
                                        <p:strVal val="visible"/>
                                      </p:to>
                                    </p:set>
                                  </p:childTnLst>
                                  <p:subTnLst>
                                    <p:set>
                                      <p:cBhvr override="childStyle">
                                        <p:cTn dur="1" fill="hold" display="0" masterRel="nextClick" afterEffect="1"/>
                                        <p:tgtEl>
                                          <p:spTgt spid="12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38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subTnLst>
                                    <p:set>
                                      <p:cBhvr override="childStyle">
                                        <p:cTn dur="1" fill="hold" display="0" masterRel="nextClick" afterEffect="1"/>
                                        <p:tgtEl>
                                          <p:spTgt spid="128"/>
                                        </p:tgtEl>
                                        <p:attrNameLst>
                                          <p:attrName>style.visibility</p:attrName>
                                        </p:attrNameLst>
                                      </p:cBhvr>
                                      <p:to>
                                        <p:strVal val="hidden"/>
                                      </p:to>
                                    </p:set>
                                  </p:sub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38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15530AC6-47C7-0242-A070-9A5FEC86922D}" type="slidenum">
              <a:rPr lang="en-US" sz="1400" b="0" i="0">
                <a:solidFill>
                  <a:schemeClr val="tx1"/>
                </a:solidFill>
                <a:latin typeface="Times New Roman" charset="0"/>
              </a:rPr>
              <a:pPr/>
              <a:t>17</a:t>
            </a:fld>
            <a:endParaRPr lang="en-US" sz="1400" b="0" i="0">
              <a:solidFill>
                <a:schemeClr val="tx1"/>
              </a:solidFill>
              <a:latin typeface="Times New Roman" charset="0"/>
            </a:endParaRPr>
          </a:p>
        </p:txBody>
      </p:sp>
      <p:sp>
        <p:nvSpPr>
          <p:cNvPr id="36866" name="Rectangle 2"/>
          <p:cNvSpPr>
            <a:spLocks noGrp="1" noChangeArrowheads="1"/>
          </p:cNvSpPr>
          <p:nvPr>
            <p:ph type="title"/>
          </p:nvPr>
        </p:nvSpPr>
        <p:spPr>
          <a:xfrm>
            <a:off x="609600" y="109673"/>
            <a:ext cx="7772400" cy="990600"/>
          </a:xfrm>
          <a:noFill/>
        </p:spPr>
        <p:txBody>
          <a:bodyPr/>
          <a:lstStyle/>
          <a:p>
            <a:r>
              <a:rPr lang="en-US" dirty="0">
                <a:ea typeface="ＭＳ Ｐゴシック" charset="0"/>
                <a:cs typeface="ＭＳ Ｐゴシック" charset="0"/>
              </a:rPr>
              <a:t>Multiple Routing Protocols </a:t>
            </a:r>
          </a:p>
        </p:txBody>
      </p:sp>
      <p:sp>
        <p:nvSpPr>
          <p:cNvPr id="36867" name="Rectangle 62"/>
          <p:cNvSpPr>
            <a:spLocks noGrp="1" noChangeArrowheads="1"/>
          </p:cNvSpPr>
          <p:nvPr>
            <p:ph type="body" sz="half" idx="1"/>
          </p:nvPr>
        </p:nvSpPr>
        <p:spPr>
          <a:xfrm>
            <a:off x="609600" y="1100273"/>
            <a:ext cx="7924800" cy="2025699"/>
          </a:xfrm>
        </p:spPr>
        <p:txBody>
          <a:bodyPr/>
          <a:lstStyle/>
          <a:p>
            <a:r>
              <a:rPr lang="en-US" sz="2400" dirty="0">
                <a:solidFill>
                  <a:srgbClr val="C00000"/>
                </a:solidFill>
              </a:rPr>
              <a:t>m</a:t>
            </a:r>
            <a:r>
              <a:rPr lang="en-US" sz="2400" dirty="0">
                <a:solidFill>
                  <a:srgbClr val="C00000"/>
                </a:solidFill>
                <a:ea typeface="ＭＳ Ｐゴシック" charset="0"/>
                <a:cs typeface="ＭＳ Ｐゴシック" charset="0"/>
              </a:rPr>
              <a:t>ultiple</a:t>
            </a:r>
            <a:r>
              <a:rPr lang="en-US" sz="2400" dirty="0">
                <a:ea typeface="ＭＳ Ｐゴシック" charset="0"/>
                <a:cs typeface="ＭＳ Ｐゴシック" charset="0"/>
              </a:rPr>
              <a:t> routing protocols can run on the same router</a:t>
            </a:r>
          </a:p>
          <a:p>
            <a:r>
              <a:rPr lang="en-US" sz="2400" dirty="0"/>
              <a:t>but </a:t>
            </a:r>
            <a:r>
              <a:rPr lang="en-US" sz="2400" dirty="0">
                <a:solidFill>
                  <a:srgbClr val="C00000"/>
                </a:solidFill>
              </a:rPr>
              <a:t>only one IGP </a:t>
            </a:r>
            <a:r>
              <a:rPr lang="en-US" sz="2400" dirty="0"/>
              <a:t>protocol will be in </a:t>
            </a:r>
            <a:r>
              <a:rPr lang="en-US" sz="2400" dirty="0">
                <a:solidFill>
                  <a:srgbClr val="C00000"/>
                </a:solidFill>
              </a:rPr>
              <a:t>operation</a:t>
            </a:r>
            <a:r>
              <a:rPr lang="en-US" sz="2400" dirty="0"/>
              <a:t> in an </a:t>
            </a:r>
            <a:r>
              <a:rPr lang="en-US" sz="2400" dirty="0">
                <a:solidFill>
                  <a:srgbClr val="C00000"/>
                </a:solidFill>
              </a:rPr>
              <a:t>AS</a:t>
            </a:r>
            <a:endParaRPr lang="en-US" sz="2400" dirty="0">
              <a:solidFill>
                <a:srgbClr val="C00000"/>
              </a:solidFill>
              <a:ea typeface="ＭＳ Ｐゴシック" charset="0"/>
              <a:cs typeface="ＭＳ Ｐゴシック" charset="0"/>
            </a:endParaRPr>
          </a:p>
          <a:p>
            <a:r>
              <a:rPr lang="en-US" sz="2400" dirty="0"/>
              <a:t>i</a:t>
            </a:r>
            <a:r>
              <a:rPr lang="en-US" sz="2400" dirty="0">
                <a:ea typeface="ＭＳ Ｐゴシック" charset="0"/>
                <a:cs typeface="ＭＳ Ｐゴシック" charset="0"/>
              </a:rPr>
              <a:t>f a router is an </a:t>
            </a:r>
            <a:r>
              <a:rPr lang="en-US" sz="2400" dirty="0">
                <a:solidFill>
                  <a:srgbClr val="C00000"/>
                </a:solidFill>
                <a:ea typeface="ＭＳ Ｐゴシック" charset="0"/>
                <a:cs typeface="ＭＳ Ｐゴシック" charset="0"/>
              </a:rPr>
              <a:t>exterior gateway router</a:t>
            </a:r>
            <a:r>
              <a:rPr lang="en-US" sz="2400" dirty="0">
                <a:ea typeface="ＭＳ Ｐゴシック" charset="0"/>
                <a:cs typeface="ＭＳ Ｐゴシック" charset="0"/>
              </a:rPr>
              <a:t>, then usually one </a:t>
            </a:r>
            <a:r>
              <a:rPr lang="en-US" sz="2400" dirty="0">
                <a:solidFill>
                  <a:srgbClr val="C00000"/>
                </a:solidFill>
                <a:ea typeface="ＭＳ Ｐゴシック" charset="0"/>
                <a:cs typeface="ＭＳ Ｐゴシック" charset="0"/>
              </a:rPr>
              <a:t>IGP</a:t>
            </a:r>
            <a:r>
              <a:rPr lang="en-US" sz="2400" dirty="0">
                <a:ea typeface="ＭＳ Ｐゴシック" charset="0"/>
                <a:cs typeface="ＭＳ Ｐゴシック" charset="0"/>
              </a:rPr>
              <a:t> and one </a:t>
            </a:r>
            <a:r>
              <a:rPr lang="en-US" sz="2400" dirty="0">
                <a:solidFill>
                  <a:srgbClr val="C00000"/>
                </a:solidFill>
                <a:ea typeface="ＭＳ Ｐゴシック" charset="0"/>
                <a:cs typeface="ＭＳ Ｐゴシック" charset="0"/>
              </a:rPr>
              <a:t>EGP</a:t>
            </a:r>
            <a:r>
              <a:rPr lang="en-US" sz="2400" dirty="0">
                <a:ea typeface="ＭＳ Ｐゴシック" charset="0"/>
                <a:cs typeface="ＭＳ Ｐゴシック" charset="0"/>
              </a:rPr>
              <a:t> protocol will be in operation </a:t>
            </a:r>
          </a:p>
          <a:p>
            <a:r>
              <a:rPr lang="en-US" sz="2400" dirty="0"/>
              <a:t>e</a:t>
            </a:r>
            <a:r>
              <a:rPr lang="en-US" sz="2400" dirty="0">
                <a:ea typeface="ＭＳ Ｐゴシック" charset="0"/>
                <a:cs typeface="ＭＳ Ｐゴシック" charset="0"/>
              </a:rPr>
              <a:t>ach routing protocol updates the routing table accordingly</a:t>
            </a:r>
          </a:p>
        </p:txBody>
      </p:sp>
      <p:graphicFrame>
        <p:nvGraphicFramePr>
          <p:cNvPr id="36868" name="Object 2"/>
          <p:cNvGraphicFramePr>
            <a:graphicFrameLocks noChangeAspect="1"/>
          </p:cNvGraphicFramePr>
          <p:nvPr/>
        </p:nvGraphicFramePr>
        <p:xfrm>
          <a:off x="2167467" y="3059113"/>
          <a:ext cx="4824413" cy="3798887"/>
        </p:xfrm>
        <a:graphic>
          <a:graphicData uri="http://schemas.openxmlformats.org/presentationml/2006/ole">
            <mc:AlternateContent xmlns:mc="http://schemas.openxmlformats.org/markup-compatibility/2006">
              <mc:Choice xmlns:v="urn:schemas-microsoft-com:vml" Requires="v">
                <p:oleObj spid="_x0000_s15545" name="Visio" r:id="rId4" imgW="6083300" imgH="4597400" progId="Visio.Drawing.11">
                  <p:embed/>
                </p:oleObj>
              </mc:Choice>
              <mc:Fallback>
                <p:oleObj name="Visio" r:id="rId4" imgW="6083300" imgH="4597400" progId="Visio.Drawing.11">
                  <p:embed/>
                  <p:pic>
                    <p:nvPicPr>
                      <p:cNvPr id="3686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7467" y="3059113"/>
                        <a:ext cx="4824413" cy="3798887"/>
                      </a:xfrm>
                      <a:prstGeom prst="rect">
                        <a:avLst/>
                      </a:prstGeom>
                      <a:noFill/>
                      <a:ln>
                        <a:noFill/>
                      </a:ln>
                    </p:spPr>
                  </p:pic>
                </p:oleObj>
              </mc:Fallback>
            </mc:AlternateContent>
          </a:graphicData>
        </a:graphic>
      </p:graphicFrame>
      <p:pic>
        <p:nvPicPr>
          <p:cNvPr id="6" name="Picture 118" descr="underline_base">
            <a:extLst>
              <a:ext uri="{FF2B5EF4-FFF2-40B4-BE49-F238E27FC236}">
                <a16:creationId xmlns:a16="http://schemas.microsoft.com/office/drawing/2014/main" id="{9DB8B454-53AA-1B46-BF1E-9E65312B910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1" y="947873"/>
            <a:ext cx="6053469"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93281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2"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1025525"/>
            <a:ext cx="4113212"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Rectangle 3"/>
          <p:cNvSpPr>
            <a:spLocks noGrp="1" noChangeArrowheads="1"/>
          </p:cNvSpPr>
          <p:nvPr>
            <p:ph type="body" sz="half" idx="1"/>
          </p:nvPr>
        </p:nvSpPr>
        <p:spPr>
          <a:xfrm>
            <a:off x="533399" y="1600200"/>
            <a:ext cx="6695303" cy="4648200"/>
          </a:xfrm>
        </p:spPr>
        <p:txBody>
          <a:bodyPr/>
          <a:lstStyle/>
          <a:p>
            <a:pPr>
              <a:lnSpc>
                <a:spcPct val="100000"/>
              </a:lnSpc>
              <a:buFont typeface="Wingdings" charset="0"/>
              <a:buNone/>
            </a:pPr>
            <a:r>
              <a:rPr lang="en-US" sz="2400" dirty="0">
                <a:latin typeface="Gill Sans MT" charset="0"/>
              </a:rPr>
              <a:t>5.1 introduction</a:t>
            </a:r>
          </a:p>
          <a:p>
            <a:pPr>
              <a:lnSpc>
                <a:spcPct val="100000"/>
              </a:lnSpc>
            </a:pPr>
            <a:r>
              <a:rPr lang="en-US" sz="2400" dirty="0">
                <a:latin typeface="Gill Sans MT" charset="0"/>
              </a:rPr>
              <a:t>control Plane</a:t>
            </a:r>
          </a:p>
          <a:p>
            <a:pPr>
              <a:lnSpc>
                <a:spcPct val="100000"/>
              </a:lnSpc>
            </a:pPr>
            <a:r>
              <a:rPr lang="en-US" sz="2400" dirty="0">
                <a:latin typeface="Gill Sans MT" charset="0"/>
              </a:rPr>
              <a:t>autonomous Systems</a:t>
            </a:r>
          </a:p>
          <a:p>
            <a:pPr>
              <a:lnSpc>
                <a:spcPct val="100000"/>
              </a:lnSpc>
              <a:buFont typeface="Wingdings" charset="0"/>
              <a:buNone/>
            </a:pPr>
            <a:r>
              <a:rPr lang="en-US" sz="2400" dirty="0">
                <a:solidFill>
                  <a:srgbClr val="CC0000"/>
                </a:solidFill>
                <a:latin typeface="Gill Sans MT" charset="0"/>
              </a:rPr>
              <a:t>5.2 routing protocols</a:t>
            </a:r>
          </a:p>
          <a:p>
            <a:pPr>
              <a:lnSpc>
                <a:spcPts val="2580"/>
              </a:lnSpc>
            </a:pPr>
            <a:r>
              <a:rPr lang="en-US" sz="2400" dirty="0">
                <a:solidFill>
                  <a:srgbClr val="CC0000"/>
                </a:solidFill>
                <a:latin typeface="Gill Sans MT" charset="0"/>
              </a:rPr>
              <a:t>link state</a:t>
            </a:r>
          </a:p>
          <a:p>
            <a:pPr>
              <a:lnSpc>
                <a:spcPts val="2580"/>
              </a:lnSpc>
            </a:pPr>
            <a:r>
              <a:rPr lang="en-US" sz="2400" dirty="0">
                <a:solidFill>
                  <a:srgbClr val="CC0000"/>
                </a:solidFill>
                <a:latin typeface="Gill Sans MT" charset="0"/>
              </a:rPr>
              <a:t>distance vector</a:t>
            </a:r>
          </a:p>
          <a:p>
            <a:pPr marL="461963" indent="-461963">
              <a:lnSpc>
                <a:spcPct val="100000"/>
              </a:lnSpc>
              <a:buNone/>
            </a:pPr>
            <a:r>
              <a:rPr lang="en-US" sz="2400" dirty="0"/>
              <a:t>5.3 intra-AS routing in the Internet: </a:t>
            </a:r>
          </a:p>
          <a:p>
            <a:pPr>
              <a:lnSpc>
                <a:spcPct val="100000"/>
              </a:lnSpc>
            </a:pPr>
            <a:r>
              <a:rPr lang="en-US" sz="2400" dirty="0"/>
              <a:t>RIP</a:t>
            </a:r>
          </a:p>
          <a:p>
            <a:pPr>
              <a:lnSpc>
                <a:spcPct val="100000"/>
              </a:lnSpc>
            </a:pPr>
            <a:r>
              <a:rPr lang="en-US" sz="2400" dirty="0"/>
              <a:t>OSPF</a:t>
            </a:r>
          </a:p>
          <a:p>
            <a:pPr marL="461963" indent="-461963">
              <a:lnSpc>
                <a:spcPct val="100000"/>
              </a:lnSpc>
              <a:buNone/>
            </a:pPr>
            <a:r>
              <a:rPr lang="en-US" sz="2400" dirty="0"/>
              <a:t>5.4 inter-AS routing in the Internet: BGP</a:t>
            </a:r>
          </a:p>
          <a:p>
            <a:pPr marL="461963" indent="-461963">
              <a:lnSpc>
                <a:spcPct val="100000"/>
              </a:lnSpc>
              <a:buNone/>
            </a:pPr>
            <a:endParaRPr lang="en-US" sz="2400" dirty="0">
              <a:latin typeface="Gill Sans MT" charset="0"/>
            </a:endParaRPr>
          </a:p>
        </p:txBody>
      </p:sp>
      <p:sp>
        <p:nvSpPr>
          <p:cNvPr id="43014" name="Rectangle 2"/>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r>
              <a:rPr lang="en-US" sz="4400" dirty="0">
                <a:solidFill>
                  <a:srgbClr val="000099"/>
                </a:solidFill>
                <a:latin typeface="Gill Sans MT" charset="0"/>
              </a:rPr>
              <a:t>Chapter 5: outline</a:t>
            </a:r>
          </a:p>
        </p:txBody>
      </p:sp>
      <p:sp>
        <p:nvSpPr>
          <p:cNvPr id="8" name="Slide Number Placeholder 5"/>
          <p:cNvSpPr>
            <a:spLocks noGrp="1"/>
          </p:cNvSpPr>
          <p:nvPr>
            <p:ph type="sldNum" sz="quarter" idx="12"/>
          </p:nvPr>
        </p:nvSpPr>
        <p:spPr>
          <a:xfrm>
            <a:off x="8456155" y="6475895"/>
            <a:ext cx="458808"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18</a:t>
            </a:fld>
            <a:endParaRPr lang="en-US" sz="1200" dirty="0">
              <a:latin typeface="Tahoma" charset="0"/>
            </a:endParaRPr>
          </a:p>
        </p:txBody>
      </p:sp>
      <p:sp>
        <p:nvSpPr>
          <p:cNvPr id="9"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469656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1" name="Picture 22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25" y="836613"/>
            <a:ext cx="3972409" cy="1834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0052" name="Rectangle 2"/>
          <p:cNvSpPr>
            <a:spLocks noGrp="1" noChangeArrowheads="1"/>
          </p:cNvSpPr>
          <p:nvPr>
            <p:ph type="title"/>
          </p:nvPr>
        </p:nvSpPr>
        <p:spPr>
          <a:xfrm>
            <a:off x="533400" y="252413"/>
            <a:ext cx="7772400" cy="685800"/>
          </a:xfrm>
        </p:spPr>
        <p:txBody>
          <a:bodyPr/>
          <a:lstStyle/>
          <a:p>
            <a:r>
              <a:rPr lang="en-US" sz="4000" dirty="0">
                <a:latin typeface="Gill Sans MT" charset="0"/>
              </a:rPr>
              <a:t>Routing</a:t>
            </a:r>
            <a:r>
              <a:rPr lang="en-US" altLang="ja-JP" sz="4000" dirty="0">
                <a:latin typeface="Gill Sans MT" charset="0"/>
              </a:rPr>
              <a:t> protocols</a:t>
            </a:r>
            <a:endParaRPr lang="en-US" dirty="0">
              <a:latin typeface="Gill Sans MT" charset="0"/>
            </a:endParaRPr>
          </a:p>
        </p:txBody>
      </p:sp>
      <p:sp>
        <p:nvSpPr>
          <p:cNvPr id="84998" name="Rectangle 3"/>
          <p:cNvSpPr>
            <a:spLocks noGrp="1" noChangeArrowheads="1"/>
          </p:cNvSpPr>
          <p:nvPr>
            <p:ph type="body" sz="half" idx="1"/>
          </p:nvPr>
        </p:nvSpPr>
        <p:spPr>
          <a:xfrm>
            <a:off x="822261" y="1363819"/>
            <a:ext cx="7353300" cy="4274607"/>
          </a:xfrm>
        </p:spPr>
        <p:txBody>
          <a:bodyPr/>
          <a:lstStyle/>
          <a:p>
            <a:pPr marL="0" indent="0">
              <a:lnSpc>
                <a:spcPct val="100000"/>
              </a:lnSpc>
              <a:buNone/>
            </a:pPr>
            <a:r>
              <a:rPr lang="en-US" sz="3200" i="1" dirty="0">
                <a:solidFill>
                  <a:srgbClr val="CC0000"/>
                </a:solidFill>
                <a:cs typeface="+mn-cs"/>
              </a:rPr>
              <a:t>Routing protocol goal:</a:t>
            </a:r>
            <a:r>
              <a:rPr lang="en-US" sz="3200" dirty="0"/>
              <a:t> </a:t>
            </a:r>
            <a:r>
              <a:rPr lang="en-US" dirty="0"/>
              <a:t>determine “</a:t>
            </a:r>
            <a:r>
              <a:rPr lang="en-US" dirty="0">
                <a:solidFill>
                  <a:srgbClr val="C00000"/>
                </a:solidFill>
              </a:rPr>
              <a:t>good</a:t>
            </a:r>
            <a:r>
              <a:rPr lang="en-US" dirty="0"/>
              <a:t>” paths (equivalently, routes), from sending host to receiving host, through network of routers</a:t>
            </a:r>
          </a:p>
          <a:p>
            <a:pPr>
              <a:lnSpc>
                <a:spcPct val="100000"/>
              </a:lnSpc>
            </a:pPr>
            <a:r>
              <a:rPr lang="en-US" dirty="0">
                <a:solidFill>
                  <a:srgbClr val="C00000"/>
                </a:solidFill>
                <a:cs typeface="+mn-cs"/>
              </a:rPr>
              <a:t>path</a:t>
            </a:r>
            <a:r>
              <a:rPr lang="en-US" dirty="0">
                <a:cs typeface="+mn-cs"/>
              </a:rPr>
              <a:t>: sequence of routers packets will traverse in going from given initial source host to given final destination host</a:t>
            </a:r>
          </a:p>
          <a:p>
            <a:pPr>
              <a:lnSpc>
                <a:spcPct val="100000"/>
              </a:lnSpc>
              <a:defRPr/>
            </a:pPr>
            <a:r>
              <a:rPr lang="en-US" dirty="0">
                <a:cs typeface="+mn-cs"/>
              </a:rPr>
              <a:t>“</a:t>
            </a:r>
            <a:r>
              <a:rPr lang="en-US" dirty="0">
                <a:solidFill>
                  <a:srgbClr val="C00000"/>
                </a:solidFill>
                <a:cs typeface="+mn-cs"/>
              </a:rPr>
              <a:t>good</a:t>
            </a:r>
            <a:r>
              <a:rPr lang="en-US" dirty="0">
                <a:cs typeface="+mn-cs"/>
              </a:rPr>
              <a:t>”: </a:t>
            </a:r>
            <a:r>
              <a:rPr lang="en-US" dirty="0"/>
              <a:t>“ </a:t>
            </a:r>
            <a:r>
              <a:rPr lang="en-US" dirty="0">
                <a:cs typeface="+mn-cs"/>
              </a:rPr>
              <a:t>least cost”, “fastest”, “least congested”</a:t>
            </a:r>
            <a:endParaRPr lang="en-US" sz="2400" dirty="0">
              <a:cs typeface="+mn-cs"/>
            </a:endParaRPr>
          </a:p>
        </p:txBody>
      </p:sp>
      <p:sp>
        <p:nvSpPr>
          <p:cNvPr id="237"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19</a:t>
            </a:fld>
            <a:endParaRPr lang="en-US" sz="1200" dirty="0">
              <a:latin typeface="Tahoma" charset="0"/>
            </a:endParaRPr>
          </a:p>
        </p:txBody>
      </p:sp>
      <p:sp>
        <p:nvSpPr>
          <p:cNvPr id="238"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3262311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2"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1025525"/>
            <a:ext cx="4113212"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Rectangle 3"/>
          <p:cNvSpPr>
            <a:spLocks noGrp="1" noChangeArrowheads="1"/>
          </p:cNvSpPr>
          <p:nvPr>
            <p:ph type="body" sz="half" idx="1"/>
          </p:nvPr>
        </p:nvSpPr>
        <p:spPr>
          <a:xfrm>
            <a:off x="533399" y="1600200"/>
            <a:ext cx="6435812" cy="4648200"/>
          </a:xfrm>
        </p:spPr>
        <p:txBody>
          <a:bodyPr/>
          <a:lstStyle/>
          <a:p>
            <a:pPr>
              <a:lnSpc>
                <a:spcPct val="100000"/>
              </a:lnSpc>
              <a:buFont typeface="Wingdings" charset="0"/>
              <a:buNone/>
            </a:pPr>
            <a:r>
              <a:rPr lang="en-US" sz="2400" dirty="0">
                <a:solidFill>
                  <a:srgbClr val="CC0000"/>
                </a:solidFill>
                <a:latin typeface="Gill Sans MT" charset="0"/>
              </a:rPr>
              <a:t>5.1 introduction</a:t>
            </a:r>
          </a:p>
          <a:p>
            <a:pPr>
              <a:lnSpc>
                <a:spcPct val="100000"/>
              </a:lnSpc>
            </a:pPr>
            <a:r>
              <a:rPr lang="en-US" sz="2400" dirty="0">
                <a:solidFill>
                  <a:srgbClr val="CC0000"/>
                </a:solidFill>
                <a:latin typeface="Gill Sans MT" charset="0"/>
              </a:rPr>
              <a:t>Control Plane</a:t>
            </a:r>
          </a:p>
          <a:p>
            <a:pPr>
              <a:lnSpc>
                <a:spcPct val="100000"/>
              </a:lnSpc>
            </a:pPr>
            <a:r>
              <a:rPr lang="en-US" sz="2400" dirty="0">
                <a:solidFill>
                  <a:srgbClr val="C00000"/>
                </a:solidFill>
                <a:latin typeface="Gill Sans MT" charset="0"/>
              </a:rPr>
              <a:t>Autonomous Systems</a:t>
            </a:r>
          </a:p>
          <a:p>
            <a:pPr>
              <a:lnSpc>
                <a:spcPct val="100000"/>
              </a:lnSpc>
              <a:buFont typeface="Wingdings" charset="0"/>
              <a:buNone/>
            </a:pPr>
            <a:r>
              <a:rPr lang="en-US" sz="2400" dirty="0">
                <a:latin typeface="Gill Sans MT" charset="0"/>
              </a:rPr>
              <a:t>5.2 routing protocols</a:t>
            </a:r>
          </a:p>
          <a:p>
            <a:pPr>
              <a:lnSpc>
                <a:spcPct val="100000"/>
              </a:lnSpc>
            </a:pPr>
            <a:r>
              <a:rPr lang="en-US" sz="2400" dirty="0">
                <a:latin typeface="Gill Sans MT" charset="0"/>
              </a:rPr>
              <a:t>link state</a:t>
            </a:r>
          </a:p>
          <a:p>
            <a:pPr>
              <a:lnSpc>
                <a:spcPct val="100000"/>
              </a:lnSpc>
            </a:pPr>
            <a:r>
              <a:rPr lang="en-US" sz="2400" dirty="0">
                <a:latin typeface="Gill Sans MT" charset="0"/>
              </a:rPr>
              <a:t>distance vector</a:t>
            </a:r>
          </a:p>
          <a:p>
            <a:pPr marL="461963" indent="-461963">
              <a:lnSpc>
                <a:spcPct val="100000"/>
              </a:lnSpc>
              <a:buNone/>
            </a:pPr>
            <a:r>
              <a:rPr lang="en-US" sz="2400" dirty="0"/>
              <a:t>5.3 intra-AS routing in the Internet: </a:t>
            </a:r>
          </a:p>
          <a:p>
            <a:pPr>
              <a:lnSpc>
                <a:spcPct val="100000"/>
              </a:lnSpc>
            </a:pPr>
            <a:r>
              <a:rPr lang="en-US" sz="2400" dirty="0"/>
              <a:t>RIP</a:t>
            </a:r>
          </a:p>
          <a:p>
            <a:pPr>
              <a:lnSpc>
                <a:spcPct val="100000"/>
              </a:lnSpc>
            </a:pPr>
            <a:r>
              <a:rPr lang="en-US" sz="2400" dirty="0"/>
              <a:t>OSPF</a:t>
            </a:r>
          </a:p>
          <a:p>
            <a:pPr marL="461963" indent="-461963">
              <a:lnSpc>
                <a:spcPct val="100000"/>
              </a:lnSpc>
              <a:buNone/>
            </a:pPr>
            <a:r>
              <a:rPr lang="en-US" sz="2400" dirty="0"/>
              <a:t>5.4 inter-AS routing in the Internet</a:t>
            </a:r>
            <a:r>
              <a:rPr lang="en-US" sz="2400"/>
              <a:t>: BGP</a:t>
            </a:r>
            <a:endParaRPr lang="en-US" sz="2400" dirty="0"/>
          </a:p>
          <a:p>
            <a:pPr marL="461963" indent="-461963">
              <a:lnSpc>
                <a:spcPct val="100000"/>
              </a:lnSpc>
              <a:buNone/>
            </a:pPr>
            <a:endParaRPr lang="en-US" sz="2400" dirty="0">
              <a:latin typeface="Gill Sans MT" charset="0"/>
            </a:endParaRPr>
          </a:p>
        </p:txBody>
      </p:sp>
      <p:sp>
        <p:nvSpPr>
          <p:cNvPr id="43014" name="Rectangle 2"/>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r>
              <a:rPr lang="en-US" sz="4400" dirty="0">
                <a:solidFill>
                  <a:srgbClr val="000099"/>
                </a:solidFill>
                <a:latin typeface="Gill Sans MT" charset="0"/>
              </a:rPr>
              <a:t>Chapter 5: outline</a:t>
            </a:r>
          </a:p>
        </p:txBody>
      </p:sp>
      <p:sp>
        <p:nvSpPr>
          <p:cNvPr id="8" name="Slide Number Placeholder 5"/>
          <p:cNvSpPr>
            <a:spLocks noGrp="1"/>
          </p:cNvSpPr>
          <p:nvPr>
            <p:ph type="sldNum" sz="quarter" idx="12"/>
          </p:nvPr>
        </p:nvSpPr>
        <p:spPr>
          <a:xfrm>
            <a:off x="8456155" y="6475895"/>
            <a:ext cx="458808"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2</a:t>
            </a:fld>
            <a:endParaRPr lang="en-US" sz="1200" dirty="0">
              <a:latin typeface="Tahoma" charset="0"/>
            </a:endParaRPr>
          </a:p>
        </p:txBody>
      </p:sp>
      <p:sp>
        <p:nvSpPr>
          <p:cNvPr id="9"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rgbClr val="000000"/>
                </a:solidFill>
                <a:latin typeface="Courier New" charset="0"/>
                <a:ea typeface="ＭＳ Ｐゴシック" charset="0"/>
                <a:cs typeface="ＭＳ Ｐゴシック" charset="0"/>
              </a:defRPr>
            </a:lvl1pPr>
            <a:lvl2pPr marL="742950" indent="-285750">
              <a:defRPr sz="2400" i="1">
                <a:solidFill>
                  <a:srgbClr val="000000"/>
                </a:solidFill>
                <a:latin typeface="Courier New" charset="0"/>
                <a:ea typeface="ＭＳ Ｐゴシック" charset="0"/>
              </a:defRPr>
            </a:lvl2pPr>
            <a:lvl3pPr marL="1143000" indent="-228600">
              <a:defRPr sz="2400" i="1">
                <a:solidFill>
                  <a:srgbClr val="000000"/>
                </a:solidFill>
                <a:latin typeface="Courier New" charset="0"/>
                <a:ea typeface="ＭＳ Ｐゴシック" charset="0"/>
              </a:defRPr>
            </a:lvl3pPr>
            <a:lvl4pPr marL="1600200" indent="-228600">
              <a:defRPr sz="2400" i="1">
                <a:solidFill>
                  <a:srgbClr val="000000"/>
                </a:solidFill>
                <a:latin typeface="Courier New" charset="0"/>
                <a:ea typeface="ＭＳ Ｐゴシック" charset="0"/>
              </a:defRPr>
            </a:lvl4pPr>
            <a:lvl5pPr marL="2057400" indent="-228600">
              <a:defRPr sz="2400"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9pPr>
          </a:lstStyle>
          <a:p>
            <a:fld id="{1DD17986-C4F9-4642-BB6D-58ED0C7E8560}" type="slidenum">
              <a:rPr lang="en-US" sz="1400" i="0">
                <a:solidFill>
                  <a:schemeClr val="tx1"/>
                </a:solidFill>
                <a:latin typeface="Times New Roman" charset="0"/>
              </a:rPr>
              <a:pPr/>
              <a:t>20</a:t>
            </a:fld>
            <a:endParaRPr lang="en-US" sz="1400" i="0">
              <a:solidFill>
                <a:schemeClr val="tx1"/>
              </a:solidFill>
              <a:latin typeface="Times New Roman" charset="0"/>
            </a:endParaRPr>
          </a:p>
        </p:txBody>
      </p:sp>
      <p:sp>
        <p:nvSpPr>
          <p:cNvPr id="21506" name="Rectangle 2"/>
          <p:cNvSpPr>
            <a:spLocks noGrp="1" noChangeArrowheads="1"/>
          </p:cNvSpPr>
          <p:nvPr>
            <p:ph type="title"/>
          </p:nvPr>
        </p:nvSpPr>
        <p:spPr>
          <a:xfrm>
            <a:off x="287481" y="304800"/>
            <a:ext cx="8409709" cy="599209"/>
          </a:xfrm>
        </p:spPr>
        <p:txBody>
          <a:bodyPr/>
          <a:lstStyle/>
          <a:p>
            <a:r>
              <a:rPr lang="en-US" sz="4000" dirty="0">
                <a:latin typeface="Arial" charset="0"/>
              </a:rPr>
              <a:t>Components of a Routing Algorithm</a:t>
            </a:r>
          </a:p>
        </p:txBody>
      </p:sp>
      <p:sp>
        <p:nvSpPr>
          <p:cNvPr id="21507" name="Rectangle 3"/>
          <p:cNvSpPr>
            <a:spLocks noGrp="1" noChangeArrowheads="1"/>
          </p:cNvSpPr>
          <p:nvPr>
            <p:ph type="body" idx="1"/>
          </p:nvPr>
        </p:nvSpPr>
        <p:spPr>
          <a:xfrm>
            <a:off x="533400" y="1404504"/>
            <a:ext cx="7772400" cy="4572000"/>
          </a:xfrm>
        </p:spPr>
        <p:txBody>
          <a:bodyPr/>
          <a:lstStyle/>
          <a:p>
            <a:r>
              <a:rPr lang="en-US" dirty="0"/>
              <a:t>a</a:t>
            </a:r>
            <a:r>
              <a:rPr lang="en-US" sz="2800" dirty="0"/>
              <a:t> procedure for </a:t>
            </a:r>
            <a:r>
              <a:rPr lang="en-US" sz="2800" dirty="0">
                <a:solidFill>
                  <a:srgbClr val="C00000"/>
                </a:solidFill>
              </a:rPr>
              <a:t>sending and receiving reachability</a:t>
            </a:r>
            <a:r>
              <a:rPr lang="en-US" sz="2800" dirty="0"/>
              <a:t> information about a network to other routers</a:t>
            </a:r>
          </a:p>
          <a:p>
            <a:r>
              <a:rPr lang="en-US" dirty="0"/>
              <a:t>a</a:t>
            </a:r>
            <a:r>
              <a:rPr lang="en-US" sz="2800" dirty="0"/>
              <a:t> procedure for </a:t>
            </a:r>
            <a:r>
              <a:rPr lang="en-US" sz="2800" dirty="0">
                <a:solidFill>
                  <a:srgbClr val="C00000"/>
                </a:solidFill>
              </a:rPr>
              <a:t>calculating optimal</a:t>
            </a:r>
            <a:r>
              <a:rPr lang="en-US" sz="2800" dirty="0"/>
              <a:t> routes</a:t>
            </a:r>
          </a:p>
          <a:p>
            <a:pPr lvl="1"/>
            <a:r>
              <a:rPr lang="en-US" sz="2400" dirty="0"/>
              <a:t>Routes are calculated using a shortest path algorithm (least “</a:t>
            </a:r>
            <a:r>
              <a:rPr lang="en-US" sz="2400" dirty="0">
                <a:solidFill>
                  <a:srgbClr val="C00000"/>
                </a:solidFill>
              </a:rPr>
              <a:t>cost</a:t>
            </a:r>
            <a:r>
              <a:rPr lang="en-US" sz="2400" dirty="0"/>
              <a:t>”)</a:t>
            </a:r>
          </a:p>
          <a:p>
            <a:r>
              <a:rPr lang="en-US" dirty="0"/>
              <a:t>a</a:t>
            </a:r>
            <a:r>
              <a:rPr lang="en-US" sz="2800" dirty="0"/>
              <a:t> procedure for </a:t>
            </a:r>
            <a:r>
              <a:rPr lang="en-US" sz="2800" dirty="0">
                <a:solidFill>
                  <a:srgbClr val="C00000"/>
                </a:solidFill>
              </a:rPr>
              <a:t>reacting to and advertising </a:t>
            </a:r>
            <a:r>
              <a:rPr lang="en-US" sz="2800" dirty="0"/>
              <a:t>topology </a:t>
            </a:r>
            <a:r>
              <a:rPr lang="en-US" dirty="0"/>
              <a:t>and network condition/status </a:t>
            </a:r>
            <a:r>
              <a:rPr lang="en-US" sz="2800" dirty="0">
                <a:solidFill>
                  <a:srgbClr val="C00000"/>
                </a:solidFill>
              </a:rPr>
              <a:t>changes</a:t>
            </a:r>
          </a:p>
        </p:txBody>
      </p:sp>
      <p:pic>
        <p:nvPicPr>
          <p:cNvPr id="5"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27545"/>
            <a:ext cx="8077200" cy="2050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06815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3" name="Picture 5"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820" y="715169"/>
            <a:ext cx="6856412" cy="17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84" name="Rectangle 2"/>
          <p:cNvSpPr>
            <a:spLocks noGrp="1" noChangeArrowheads="1"/>
          </p:cNvSpPr>
          <p:nvPr>
            <p:ph type="title"/>
          </p:nvPr>
        </p:nvSpPr>
        <p:spPr>
          <a:xfrm>
            <a:off x="533400" y="17463"/>
            <a:ext cx="7772400" cy="784225"/>
          </a:xfrm>
        </p:spPr>
        <p:txBody>
          <a:bodyPr/>
          <a:lstStyle/>
          <a:p>
            <a:r>
              <a:rPr lang="en-US" sz="4000">
                <a:latin typeface="Gill Sans MT" charset="0"/>
              </a:rPr>
              <a:t>Routing algorithm classification</a:t>
            </a:r>
            <a:endParaRPr lang="en-US">
              <a:latin typeface="Gill Sans MT" charset="0"/>
            </a:endParaRPr>
          </a:p>
        </p:txBody>
      </p:sp>
      <p:sp>
        <p:nvSpPr>
          <p:cNvPr id="122885" name="Rectangle 3"/>
          <p:cNvSpPr>
            <a:spLocks noGrp="1" noChangeArrowheads="1"/>
          </p:cNvSpPr>
          <p:nvPr>
            <p:ph type="body" sz="half" idx="1"/>
          </p:nvPr>
        </p:nvSpPr>
        <p:spPr>
          <a:xfrm>
            <a:off x="522288" y="1371600"/>
            <a:ext cx="4216400" cy="4648200"/>
          </a:xfrm>
        </p:spPr>
        <p:txBody>
          <a:bodyPr/>
          <a:lstStyle/>
          <a:p>
            <a:pPr>
              <a:buFont typeface="Wingdings" charset="0"/>
              <a:buNone/>
            </a:pPr>
            <a:r>
              <a:rPr lang="en-US" sz="2400" i="1" dirty="0">
                <a:solidFill>
                  <a:srgbClr val="CC0000"/>
                </a:solidFill>
                <a:latin typeface="Gill Sans MT" charset="0"/>
              </a:rPr>
              <a:t>Q: global or local information?</a:t>
            </a:r>
          </a:p>
          <a:p>
            <a:pPr>
              <a:spcBef>
                <a:spcPct val="40000"/>
              </a:spcBef>
              <a:buFont typeface="Wingdings" charset="0"/>
              <a:buNone/>
            </a:pPr>
            <a:r>
              <a:rPr lang="en-US" sz="2400" i="1" dirty="0">
                <a:solidFill>
                  <a:srgbClr val="CC0000"/>
                </a:solidFill>
                <a:latin typeface="Gill Sans MT" charset="0"/>
              </a:rPr>
              <a:t>global:</a:t>
            </a:r>
          </a:p>
          <a:p>
            <a:r>
              <a:rPr lang="en-US" sz="2400" dirty="0">
                <a:latin typeface="Gill Sans MT" charset="0"/>
              </a:rPr>
              <a:t>all routers have complete topology, link cost info</a:t>
            </a:r>
          </a:p>
          <a:p>
            <a:r>
              <a:rPr lang="ja-JP" altLang="en-US" sz="2400">
                <a:solidFill>
                  <a:srgbClr val="000099"/>
                </a:solidFill>
                <a:latin typeface="Gill Sans MT" charset="0"/>
              </a:rPr>
              <a:t>“</a:t>
            </a:r>
            <a:r>
              <a:rPr lang="en-US" altLang="ja-JP" sz="2400" dirty="0">
                <a:solidFill>
                  <a:srgbClr val="000099"/>
                </a:solidFill>
                <a:latin typeface="Gill Sans MT" charset="0"/>
              </a:rPr>
              <a:t>link state</a:t>
            </a:r>
            <a:r>
              <a:rPr lang="ja-JP" altLang="en-US" sz="2400">
                <a:solidFill>
                  <a:srgbClr val="000099"/>
                </a:solidFill>
                <a:latin typeface="Gill Sans MT" charset="0"/>
              </a:rPr>
              <a:t>”</a:t>
            </a:r>
            <a:r>
              <a:rPr lang="en-US" altLang="ja-JP" sz="2400" dirty="0">
                <a:solidFill>
                  <a:srgbClr val="000099"/>
                </a:solidFill>
                <a:latin typeface="Gill Sans MT" charset="0"/>
              </a:rPr>
              <a:t> algorithms</a:t>
            </a:r>
          </a:p>
          <a:p>
            <a:pPr>
              <a:buFont typeface="Wingdings" charset="0"/>
              <a:buNone/>
            </a:pPr>
            <a:r>
              <a:rPr lang="en-US" sz="2400" i="1" dirty="0">
                <a:solidFill>
                  <a:srgbClr val="CC0000"/>
                </a:solidFill>
                <a:latin typeface="Gill Sans MT" charset="0"/>
              </a:rPr>
              <a:t>local: </a:t>
            </a:r>
          </a:p>
          <a:p>
            <a:r>
              <a:rPr lang="en-US" sz="2400" dirty="0">
                <a:latin typeface="Gill Sans MT" charset="0"/>
              </a:rPr>
              <a:t>router knows physically-connected neighbors, link costs to neighbors</a:t>
            </a:r>
          </a:p>
          <a:p>
            <a:r>
              <a:rPr lang="en-US" sz="2400" dirty="0">
                <a:latin typeface="Gill Sans MT" charset="0"/>
              </a:rPr>
              <a:t>iterative process of computation, exchange of info with neighbors</a:t>
            </a:r>
          </a:p>
          <a:p>
            <a:r>
              <a:rPr lang="ja-JP" altLang="en-US" sz="2400">
                <a:solidFill>
                  <a:srgbClr val="000099"/>
                </a:solidFill>
                <a:latin typeface="Gill Sans MT" charset="0"/>
              </a:rPr>
              <a:t>“</a:t>
            </a:r>
            <a:r>
              <a:rPr lang="en-US" altLang="ja-JP" sz="2400" dirty="0">
                <a:solidFill>
                  <a:srgbClr val="000099"/>
                </a:solidFill>
                <a:latin typeface="Gill Sans MT" charset="0"/>
              </a:rPr>
              <a:t>distance vector</a:t>
            </a:r>
            <a:r>
              <a:rPr lang="ja-JP" altLang="en-US" sz="2400">
                <a:solidFill>
                  <a:srgbClr val="000099"/>
                </a:solidFill>
                <a:latin typeface="Gill Sans MT" charset="0"/>
              </a:rPr>
              <a:t>”</a:t>
            </a:r>
            <a:r>
              <a:rPr lang="en-US" altLang="ja-JP" sz="2400" dirty="0">
                <a:solidFill>
                  <a:srgbClr val="000099"/>
                </a:solidFill>
                <a:latin typeface="Gill Sans MT" charset="0"/>
              </a:rPr>
              <a:t> algorithms</a:t>
            </a:r>
            <a:endParaRPr lang="en-US" sz="2400" dirty="0">
              <a:solidFill>
                <a:srgbClr val="000099"/>
              </a:solidFill>
              <a:latin typeface="Gill Sans MT" charset="0"/>
            </a:endParaRPr>
          </a:p>
        </p:txBody>
      </p:sp>
      <p:sp>
        <p:nvSpPr>
          <p:cNvPr id="77831" name="Rectangle 4"/>
          <p:cNvSpPr>
            <a:spLocks noGrp="1" noChangeArrowheads="1"/>
          </p:cNvSpPr>
          <p:nvPr>
            <p:ph type="body" sz="half" idx="2"/>
          </p:nvPr>
        </p:nvSpPr>
        <p:spPr>
          <a:xfrm>
            <a:off x="4838700" y="1347788"/>
            <a:ext cx="3810000" cy="4648200"/>
          </a:xfrm>
        </p:spPr>
        <p:txBody>
          <a:bodyPr/>
          <a:lstStyle/>
          <a:p>
            <a:pPr>
              <a:buFont typeface="Wingdings" charset="0"/>
              <a:buNone/>
              <a:defRPr/>
            </a:pPr>
            <a:r>
              <a:rPr lang="en-US" i="1" dirty="0">
                <a:solidFill>
                  <a:srgbClr val="CC0000"/>
                </a:solidFill>
                <a:cs typeface="+mn-cs"/>
              </a:rPr>
              <a:t>Q: quasi-static or dynamic?</a:t>
            </a:r>
            <a:endParaRPr lang="en-US" sz="2400" i="1" dirty="0">
              <a:solidFill>
                <a:srgbClr val="CC0000"/>
              </a:solidFill>
              <a:cs typeface="+mn-cs"/>
            </a:endParaRPr>
          </a:p>
          <a:p>
            <a:pPr>
              <a:spcBef>
                <a:spcPts val="1752"/>
              </a:spcBef>
              <a:buFont typeface="Wingdings" charset="0"/>
              <a:buNone/>
              <a:defRPr/>
            </a:pPr>
            <a:r>
              <a:rPr lang="en-US" sz="2400" i="1" dirty="0">
                <a:solidFill>
                  <a:srgbClr val="CC0000"/>
                </a:solidFill>
                <a:cs typeface="+mn-cs"/>
              </a:rPr>
              <a:t>quasi-static:</a:t>
            </a:r>
            <a:r>
              <a:rPr lang="en-US" sz="2400" dirty="0">
                <a:cs typeface="+mn-cs"/>
              </a:rPr>
              <a:t> </a:t>
            </a:r>
          </a:p>
          <a:p>
            <a:pPr>
              <a:defRPr/>
            </a:pPr>
            <a:r>
              <a:rPr lang="en-US" sz="2400" dirty="0">
                <a:cs typeface="+mn-cs"/>
              </a:rPr>
              <a:t>routes change slowly over time</a:t>
            </a:r>
          </a:p>
          <a:p>
            <a:pPr lvl="1">
              <a:defRPr/>
            </a:pPr>
            <a:r>
              <a:rPr lang="en-US" sz="2000" dirty="0">
                <a:cs typeface="+mn-cs"/>
              </a:rPr>
              <a:t>topology driven</a:t>
            </a:r>
          </a:p>
          <a:p>
            <a:pPr>
              <a:buFont typeface="Wingdings" charset="0"/>
              <a:buNone/>
              <a:defRPr/>
            </a:pPr>
            <a:r>
              <a:rPr lang="en-US" sz="2400" i="1" dirty="0">
                <a:solidFill>
                  <a:srgbClr val="CC0000"/>
                </a:solidFill>
                <a:cs typeface="+mn-cs"/>
              </a:rPr>
              <a:t>dynamic: </a:t>
            </a:r>
          </a:p>
          <a:p>
            <a:pPr>
              <a:defRPr/>
            </a:pPr>
            <a:r>
              <a:rPr lang="en-US" sz="2400" dirty="0">
                <a:cs typeface="+mn-cs"/>
              </a:rPr>
              <a:t>routes change more quickly</a:t>
            </a:r>
          </a:p>
          <a:p>
            <a:pPr lvl="1">
              <a:defRPr/>
            </a:pPr>
            <a:r>
              <a:rPr lang="en-US" dirty="0"/>
              <a:t>periodic update</a:t>
            </a:r>
          </a:p>
          <a:p>
            <a:pPr lvl="1">
              <a:defRPr/>
            </a:pPr>
            <a:r>
              <a:rPr lang="en-US" dirty="0"/>
              <a:t>in response to link cost changes</a:t>
            </a:r>
          </a:p>
        </p:txBody>
      </p:sp>
      <p:sp>
        <p:nvSpPr>
          <p:cNvPr id="8"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21</a:t>
            </a:fld>
            <a:endParaRPr lang="en-US" sz="1200" dirty="0">
              <a:latin typeface="Tahoma" charset="0"/>
            </a:endParaRPr>
          </a:p>
        </p:txBody>
      </p:sp>
      <p:sp>
        <p:nvSpPr>
          <p:cNvPr id="9"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1731676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rgbClr val="000000"/>
                </a:solidFill>
                <a:latin typeface="Courier New" charset="0"/>
                <a:ea typeface="ＭＳ Ｐゴシック" charset="0"/>
                <a:cs typeface="ＭＳ Ｐゴシック" charset="0"/>
              </a:defRPr>
            </a:lvl1pPr>
            <a:lvl2pPr marL="742950" indent="-285750">
              <a:defRPr sz="2400" i="1">
                <a:solidFill>
                  <a:srgbClr val="000000"/>
                </a:solidFill>
                <a:latin typeface="Courier New" charset="0"/>
                <a:ea typeface="ＭＳ Ｐゴシック" charset="0"/>
              </a:defRPr>
            </a:lvl2pPr>
            <a:lvl3pPr marL="1143000" indent="-228600">
              <a:defRPr sz="2400" i="1">
                <a:solidFill>
                  <a:srgbClr val="000000"/>
                </a:solidFill>
                <a:latin typeface="Courier New" charset="0"/>
                <a:ea typeface="ＭＳ Ｐゴシック" charset="0"/>
              </a:defRPr>
            </a:lvl3pPr>
            <a:lvl4pPr marL="1600200" indent="-228600">
              <a:defRPr sz="2400" i="1">
                <a:solidFill>
                  <a:srgbClr val="000000"/>
                </a:solidFill>
                <a:latin typeface="Courier New" charset="0"/>
                <a:ea typeface="ＭＳ Ｐゴシック" charset="0"/>
              </a:defRPr>
            </a:lvl4pPr>
            <a:lvl5pPr marL="2057400" indent="-228600">
              <a:defRPr sz="2400"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9pPr>
          </a:lstStyle>
          <a:p>
            <a:fld id="{F12C5719-61E8-7049-9530-F5B111022D69}" type="slidenum">
              <a:rPr lang="en-US" sz="1400" i="0">
                <a:solidFill>
                  <a:schemeClr val="tx1"/>
                </a:solidFill>
                <a:latin typeface="Times New Roman" charset="0"/>
              </a:rPr>
              <a:pPr/>
              <a:t>22</a:t>
            </a:fld>
            <a:endParaRPr lang="en-US" sz="1400" i="0">
              <a:solidFill>
                <a:schemeClr val="tx1"/>
              </a:solidFill>
              <a:latin typeface="Times New Roman" charset="0"/>
            </a:endParaRPr>
          </a:p>
        </p:txBody>
      </p:sp>
      <p:sp>
        <p:nvSpPr>
          <p:cNvPr id="23554" name="Rectangle 2"/>
          <p:cNvSpPr>
            <a:spLocks noGrp="1" noChangeArrowheads="1"/>
          </p:cNvSpPr>
          <p:nvPr>
            <p:ph type="title"/>
          </p:nvPr>
        </p:nvSpPr>
        <p:spPr>
          <a:xfrm>
            <a:off x="457200" y="152400"/>
            <a:ext cx="8382000" cy="486569"/>
          </a:xfrm>
        </p:spPr>
        <p:txBody>
          <a:bodyPr/>
          <a:lstStyle/>
          <a:p>
            <a:r>
              <a:rPr lang="en-US" sz="3600" dirty="0"/>
              <a:t>Two Shortest Path IGP Routing Algorithms </a:t>
            </a:r>
            <a:endParaRPr lang="en-US" sz="3600" dirty="0">
              <a:solidFill>
                <a:srgbClr val="FF0000"/>
              </a:solidFill>
            </a:endParaRPr>
          </a:p>
        </p:txBody>
      </p:sp>
      <p:sp>
        <p:nvSpPr>
          <p:cNvPr id="23555" name="Rectangle 3"/>
          <p:cNvSpPr>
            <a:spLocks noGrp="1" noChangeArrowheads="1"/>
          </p:cNvSpPr>
          <p:nvPr>
            <p:ph type="body" idx="1"/>
          </p:nvPr>
        </p:nvSpPr>
        <p:spPr>
          <a:xfrm>
            <a:off x="457198" y="990599"/>
            <a:ext cx="8174183" cy="4925292"/>
          </a:xfrm>
        </p:spPr>
        <p:txBody>
          <a:bodyPr/>
          <a:lstStyle/>
          <a:p>
            <a:pPr>
              <a:buFontTx/>
              <a:buNone/>
              <a:tabLst>
                <a:tab pos="1771650" algn="l"/>
                <a:tab pos="5661025" algn="l"/>
                <a:tab pos="8629650" algn="r"/>
              </a:tabLst>
            </a:pPr>
            <a:r>
              <a:rPr lang="en-US" sz="2800" b="1" dirty="0">
                <a:solidFill>
                  <a:srgbClr val="C00000"/>
                </a:solidFill>
              </a:rPr>
              <a:t>Distance Vector Routing</a:t>
            </a:r>
            <a:r>
              <a:rPr lang="en-US" dirty="0">
                <a:solidFill>
                  <a:srgbClr val="C00000"/>
                </a:solidFill>
              </a:rPr>
              <a:t>  </a:t>
            </a:r>
            <a:r>
              <a:rPr lang="en-US" dirty="0"/>
              <a:t>	</a:t>
            </a:r>
          </a:p>
          <a:p>
            <a:pPr>
              <a:tabLst>
                <a:tab pos="1771650" algn="l"/>
                <a:tab pos="5661025" algn="l"/>
                <a:tab pos="8629650" algn="r"/>
              </a:tabLst>
            </a:pPr>
            <a:r>
              <a:rPr lang="en-US" sz="2000" dirty="0"/>
              <a:t>each node knows the distance (cost) to its directly connected neighbors</a:t>
            </a:r>
          </a:p>
          <a:p>
            <a:pPr>
              <a:tabLst>
                <a:tab pos="1771650" algn="l"/>
                <a:tab pos="5661025" algn="l"/>
                <a:tab pos="8629650" algn="r"/>
              </a:tabLst>
            </a:pPr>
            <a:r>
              <a:rPr lang="en-US" sz="2000" dirty="0"/>
              <a:t>a node periodically sends a list of routing updates to its </a:t>
            </a:r>
            <a:r>
              <a:rPr lang="en-US" sz="2000" u="sng" dirty="0"/>
              <a:t>neighbors (local)</a:t>
            </a:r>
          </a:p>
          <a:p>
            <a:pPr>
              <a:tabLst>
                <a:tab pos="1771650" algn="l"/>
                <a:tab pos="5661025" algn="l"/>
                <a:tab pos="8629650" algn="r"/>
              </a:tabLst>
            </a:pPr>
            <a:r>
              <a:rPr lang="en-US" sz="2000" dirty="0"/>
              <a:t>if all nodes update their distances to destinations using neighbor information, the routing tables eventually converge</a:t>
            </a:r>
          </a:p>
          <a:p>
            <a:pPr>
              <a:buFontTx/>
              <a:buNone/>
              <a:tabLst>
                <a:tab pos="1771650" algn="l"/>
                <a:tab pos="5661025" algn="l"/>
                <a:tab pos="8629650" algn="r"/>
              </a:tabLst>
            </a:pPr>
            <a:endParaRPr lang="en-US" sz="2800" b="1" dirty="0">
              <a:solidFill>
                <a:srgbClr val="FF0000"/>
              </a:solidFill>
            </a:endParaRPr>
          </a:p>
          <a:p>
            <a:pPr>
              <a:buFontTx/>
              <a:buNone/>
              <a:tabLst>
                <a:tab pos="1771650" algn="l"/>
                <a:tab pos="5661025" algn="l"/>
                <a:tab pos="8629650" algn="r"/>
              </a:tabLst>
            </a:pPr>
            <a:r>
              <a:rPr lang="en-US" sz="2800" b="1" dirty="0">
                <a:solidFill>
                  <a:srgbClr val="C00000"/>
                </a:solidFill>
              </a:rPr>
              <a:t>Link State Routing </a:t>
            </a:r>
            <a:r>
              <a:rPr lang="en-US" b="1" dirty="0">
                <a:solidFill>
                  <a:srgbClr val="FF0000"/>
                </a:solidFill>
              </a:rPr>
              <a:t>	</a:t>
            </a:r>
          </a:p>
          <a:p>
            <a:pPr>
              <a:tabLst>
                <a:tab pos="1771650" algn="l"/>
                <a:tab pos="5661025" algn="l"/>
                <a:tab pos="8629650" algn="r"/>
              </a:tabLst>
            </a:pPr>
            <a:r>
              <a:rPr lang="en-US" sz="2000" dirty="0"/>
              <a:t>each node knows the distance (cost) to its directly connected neighbors</a:t>
            </a:r>
          </a:p>
          <a:p>
            <a:pPr>
              <a:tabLst>
                <a:tab pos="1771650" algn="l"/>
                <a:tab pos="5661025" algn="l"/>
                <a:tab pos="8629650" algn="r"/>
              </a:tabLst>
            </a:pPr>
            <a:r>
              <a:rPr lang="en-US" sz="2000" dirty="0"/>
              <a:t>the distance information is </a:t>
            </a:r>
            <a:r>
              <a:rPr lang="en-US" sz="2000" u="sng" dirty="0"/>
              <a:t>flooded</a:t>
            </a:r>
            <a:r>
              <a:rPr lang="en-US" sz="2000" dirty="0"/>
              <a:t>  to </a:t>
            </a:r>
            <a:r>
              <a:rPr lang="en-US" sz="2000" u="sng" dirty="0"/>
              <a:t>all nodes (global)</a:t>
            </a:r>
            <a:r>
              <a:rPr lang="en-US" sz="2000" dirty="0"/>
              <a:t> in the network</a:t>
            </a:r>
          </a:p>
          <a:p>
            <a:pPr>
              <a:tabLst>
                <a:tab pos="1771650" algn="l"/>
                <a:tab pos="5661025" algn="l"/>
                <a:tab pos="8629650" algn="r"/>
              </a:tabLst>
            </a:pPr>
            <a:r>
              <a:rPr lang="en-US" sz="2000" dirty="0"/>
              <a:t>each node calculates the routing tables independently using a network map (topology) created by the node using the global information it received</a:t>
            </a:r>
          </a:p>
          <a:p>
            <a:pPr>
              <a:tabLst>
                <a:tab pos="1771650" algn="l"/>
                <a:tab pos="5661025" algn="l"/>
                <a:tab pos="8629650" algn="r"/>
              </a:tabLst>
            </a:pPr>
            <a:r>
              <a:rPr lang="en-US" sz="2000" dirty="0"/>
              <a:t>every node has a complete map of the topology and it is the same for each node </a:t>
            </a:r>
          </a:p>
        </p:txBody>
      </p:sp>
      <p:pic>
        <p:nvPicPr>
          <p:cNvPr id="5"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638969"/>
            <a:ext cx="8146473" cy="2234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06472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60E2C-F822-2A42-B1BF-0BCA83F7E249}"/>
              </a:ext>
            </a:extLst>
          </p:cNvPr>
          <p:cNvSpPr>
            <a:spLocks noGrp="1"/>
          </p:cNvSpPr>
          <p:nvPr>
            <p:ph type="title"/>
          </p:nvPr>
        </p:nvSpPr>
        <p:spPr>
          <a:xfrm>
            <a:off x="145473" y="0"/>
            <a:ext cx="8485909" cy="588818"/>
          </a:xfrm>
        </p:spPr>
        <p:txBody>
          <a:bodyPr/>
          <a:lstStyle/>
          <a:p>
            <a:r>
              <a:rPr lang="en-US" sz="3200" dirty="0"/>
              <a:t>Comparing Link State and Distance Vector</a:t>
            </a:r>
          </a:p>
        </p:txBody>
      </p:sp>
      <p:sp>
        <p:nvSpPr>
          <p:cNvPr id="6" name="Rectangle 3">
            <a:extLst>
              <a:ext uri="{FF2B5EF4-FFF2-40B4-BE49-F238E27FC236}">
                <a16:creationId xmlns:a16="http://schemas.microsoft.com/office/drawing/2014/main" id="{C5A00886-FD34-984A-B31D-7525F785CF43}"/>
              </a:ext>
            </a:extLst>
          </p:cNvPr>
          <p:cNvSpPr>
            <a:spLocks noGrp="1" noChangeArrowheads="1"/>
          </p:cNvSpPr>
          <p:nvPr>
            <p:ph idx="1"/>
          </p:nvPr>
        </p:nvSpPr>
        <p:spPr>
          <a:xfrm>
            <a:off x="145472" y="741216"/>
            <a:ext cx="4246418" cy="3276602"/>
          </a:xfrm>
        </p:spPr>
        <p:txBody>
          <a:bodyPr/>
          <a:lstStyle/>
          <a:p>
            <a:pPr marL="0" indent="0">
              <a:buNone/>
              <a:tabLst>
                <a:tab pos="1771650" algn="l"/>
                <a:tab pos="5661025" algn="l"/>
                <a:tab pos="8629650" algn="r"/>
              </a:tabLst>
            </a:pPr>
            <a:r>
              <a:rPr lang="en-US" sz="2000" dirty="0">
                <a:solidFill>
                  <a:srgbClr val="C00000"/>
                </a:solidFill>
              </a:rPr>
              <a:t>In link state routing</a:t>
            </a:r>
          </a:p>
          <a:p>
            <a:pPr>
              <a:tabLst>
                <a:tab pos="1771650" algn="l"/>
                <a:tab pos="5661025" algn="l"/>
                <a:tab pos="8629650" algn="r"/>
              </a:tabLst>
            </a:pPr>
            <a:r>
              <a:rPr lang="en-US" sz="2000" dirty="0"/>
              <a:t>each node has a complete map of the topology – flooding all link info</a:t>
            </a:r>
          </a:p>
          <a:p>
            <a:pPr lvl="1">
              <a:tabLst>
                <a:tab pos="1771650" algn="l"/>
                <a:tab pos="5661025" algn="l"/>
                <a:tab pos="8629650" algn="r"/>
              </a:tabLst>
            </a:pPr>
            <a:r>
              <a:rPr lang="en-US" sz="1600" dirty="0"/>
              <a:t>quick convergence</a:t>
            </a:r>
          </a:p>
          <a:p>
            <a:pPr marL="0" indent="0">
              <a:buNone/>
              <a:tabLst>
                <a:tab pos="1771650" algn="l"/>
                <a:tab pos="5661025" algn="l"/>
                <a:tab pos="8629650" algn="r"/>
              </a:tabLst>
            </a:pPr>
            <a:endParaRPr lang="en-US" sz="2000" dirty="0"/>
          </a:p>
          <a:p>
            <a:pPr>
              <a:tabLst>
                <a:tab pos="1771650" algn="l"/>
                <a:tab pos="5661025" algn="l"/>
                <a:tab pos="8629650" algn="r"/>
              </a:tabLst>
            </a:pPr>
            <a:r>
              <a:rPr lang="en-US" sz="2000" dirty="0"/>
              <a:t>If a node fails, all other   </a:t>
            </a:r>
            <a:br>
              <a:rPr lang="en-US" sz="2000" dirty="0"/>
            </a:br>
            <a:r>
              <a:rPr lang="en-US" sz="2000" dirty="0"/>
              <a:t>nodes can calculate </a:t>
            </a:r>
            <a:br>
              <a:rPr lang="en-US" sz="2000" dirty="0"/>
            </a:br>
            <a:r>
              <a:rPr lang="en-US" sz="2000" dirty="0"/>
              <a:t>a new route  </a:t>
            </a:r>
          </a:p>
          <a:p>
            <a:pPr>
              <a:tabLst>
                <a:tab pos="1771650" algn="l"/>
                <a:tab pos="5661025" algn="l"/>
                <a:tab pos="8629650" algn="r"/>
              </a:tabLst>
            </a:pPr>
            <a:r>
              <a:rPr lang="en-US" sz="2000" dirty="0">
                <a:solidFill>
                  <a:srgbClr val="C00000"/>
                </a:solidFill>
              </a:rPr>
              <a:t>Overhead</a:t>
            </a:r>
            <a:r>
              <a:rPr lang="en-US" sz="2000" dirty="0">
                <a:solidFill>
                  <a:srgbClr val="FF0000"/>
                </a:solidFill>
              </a:rPr>
              <a:t>:</a:t>
            </a:r>
            <a:r>
              <a:rPr lang="en-US" sz="2000" dirty="0"/>
              <a:t> All nodes need to </a:t>
            </a:r>
            <a:br>
              <a:rPr lang="en-US" sz="2000" dirty="0"/>
            </a:br>
            <a:r>
              <a:rPr lang="en-US" sz="2000" dirty="0"/>
              <a:t>have a consistent view of the </a:t>
            </a:r>
            <a:br>
              <a:rPr lang="en-US" sz="2000" dirty="0"/>
            </a:br>
            <a:r>
              <a:rPr lang="en-US" sz="2000" dirty="0"/>
              <a:t>network -&gt; flooding of all info</a:t>
            </a:r>
          </a:p>
        </p:txBody>
      </p:sp>
      <p:sp>
        <p:nvSpPr>
          <p:cNvPr id="8" name="Rectangle 3">
            <a:extLst>
              <a:ext uri="{FF2B5EF4-FFF2-40B4-BE49-F238E27FC236}">
                <a16:creationId xmlns:a16="http://schemas.microsoft.com/office/drawing/2014/main" id="{F53C8067-E7DD-4E4A-99A0-F6006D45C54B}"/>
              </a:ext>
            </a:extLst>
          </p:cNvPr>
          <p:cNvSpPr txBox="1">
            <a:spLocks noChangeArrowheads="1"/>
          </p:cNvSpPr>
          <p:nvPr/>
        </p:nvSpPr>
        <p:spPr bwMode="auto">
          <a:xfrm>
            <a:off x="4565073" y="790632"/>
            <a:ext cx="4578927" cy="3601259"/>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buNone/>
              <a:tabLst>
                <a:tab pos="1771650" algn="l"/>
                <a:tab pos="5661025" algn="l"/>
                <a:tab pos="8629650" algn="r"/>
              </a:tabLst>
            </a:pPr>
            <a:r>
              <a:rPr lang="en-US" sz="2000" kern="0" dirty="0">
                <a:solidFill>
                  <a:srgbClr val="C00000"/>
                </a:solidFill>
              </a:rPr>
              <a:t>In distance vector routing </a:t>
            </a:r>
          </a:p>
          <a:p>
            <a:pPr>
              <a:tabLst>
                <a:tab pos="1771650" algn="l"/>
                <a:tab pos="5661025" algn="l"/>
                <a:tab pos="8629650" algn="r"/>
              </a:tabLst>
            </a:pPr>
            <a:r>
              <a:rPr lang="en-US" sz="2000" kern="0" dirty="0"/>
              <a:t>each node has information only about the next hop – local information:</a:t>
            </a:r>
          </a:p>
          <a:p>
            <a:pPr lvl="2">
              <a:tabLst>
                <a:tab pos="1771650" algn="l"/>
                <a:tab pos="5661025" algn="l"/>
                <a:tab pos="8629650" algn="r"/>
              </a:tabLst>
            </a:pPr>
            <a:r>
              <a:rPr lang="en-US" sz="1200" kern="0" dirty="0">
                <a:latin typeface="+mn-lt"/>
              </a:rPr>
              <a:t>Node A:  to reach F go to B</a:t>
            </a:r>
          </a:p>
          <a:p>
            <a:pPr lvl="2">
              <a:tabLst>
                <a:tab pos="1771650" algn="l"/>
                <a:tab pos="5661025" algn="l"/>
                <a:tab pos="8629650" algn="r"/>
              </a:tabLst>
            </a:pPr>
            <a:r>
              <a:rPr lang="en-US" sz="1200" kern="0" dirty="0">
                <a:latin typeface="+mn-lt"/>
              </a:rPr>
              <a:t>Node B: to reach F go to D</a:t>
            </a:r>
          </a:p>
          <a:p>
            <a:pPr lvl="2">
              <a:tabLst>
                <a:tab pos="1771650" algn="l"/>
                <a:tab pos="5661025" algn="l"/>
                <a:tab pos="8629650" algn="r"/>
              </a:tabLst>
            </a:pPr>
            <a:r>
              <a:rPr lang="en-US" sz="1200" kern="0" dirty="0">
                <a:latin typeface="+mn-lt"/>
              </a:rPr>
              <a:t>Node C: go directly to F</a:t>
            </a:r>
            <a:endParaRPr lang="en-US" sz="2000" kern="0" dirty="0"/>
          </a:p>
          <a:p>
            <a:pPr>
              <a:tabLst>
                <a:tab pos="1771650" algn="l"/>
                <a:tab pos="5661025" algn="l"/>
                <a:tab pos="8629650" algn="r"/>
              </a:tabLst>
            </a:pPr>
            <a:r>
              <a:rPr lang="en-US" sz="2000" kern="0" dirty="0"/>
              <a:t>Distance vector routing makes</a:t>
            </a:r>
            <a:br>
              <a:rPr lang="en-US" sz="2000" kern="0" dirty="0"/>
            </a:br>
            <a:r>
              <a:rPr lang="en-US" sz="2000" kern="0" dirty="0"/>
              <a:t>poor routing decisions if a change occurs, e.g., because a node is down.</a:t>
            </a:r>
          </a:p>
          <a:p>
            <a:pPr lvl="1">
              <a:tabLst>
                <a:tab pos="1771650" algn="l"/>
                <a:tab pos="5661025" algn="l"/>
                <a:tab pos="8629650" algn="r"/>
              </a:tabLst>
            </a:pPr>
            <a:r>
              <a:rPr lang="en-US" sz="1600" kern="0" dirty="0"/>
              <a:t>local view of network, directs traffic to down node for a while</a:t>
            </a:r>
          </a:p>
          <a:p>
            <a:pPr>
              <a:tabLst>
                <a:tab pos="1771650" algn="l"/>
                <a:tab pos="5661025" algn="l"/>
                <a:tab pos="8629650" algn="r"/>
              </a:tabLst>
            </a:pPr>
            <a:r>
              <a:rPr lang="en-US" sz="2000" kern="0" dirty="0">
                <a:solidFill>
                  <a:srgbClr val="C00000"/>
                </a:solidFill>
              </a:rPr>
              <a:t>Convergence</a:t>
            </a:r>
            <a:r>
              <a:rPr lang="en-US" sz="2000" kern="0" dirty="0"/>
              <a:t>: After a change, the routing may be incorrect until the routing algorithm has </a:t>
            </a:r>
            <a:r>
              <a:rPr lang="en-US" sz="2000" kern="0" dirty="0">
                <a:solidFill>
                  <a:srgbClr val="C00000"/>
                </a:solidFill>
              </a:rPr>
              <a:t>re-converged</a:t>
            </a:r>
            <a:r>
              <a:rPr lang="en-US" sz="2000" kern="0" dirty="0"/>
              <a:t>.</a:t>
            </a:r>
          </a:p>
        </p:txBody>
      </p:sp>
      <p:graphicFrame>
        <p:nvGraphicFramePr>
          <p:cNvPr id="10" name="Object 6">
            <a:extLst>
              <a:ext uri="{FF2B5EF4-FFF2-40B4-BE49-F238E27FC236}">
                <a16:creationId xmlns:a16="http://schemas.microsoft.com/office/drawing/2014/main" id="{14249AEA-AC35-2E4A-81AE-AA5DA6B24B48}"/>
              </a:ext>
            </a:extLst>
          </p:cNvPr>
          <p:cNvGraphicFramePr>
            <a:graphicFrameLocks noChangeAspect="1"/>
          </p:cNvGraphicFramePr>
          <p:nvPr>
            <p:extLst>
              <p:ext uri="{D42A27DB-BD31-4B8C-83A1-F6EECF244321}">
                <p14:modId xmlns:p14="http://schemas.microsoft.com/office/powerpoint/2010/main" val="3781421697"/>
              </p:ext>
            </p:extLst>
          </p:nvPr>
        </p:nvGraphicFramePr>
        <p:xfrm>
          <a:off x="5334222" y="4974575"/>
          <a:ext cx="320126" cy="144726"/>
        </p:xfrm>
        <a:graphic>
          <a:graphicData uri="http://schemas.openxmlformats.org/presentationml/2006/ole">
            <mc:AlternateContent xmlns:mc="http://schemas.openxmlformats.org/markup-compatibility/2006">
              <mc:Choice xmlns:v="urn:schemas-microsoft-com:vml" Requires="v">
                <p:oleObj spid="_x0000_s32688" name="Clip" r:id="rId3" imgW="466543" imgH="218874" progId="MS_ClipArt_Gallery.2">
                  <p:embed/>
                </p:oleObj>
              </mc:Choice>
              <mc:Fallback>
                <p:oleObj name="Clip" r:id="rId3" imgW="466543" imgH="218874" progId="MS_ClipArt_Gallery.2">
                  <p:embed/>
                  <p:pic>
                    <p:nvPicPr>
                      <p:cNvPr id="30720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222" y="4974575"/>
                        <a:ext cx="320126" cy="14472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1" name="Oval 9">
            <a:extLst>
              <a:ext uri="{FF2B5EF4-FFF2-40B4-BE49-F238E27FC236}">
                <a16:creationId xmlns:a16="http://schemas.microsoft.com/office/drawing/2014/main" id="{E5D0DDF7-8598-7F40-B666-E106C91CEDCA}"/>
              </a:ext>
            </a:extLst>
          </p:cNvPr>
          <p:cNvSpPr>
            <a:spLocks noChangeAspect="1" noChangeArrowheads="1"/>
          </p:cNvSpPr>
          <p:nvPr/>
        </p:nvSpPr>
        <p:spPr bwMode="auto">
          <a:xfrm>
            <a:off x="4729268" y="4722592"/>
            <a:ext cx="443044" cy="412013"/>
          </a:xfrm>
          <a:prstGeom prst="ellipse">
            <a:avLst/>
          </a:prstGeom>
          <a:solidFill>
            <a:srgbClr val="FFCC66"/>
          </a:solidFill>
          <a:ln w="12700">
            <a:solidFill>
              <a:schemeClr val="tx1"/>
            </a:solidFill>
            <a:round/>
            <a:headEnd/>
            <a:tailEnd/>
          </a:ln>
          <a:effectLst>
            <a:outerShdw blurRad="63500" dist="107763" dir="2700000" algn="ctr" rotWithShape="0">
              <a:schemeClr val="bg2">
                <a:alpha val="74998"/>
              </a:schemeClr>
            </a:outerShdw>
          </a:effectLst>
        </p:spPr>
        <p:txBody>
          <a:bodyPr wrap="none" lIns="91433" tIns="137160" rIns="91433" bIns="228600" anchor="ctr" anchorCtr="1"/>
          <a:lstStyle/>
          <a:p>
            <a:pPr algn="ctr">
              <a:spcBef>
                <a:spcPct val="0"/>
              </a:spcBef>
              <a:spcAft>
                <a:spcPct val="0"/>
              </a:spcAft>
              <a:buFontTx/>
              <a:buNone/>
            </a:pPr>
            <a:r>
              <a:rPr lang="en-US" sz="2000">
                <a:latin typeface="Arial" charset="0"/>
              </a:rPr>
              <a:t>A</a:t>
            </a:r>
            <a:endParaRPr lang="en-US" sz="2000">
              <a:latin typeface="Times New Roman" charset="0"/>
            </a:endParaRPr>
          </a:p>
        </p:txBody>
      </p:sp>
      <p:sp>
        <p:nvSpPr>
          <p:cNvPr id="12" name="Oval 10">
            <a:extLst>
              <a:ext uri="{FF2B5EF4-FFF2-40B4-BE49-F238E27FC236}">
                <a16:creationId xmlns:a16="http://schemas.microsoft.com/office/drawing/2014/main" id="{0FE0DC90-027A-E440-B474-548FBC2662B5}"/>
              </a:ext>
            </a:extLst>
          </p:cNvPr>
          <p:cNvSpPr>
            <a:spLocks noChangeAspect="1" noChangeArrowheads="1"/>
          </p:cNvSpPr>
          <p:nvPr/>
        </p:nvSpPr>
        <p:spPr bwMode="auto">
          <a:xfrm>
            <a:off x="6047595" y="4722592"/>
            <a:ext cx="443044" cy="412013"/>
          </a:xfrm>
          <a:prstGeom prst="ellipse">
            <a:avLst/>
          </a:prstGeom>
          <a:solidFill>
            <a:srgbClr val="FFFF00"/>
          </a:solidFill>
          <a:ln w="12700">
            <a:solidFill>
              <a:schemeClr val="tx1"/>
            </a:solidFill>
            <a:round/>
            <a:headEnd/>
            <a:tailEnd/>
          </a:ln>
          <a:effectLst>
            <a:outerShdw blurRad="63500" dist="107763" dir="2700000" algn="ctr" rotWithShape="0">
              <a:schemeClr val="bg2">
                <a:alpha val="74998"/>
              </a:schemeClr>
            </a:outerShdw>
          </a:effectLst>
        </p:spPr>
        <p:txBody>
          <a:bodyPr wrap="none" lIns="91433" tIns="137160" rIns="91433" bIns="228600" anchor="ctr" anchorCtr="1"/>
          <a:lstStyle/>
          <a:p>
            <a:pPr algn="ctr">
              <a:spcBef>
                <a:spcPct val="0"/>
              </a:spcBef>
              <a:spcAft>
                <a:spcPct val="0"/>
              </a:spcAft>
              <a:buFontTx/>
              <a:buNone/>
            </a:pPr>
            <a:r>
              <a:rPr lang="en-US" sz="2000">
                <a:latin typeface="Arial" charset="0"/>
              </a:rPr>
              <a:t>B</a:t>
            </a:r>
            <a:endParaRPr lang="en-US" sz="2000">
              <a:latin typeface="Times New Roman" charset="0"/>
            </a:endParaRPr>
          </a:p>
        </p:txBody>
      </p:sp>
      <p:sp>
        <p:nvSpPr>
          <p:cNvPr id="13" name="Oval 11">
            <a:extLst>
              <a:ext uri="{FF2B5EF4-FFF2-40B4-BE49-F238E27FC236}">
                <a16:creationId xmlns:a16="http://schemas.microsoft.com/office/drawing/2014/main" id="{F5A14465-01C9-844E-9C4E-C51B3474D350}"/>
              </a:ext>
            </a:extLst>
          </p:cNvPr>
          <p:cNvSpPr>
            <a:spLocks noChangeAspect="1" noChangeArrowheads="1"/>
          </p:cNvSpPr>
          <p:nvPr/>
        </p:nvSpPr>
        <p:spPr bwMode="auto">
          <a:xfrm>
            <a:off x="7376729" y="4722592"/>
            <a:ext cx="444396" cy="412013"/>
          </a:xfrm>
          <a:prstGeom prst="ellipse">
            <a:avLst/>
          </a:prstGeom>
          <a:solidFill>
            <a:srgbClr val="FFFF00"/>
          </a:solidFill>
          <a:ln w="12700">
            <a:solidFill>
              <a:schemeClr val="tx1"/>
            </a:solidFill>
            <a:round/>
            <a:headEnd/>
            <a:tailEnd/>
          </a:ln>
          <a:effectLst>
            <a:outerShdw blurRad="63500" dist="107763" dir="2700000" algn="ctr" rotWithShape="0">
              <a:schemeClr val="bg2">
                <a:alpha val="74998"/>
              </a:schemeClr>
            </a:outerShdw>
          </a:effectLst>
        </p:spPr>
        <p:txBody>
          <a:bodyPr wrap="none" lIns="91433" tIns="137160" rIns="91433" bIns="228600" anchor="ctr" anchorCtr="1"/>
          <a:lstStyle/>
          <a:p>
            <a:pPr algn="ctr">
              <a:spcBef>
                <a:spcPct val="0"/>
              </a:spcBef>
              <a:spcAft>
                <a:spcPct val="0"/>
              </a:spcAft>
              <a:buFontTx/>
              <a:buNone/>
            </a:pPr>
            <a:r>
              <a:rPr lang="en-US" sz="2000">
                <a:latin typeface="Arial" charset="0"/>
              </a:rPr>
              <a:t>C</a:t>
            </a:r>
            <a:endParaRPr lang="en-US" sz="2000">
              <a:latin typeface="Times New Roman" charset="0"/>
            </a:endParaRPr>
          </a:p>
        </p:txBody>
      </p:sp>
      <p:sp>
        <p:nvSpPr>
          <p:cNvPr id="14" name="Oval 12">
            <a:extLst>
              <a:ext uri="{FF2B5EF4-FFF2-40B4-BE49-F238E27FC236}">
                <a16:creationId xmlns:a16="http://schemas.microsoft.com/office/drawing/2014/main" id="{2551DD80-7170-C24D-8D72-3FD2BA43E565}"/>
              </a:ext>
            </a:extLst>
          </p:cNvPr>
          <p:cNvSpPr>
            <a:spLocks noChangeAspect="1" noChangeArrowheads="1"/>
          </p:cNvSpPr>
          <p:nvPr/>
        </p:nvSpPr>
        <p:spPr bwMode="auto">
          <a:xfrm>
            <a:off x="6047595" y="6081193"/>
            <a:ext cx="443044" cy="412013"/>
          </a:xfrm>
          <a:prstGeom prst="ellipse">
            <a:avLst/>
          </a:prstGeom>
          <a:solidFill>
            <a:srgbClr val="FFFF00"/>
          </a:solidFill>
          <a:ln w="12700">
            <a:solidFill>
              <a:schemeClr val="tx1"/>
            </a:solidFill>
            <a:round/>
            <a:headEnd/>
            <a:tailEnd/>
          </a:ln>
          <a:effectLst>
            <a:outerShdw blurRad="63500" dist="107763" dir="2700000" algn="ctr" rotWithShape="0">
              <a:schemeClr val="bg2">
                <a:alpha val="74998"/>
              </a:schemeClr>
            </a:outerShdw>
          </a:effectLst>
        </p:spPr>
        <p:txBody>
          <a:bodyPr wrap="none" lIns="91433" tIns="137160" rIns="91433" bIns="228600" anchor="ctr" anchorCtr="1"/>
          <a:lstStyle/>
          <a:p>
            <a:pPr algn="ctr">
              <a:spcBef>
                <a:spcPct val="0"/>
              </a:spcBef>
              <a:spcAft>
                <a:spcPct val="0"/>
              </a:spcAft>
              <a:buFontTx/>
              <a:buNone/>
            </a:pPr>
            <a:r>
              <a:rPr lang="en-US" sz="2000">
                <a:latin typeface="Arial" charset="0"/>
              </a:rPr>
              <a:t>D</a:t>
            </a:r>
            <a:endParaRPr lang="en-US" sz="2000">
              <a:latin typeface="Times New Roman" charset="0"/>
            </a:endParaRPr>
          </a:p>
        </p:txBody>
      </p:sp>
      <p:sp>
        <p:nvSpPr>
          <p:cNvPr id="15" name="Oval 13">
            <a:extLst>
              <a:ext uri="{FF2B5EF4-FFF2-40B4-BE49-F238E27FC236}">
                <a16:creationId xmlns:a16="http://schemas.microsoft.com/office/drawing/2014/main" id="{6E3FE30B-D0D9-B748-A9B3-565F57FB04A5}"/>
              </a:ext>
            </a:extLst>
          </p:cNvPr>
          <p:cNvSpPr>
            <a:spLocks noChangeAspect="1" noChangeArrowheads="1"/>
          </p:cNvSpPr>
          <p:nvPr/>
        </p:nvSpPr>
        <p:spPr bwMode="auto">
          <a:xfrm>
            <a:off x="7376729" y="6081193"/>
            <a:ext cx="444396" cy="412013"/>
          </a:xfrm>
          <a:prstGeom prst="ellipse">
            <a:avLst/>
          </a:prstGeom>
          <a:solidFill>
            <a:srgbClr val="FFFF00"/>
          </a:solidFill>
          <a:ln w="12700">
            <a:solidFill>
              <a:schemeClr val="tx1"/>
            </a:solidFill>
            <a:round/>
            <a:headEnd/>
            <a:tailEnd/>
          </a:ln>
          <a:effectLst>
            <a:outerShdw blurRad="63500" dist="107763" dir="2700000" algn="ctr" rotWithShape="0">
              <a:schemeClr val="bg2">
                <a:alpha val="74998"/>
              </a:schemeClr>
            </a:outerShdw>
          </a:effectLst>
        </p:spPr>
        <p:txBody>
          <a:bodyPr wrap="none" lIns="91433" tIns="137160" rIns="91433" bIns="228600" anchor="ctr" anchorCtr="1"/>
          <a:lstStyle/>
          <a:p>
            <a:pPr algn="ctr">
              <a:spcBef>
                <a:spcPct val="0"/>
              </a:spcBef>
              <a:spcAft>
                <a:spcPct val="0"/>
              </a:spcAft>
              <a:buFontTx/>
              <a:buNone/>
            </a:pPr>
            <a:r>
              <a:rPr lang="en-US" sz="2000">
                <a:latin typeface="Arial" charset="0"/>
              </a:rPr>
              <a:t>E</a:t>
            </a:r>
          </a:p>
        </p:txBody>
      </p:sp>
      <p:sp>
        <p:nvSpPr>
          <p:cNvPr id="16" name="Oval 14">
            <a:extLst>
              <a:ext uri="{FF2B5EF4-FFF2-40B4-BE49-F238E27FC236}">
                <a16:creationId xmlns:a16="http://schemas.microsoft.com/office/drawing/2014/main" id="{40D4BB03-2A5E-9142-81F2-3980C4AF32D4}"/>
              </a:ext>
            </a:extLst>
          </p:cNvPr>
          <p:cNvSpPr>
            <a:spLocks noChangeAspect="1" noChangeArrowheads="1"/>
          </p:cNvSpPr>
          <p:nvPr/>
        </p:nvSpPr>
        <p:spPr bwMode="auto">
          <a:xfrm>
            <a:off x="8554579" y="6055116"/>
            <a:ext cx="443044" cy="412013"/>
          </a:xfrm>
          <a:prstGeom prst="ellipse">
            <a:avLst/>
          </a:prstGeom>
          <a:solidFill>
            <a:srgbClr val="FFCC66"/>
          </a:solidFill>
          <a:ln w="12700">
            <a:solidFill>
              <a:schemeClr val="tx1"/>
            </a:solidFill>
            <a:round/>
            <a:headEnd/>
            <a:tailEnd/>
          </a:ln>
          <a:effectLst>
            <a:outerShdw blurRad="63500" dist="107763" dir="2700000" algn="ctr" rotWithShape="0">
              <a:schemeClr val="bg2">
                <a:alpha val="74998"/>
              </a:schemeClr>
            </a:outerShdw>
          </a:effectLst>
        </p:spPr>
        <p:txBody>
          <a:bodyPr wrap="none" lIns="91433" tIns="137160" rIns="91433" bIns="228600" anchor="ctr" anchorCtr="1"/>
          <a:lstStyle/>
          <a:p>
            <a:pPr algn="ctr">
              <a:spcBef>
                <a:spcPct val="0"/>
              </a:spcBef>
              <a:spcAft>
                <a:spcPct val="0"/>
              </a:spcAft>
              <a:buFontTx/>
              <a:buNone/>
            </a:pPr>
            <a:r>
              <a:rPr lang="en-US" sz="2000">
                <a:latin typeface="Arial" charset="0"/>
              </a:rPr>
              <a:t>F</a:t>
            </a:r>
            <a:endParaRPr lang="en-US" sz="2000">
              <a:latin typeface="Times New Roman" charset="0"/>
            </a:endParaRPr>
          </a:p>
        </p:txBody>
      </p:sp>
      <p:cxnSp>
        <p:nvCxnSpPr>
          <p:cNvPr id="17" name="AutoShape 15">
            <a:extLst>
              <a:ext uri="{FF2B5EF4-FFF2-40B4-BE49-F238E27FC236}">
                <a16:creationId xmlns:a16="http://schemas.microsoft.com/office/drawing/2014/main" id="{CB2F638B-487F-D646-9E13-CC9EBDA0E52C}"/>
              </a:ext>
            </a:extLst>
          </p:cNvPr>
          <p:cNvCxnSpPr>
            <a:cxnSpLocks noChangeAspect="1" noChangeShapeType="1"/>
            <a:stCxn id="11" idx="6"/>
            <a:endCxn id="12" idx="2"/>
          </p:cNvCxnSpPr>
          <p:nvPr/>
        </p:nvCxnSpPr>
        <p:spPr bwMode="auto">
          <a:xfrm>
            <a:off x="5172312" y="4928598"/>
            <a:ext cx="875283" cy="0"/>
          </a:xfrm>
          <a:prstGeom prst="straightConnector1">
            <a:avLst/>
          </a:prstGeom>
          <a:noFill/>
          <a:ln w="38100">
            <a:solidFill>
              <a:srgbClr val="FF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8" name="AutoShape 16">
            <a:extLst>
              <a:ext uri="{FF2B5EF4-FFF2-40B4-BE49-F238E27FC236}">
                <a16:creationId xmlns:a16="http://schemas.microsoft.com/office/drawing/2014/main" id="{ECDC0AC4-439C-2E43-B3A5-9302272BC855}"/>
              </a:ext>
            </a:extLst>
          </p:cNvPr>
          <p:cNvCxnSpPr>
            <a:cxnSpLocks noChangeAspect="1" noChangeShapeType="1"/>
            <a:stCxn id="11" idx="5"/>
            <a:endCxn id="14" idx="2"/>
          </p:cNvCxnSpPr>
          <p:nvPr/>
        </p:nvCxnSpPr>
        <p:spPr bwMode="auto">
          <a:xfrm>
            <a:off x="5107477" y="5074629"/>
            <a:ext cx="940119" cy="1212571"/>
          </a:xfrm>
          <a:prstGeom prst="straightConnector1">
            <a:avLst/>
          </a:prstGeom>
          <a:noFill/>
          <a:ln w="38100">
            <a:solidFill>
              <a:srgbClr val="FF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9" name="AutoShape 17">
            <a:extLst>
              <a:ext uri="{FF2B5EF4-FFF2-40B4-BE49-F238E27FC236}">
                <a16:creationId xmlns:a16="http://schemas.microsoft.com/office/drawing/2014/main" id="{BB1ADA5F-D147-F443-8894-89481AFBC028}"/>
              </a:ext>
            </a:extLst>
          </p:cNvPr>
          <p:cNvCxnSpPr>
            <a:cxnSpLocks noChangeAspect="1" noChangeShapeType="1"/>
            <a:stCxn id="13" idx="2"/>
            <a:endCxn id="12" idx="6"/>
          </p:cNvCxnSpPr>
          <p:nvPr/>
        </p:nvCxnSpPr>
        <p:spPr bwMode="auto">
          <a:xfrm flipH="1">
            <a:off x="6490640" y="4928598"/>
            <a:ext cx="886089" cy="0"/>
          </a:xfrm>
          <a:prstGeom prst="straightConnector1">
            <a:avLst/>
          </a:prstGeom>
          <a:noFill/>
          <a:ln w="38100">
            <a:solidFill>
              <a:srgbClr val="FF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20" name="AutoShape 18">
            <a:extLst>
              <a:ext uri="{FF2B5EF4-FFF2-40B4-BE49-F238E27FC236}">
                <a16:creationId xmlns:a16="http://schemas.microsoft.com/office/drawing/2014/main" id="{C605BB70-7FA8-E048-B2C0-E7DDB5136382}"/>
              </a:ext>
            </a:extLst>
          </p:cNvPr>
          <p:cNvCxnSpPr>
            <a:cxnSpLocks noChangeAspect="1" noChangeShapeType="1"/>
            <a:stCxn id="15" idx="2"/>
            <a:endCxn id="14" idx="6"/>
          </p:cNvCxnSpPr>
          <p:nvPr/>
        </p:nvCxnSpPr>
        <p:spPr bwMode="auto">
          <a:xfrm flipH="1">
            <a:off x="6490640" y="6287199"/>
            <a:ext cx="886089" cy="0"/>
          </a:xfrm>
          <a:prstGeom prst="straightConnector1">
            <a:avLst/>
          </a:prstGeom>
          <a:noFill/>
          <a:ln w="38100">
            <a:solidFill>
              <a:srgbClr val="FF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21" name="AutoShape 19">
            <a:extLst>
              <a:ext uri="{FF2B5EF4-FFF2-40B4-BE49-F238E27FC236}">
                <a16:creationId xmlns:a16="http://schemas.microsoft.com/office/drawing/2014/main" id="{BE1169C3-3286-174F-9DF9-CE59E8038A74}"/>
              </a:ext>
            </a:extLst>
          </p:cNvPr>
          <p:cNvCxnSpPr>
            <a:cxnSpLocks noChangeAspect="1" noChangeShapeType="1"/>
            <a:stCxn id="16" idx="2"/>
            <a:endCxn id="15" idx="6"/>
          </p:cNvCxnSpPr>
          <p:nvPr/>
        </p:nvCxnSpPr>
        <p:spPr bwMode="auto">
          <a:xfrm flipH="1">
            <a:off x="7821124" y="6261123"/>
            <a:ext cx="733454" cy="26077"/>
          </a:xfrm>
          <a:prstGeom prst="straightConnector1">
            <a:avLst/>
          </a:prstGeom>
          <a:noFill/>
          <a:ln w="38100">
            <a:solidFill>
              <a:srgbClr val="FF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22" name="AutoShape 20">
            <a:extLst>
              <a:ext uri="{FF2B5EF4-FFF2-40B4-BE49-F238E27FC236}">
                <a16:creationId xmlns:a16="http://schemas.microsoft.com/office/drawing/2014/main" id="{6190886E-091B-2C49-9A86-A4732A4D27DF}"/>
              </a:ext>
            </a:extLst>
          </p:cNvPr>
          <p:cNvCxnSpPr>
            <a:cxnSpLocks noChangeAspect="1" noChangeShapeType="1"/>
            <a:stCxn id="13" idx="6"/>
            <a:endCxn id="16" idx="1"/>
          </p:cNvCxnSpPr>
          <p:nvPr/>
        </p:nvCxnSpPr>
        <p:spPr bwMode="auto">
          <a:xfrm>
            <a:off x="7821124" y="4928599"/>
            <a:ext cx="798290" cy="1186494"/>
          </a:xfrm>
          <a:prstGeom prst="straightConnector1">
            <a:avLst/>
          </a:prstGeom>
          <a:noFill/>
          <a:ln w="38100">
            <a:solidFill>
              <a:srgbClr val="FF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23" name="AutoShape 21">
            <a:extLst>
              <a:ext uri="{FF2B5EF4-FFF2-40B4-BE49-F238E27FC236}">
                <a16:creationId xmlns:a16="http://schemas.microsoft.com/office/drawing/2014/main" id="{2B370EEE-44AA-A84B-8813-64A58B92951F}"/>
              </a:ext>
            </a:extLst>
          </p:cNvPr>
          <p:cNvCxnSpPr>
            <a:cxnSpLocks noChangeAspect="1" noChangeShapeType="1"/>
            <a:stCxn id="13" idx="3"/>
            <a:endCxn id="14" idx="7"/>
          </p:cNvCxnSpPr>
          <p:nvPr/>
        </p:nvCxnSpPr>
        <p:spPr bwMode="auto">
          <a:xfrm flipH="1">
            <a:off x="6427155" y="5074629"/>
            <a:ext cx="1014409" cy="1066541"/>
          </a:xfrm>
          <a:prstGeom prst="straightConnector1">
            <a:avLst/>
          </a:prstGeom>
          <a:noFill/>
          <a:ln w="38100">
            <a:solidFill>
              <a:srgbClr val="FF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24" name="AutoShape 23">
            <a:extLst>
              <a:ext uri="{FF2B5EF4-FFF2-40B4-BE49-F238E27FC236}">
                <a16:creationId xmlns:a16="http://schemas.microsoft.com/office/drawing/2014/main" id="{16410FF8-E5B9-CB4B-963A-852FB4E50E21}"/>
              </a:ext>
            </a:extLst>
          </p:cNvPr>
          <p:cNvCxnSpPr>
            <a:cxnSpLocks noChangeAspect="1" noChangeShapeType="1"/>
            <a:stCxn id="12" idx="4"/>
            <a:endCxn id="14" idx="0"/>
          </p:cNvCxnSpPr>
          <p:nvPr/>
        </p:nvCxnSpPr>
        <p:spPr bwMode="auto">
          <a:xfrm>
            <a:off x="6269118" y="5134606"/>
            <a:ext cx="0" cy="946588"/>
          </a:xfrm>
          <a:prstGeom prst="straightConnector1">
            <a:avLst/>
          </a:prstGeom>
          <a:noFill/>
          <a:ln w="38100">
            <a:solidFill>
              <a:srgbClr val="FF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25" name="AutoShape 24">
            <a:extLst>
              <a:ext uri="{FF2B5EF4-FFF2-40B4-BE49-F238E27FC236}">
                <a16:creationId xmlns:a16="http://schemas.microsoft.com/office/drawing/2014/main" id="{EC084BE7-4BF3-A947-9CE9-6242BAE6BF86}"/>
              </a:ext>
            </a:extLst>
          </p:cNvPr>
          <p:cNvCxnSpPr>
            <a:cxnSpLocks noChangeAspect="1" noChangeShapeType="1"/>
            <a:stCxn id="13" idx="4"/>
            <a:endCxn id="15" idx="0"/>
          </p:cNvCxnSpPr>
          <p:nvPr/>
        </p:nvCxnSpPr>
        <p:spPr bwMode="auto">
          <a:xfrm>
            <a:off x="7599602" y="5134606"/>
            <a:ext cx="0" cy="946588"/>
          </a:xfrm>
          <a:prstGeom prst="straightConnector1">
            <a:avLst/>
          </a:prstGeom>
          <a:noFill/>
          <a:ln w="38100">
            <a:solidFill>
              <a:srgbClr val="FF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graphicFrame>
        <p:nvGraphicFramePr>
          <p:cNvPr id="26" name="Object 30">
            <a:extLst>
              <a:ext uri="{FF2B5EF4-FFF2-40B4-BE49-F238E27FC236}">
                <a16:creationId xmlns:a16="http://schemas.microsoft.com/office/drawing/2014/main" id="{E678158E-6B13-CC44-BA54-26BBB1FC1626}"/>
              </a:ext>
            </a:extLst>
          </p:cNvPr>
          <p:cNvGraphicFramePr>
            <a:graphicFrameLocks noChangeAspect="1"/>
          </p:cNvGraphicFramePr>
          <p:nvPr>
            <p:extLst>
              <p:ext uri="{D42A27DB-BD31-4B8C-83A1-F6EECF244321}">
                <p14:modId xmlns:p14="http://schemas.microsoft.com/office/powerpoint/2010/main" val="2382640657"/>
              </p:ext>
            </p:extLst>
          </p:nvPr>
        </p:nvGraphicFramePr>
        <p:xfrm>
          <a:off x="5162085" y="5170002"/>
          <a:ext cx="155350" cy="310314"/>
        </p:xfrm>
        <a:graphic>
          <a:graphicData uri="http://schemas.openxmlformats.org/presentationml/2006/ole">
            <mc:AlternateContent xmlns:mc="http://schemas.openxmlformats.org/markup-compatibility/2006">
              <mc:Choice xmlns:v="urn:schemas-microsoft-com:vml" Requires="v">
                <p:oleObj spid="_x0000_s32689" name="Clip" r:id="rId5" imgW="218874" imgH="466543" progId="MS_ClipArt_Gallery.2">
                  <p:embed/>
                </p:oleObj>
              </mc:Choice>
              <mc:Fallback>
                <p:oleObj name="Clip" r:id="rId5" imgW="218874" imgH="466543" progId="MS_ClipArt_Gallery.2">
                  <p:embed/>
                  <p:pic>
                    <p:nvPicPr>
                      <p:cNvPr id="30723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2085" y="5170002"/>
                        <a:ext cx="155350" cy="31031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7" name="Object 31">
            <a:extLst>
              <a:ext uri="{FF2B5EF4-FFF2-40B4-BE49-F238E27FC236}">
                <a16:creationId xmlns:a16="http://schemas.microsoft.com/office/drawing/2014/main" id="{6570422D-8A5A-694E-A5F6-C2099F9CE266}"/>
              </a:ext>
            </a:extLst>
          </p:cNvPr>
          <p:cNvGraphicFramePr>
            <a:graphicFrameLocks noChangeAspect="1"/>
          </p:cNvGraphicFramePr>
          <p:nvPr>
            <p:extLst>
              <p:ext uri="{D42A27DB-BD31-4B8C-83A1-F6EECF244321}">
                <p14:modId xmlns:p14="http://schemas.microsoft.com/office/powerpoint/2010/main" val="2949085567"/>
              </p:ext>
            </p:extLst>
          </p:nvPr>
        </p:nvGraphicFramePr>
        <p:xfrm>
          <a:off x="6844577" y="6090320"/>
          <a:ext cx="320127" cy="144726"/>
        </p:xfrm>
        <a:graphic>
          <a:graphicData uri="http://schemas.openxmlformats.org/presentationml/2006/ole">
            <mc:AlternateContent xmlns:mc="http://schemas.openxmlformats.org/markup-compatibility/2006">
              <mc:Choice xmlns:v="urn:schemas-microsoft-com:vml" Requires="v">
                <p:oleObj spid="_x0000_s32690" name="Clip" r:id="rId7" imgW="466543" imgH="218874" progId="MS_ClipArt_Gallery.2">
                  <p:embed/>
                </p:oleObj>
              </mc:Choice>
              <mc:Fallback>
                <p:oleObj name="Clip" r:id="rId7" imgW="466543" imgH="218874" progId="MS_ClipArt_Gallery.2">
                  <p:embed/>
                  <p:pic>
                    <p:nvPicPr>
                      <p:cNvPr id="307231"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4577" y="6090320"/>
                        <a:ext cx="320127" cy="14472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8" name="Object 33">
            <a:extLst>
              <a:ext uri="{FF2B5EF4-FFF2-40B4-BE49-F238E27FC236}">
                <a16:creationId xmlns:a16="http://schemas.microsoft.com/office/drawing/2014/main" id="{AFEBD4D4-06D4-CC43-882C-B0F58B8724F3}"/>
              </a:ext>
            </a:extLst>
          </p:cNvPr>
          <p:cNvGraphicFramePr>
            <a:graphicFrameLocks noChangeAspect="1"/>
          </p:cNvGraphicFramePr>
          <p:nvPr>
            <p:extLst>
              <p:ext uri="{D42A27DB-BD31-4B8C-83A1-F6EECF244321}">
                <p14:modId xmlns:p14="http://schemas.microsoft.com/office/powerpoint/2010/main" val="903390922"/>
              </p:ext>
            </p:extLst>
          </p:nvPr>
        </p:nvGraphicFramePr>
        <p:xfrm>
          <a:off x="6659092" y="4989444"/>
          <a:ext cx="258543" cy="142733"/>
        </p:xfrm>
        <a:graphic>
          <a:graphicData uri="http://schemas.openxmlformats.org/presentationml/2006/ole">
            <mc:AlternateContent xmlns:mc="http://schemas.openxmlformats.org/markup-compatibility/2006">
              <mc:Choice xmlns:v="urn:schemas-microsoft-com:vml" Requires="v">
                <p:oleObj spid="_x0000_s32691" name="Clip" r:id="rId8" imgW="466543" imgH="218874" progId="MS_ClipArt_Gallery.2">
                  <p:embed/>
                </p:oleObj>
              </mc:Choice>
              <mc:Fallback>
                <p:oleObj name="Clip" r:id="rId8" imgW="466543" imgH="218874" progId="MS_ClipArt_Gallery.2">
                  <p:embed/>
                  <p:pic>
                    <p:nvPicPr>
                      <p:cNvPr id="307233"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092" y="4989444"/>
                        <a:ext cx="258543" cy="14273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9" name="Object 35">
            <a:extLst>
              <a:ext uri="{FF2B5EF4-FFF2-40B4-BE49-F238E27FC236}">
                <a16:creationId xmlns:a16="http://schemas.microsoft.com/office/drawing/2014/main" id="{8BF35F66-A19B-2142-8E80-7E3D96B32EFC}"/>
              </a:ext>
            </a:extLst>
          </p:cNvPr>
          <p:cNvGraphicFramePr>
            <a:graphicFrameLocks noChangeAspect="1"/>
          </p:cNvGraphicFramePr>
          <p:nvPr>
            <p:extLst>
              <p:ext uri="{D42A27DB-BD31-4B8C-83A1-F6EECF244321}">
                <p14:modId xmlns:p14="http://schemas.microsoft.com/office/powerpoint/2010/main" val="731204422"/>
              </p:ext>
            </p:extLst>
          </p:nvPr>
        </p:nvGraphicFramePr>
        <p:xfrm>
          <a:off x="6070074" y="4695081"/>
          <a:ext cx="421433" cy="500674"/>
        </p:xfrm>
        <a:graphic>
          <a:graphicData uri="http://schemas.openxmlformats.org/presentationml/2006/ole">
            <mc:AlternateContent xmlns:mc="http://schemas.openxmlformats.org/markup-compatibility/2006">
              <mc:Choice xmlns:v="urn:schemas-microsoft-com:vml" Requires="v">
                <p:oleObj spid="_x0000_s32692" name="Clip" r:id="rId9" imgW="1576440" imgH="1942200" progId="MS_ClipArt_Gallery.2">
                  <p:embed/>
                </p:oleObj>
              </mc:Choice>
              <mc:Fallback>
                <p:oleObj name="Clip" r:id="rId9" imgW="1576440" imgH="1942200" progId="MS_ClipArt_Gallery.2">
                  <p:embed/>
                  <p:pic>
                    <p:nvPicPr>
                      <p:cNvPr id="307235" name="Object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70074" y="4695081"/>
                        <a:ext cx="421433" cy="50067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1" name="Object 4">
            <a:extLst>
              <a:ext uri="{FF2B5EF4-FFF2-40B4-BE49-F238E27FC236}">
                <a16:creationId xmlns:a16="http://schemas.microsoft.com/office/drawing/2014/main" id="{42D6D53E-88BC-4544-910A-0471F74053B6}"/>
              </a:ext>
            </a:extLst>
          </p:cNvPr>
          <p:cNvGraphicFramePr>
            <a:graphicFrameLocks noChangeAspect="1"/>
          </p:cNvGraphicFramePr>
          <p:nvPr/>
        </p:nvGraphicFramePr>
        <p:xfrm>
          <a:off x="1132052" y="4933567"/>
          <a:ext cx="224918" cy="115252"/>
        </p:xfrm>
        <a:graphic>
          <a:graphicData uri="http://schemas.openxmlformats.org/presentationml/2006/ole">
            <mc:AlternateContent xmlns:mc="http://schemas.openxmlformats.org/markup-compatibility/2006">
              <mc:Choice xmlns:v="urn:schemas-microsoft-com:vml" Requires="v">
                <p:oleObj spid="_x0000_s32693" name="Clip" r:id="rId11" imgW="466543" imgH="218874" progId="MS_ClipArt_Gallery.2">
                  <p:embed/>
                </p:oleObj>
              </mc:Choice>
              <mc:Fallback>
                <p:oleObj name="Clip" r:id="rId11" imgW="466543" imgH="218874" progId="MS_ClipArt_Gallery.2">
                  <p:embed/>
                  <p:pic>
                    <p:nvPicPr>
                      <p:cNvPr id="3133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2052" y="4933567"/>
                        <a:ext cx="224918" cy="1152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2" name="Oval 5">
            <a:extLst>
              <a:ext uri="{FF2B5EF4-FFF2-40B4-BE49-F238E27FC236}">
                <a16:creationId xmlns:a16="http://schemas.microsoft.com/office/drawing/2014/main" id="{62B18A97-4F5C-B944-955C-C29464144A36}"/>
              </a:ext>
            </a:extLst>
          </p:cNvPr>
          <p:cNvSpPr>
            <a:spLocks noChangeAspect="1" noChangeArrowheads="1"/>
          </p:cNvSpPr>
          <p:nvPr/>
        </p:nvSpPr>
        <p:spPr bwMode="auto">
          <a:xfrm>
            <a:off x="762882" y="4685412"/>
            <a:ext cx="311279" cy="328105"/>
          </a:xfrm>
          <a:prstGeom prst="ellipse">
            <a:avLst/>
          </a:prstGeom>
          <a:solidFill>
            <a:srgbClr val="FFCC66"/>
          </a:solidFill>
          <a:ln w="12700">
            <a:solidFill>
              <a:schemeClr val="tx1"/>
            </a:solidFill>
            <a:round/>
            <a:headEnd/>
            <a:tailEnd/>
          </a:ln>
          <a:effectLst>
            <a:outerShdw blurRad="63500" dist="107763" dir="2700000" algn="ctr" rotWithShape="0">
              <a:schemeClr val="bg2">
                <a:alpha val="74998"/>
              </a:schemeClr>
            </a:outerShdw>
          </a:effectLst>
        </p:spPr>
        <p:txBody>
          <a:bodyPr wrap="none" lIns="91433" tIns="137160" rIns="91433" bIns="228600" anchor="ctr" anchorCtr="1"/>
          <a:lstStyle/>
          <a:p>
            <a:pPr algn="ctr">
              <a:spcBef>
                <a:spcPct val="0"/>
              </a:spcBef>
              <a:spcAft>
                <a:spcPct val="0"/>
              </a:spcAft>
              <a:buFontTx/>
              <a:buNone/>
            </a:pPr>
            <a:r>
              <a:rPr lang="en-US" sz="2000">
                <a:latin typeface="Arial" charset="0"/>
              </a:rPr>
              <a:t>A</a:t>
            </a:r>
            <a:endParaRPr lang="en-US" sz="2000">
              <a:latin typeface="Times New Roman" charset="0"/>
            </a:endParaRPr>
          </a:p>
        </p:txBody>
      </p:sp>
      <p:sp>
        <p:nvSpPr>
          <p:cNvPr id="33" name="Oval 6">
            <a:extLst>
              <a:ext uri="{FF2B5EF4-FFF2-40B4-BE49-F238E27FC236}">
                <a16:creationId xmlns:a16="http://schemas.microsoft.com/office/drawing/2014/main" id="{9F556A5B-07B2-1B4C-B4D2-69020DB17D83}"/>
              </a:ext>
            </a:extLst>
          </p:cNvPr>
          <p:cNvSpPr>
            <a:spLocks noChangeAspect="1" noChangeArrowheads="1"/>
          </p:cNvSpPr>
          <p:nvPr/>
        </p:nvSpPr>
        <p:spPr bwMode="auto">
          <a:xfrm>
            <a:off x="1689127" y="4685412"/>
            <a:ext cx="311279" cy="328105"/>
          </a:xfrm>
          <a:prstGeom prst="ellipse">
            <a:avLst/>
          </a:prstGeom>
          <a:solidFill>
            <a:srgbClr val="FFFF00"/>
          </a:solidFill>
          <a:ln w="12700">
            <a:solidFill>
              <a:schemeClr val="tx1"/>
            </a:solidFill>
            <a:round/>
            <a:headEnd/>
            <a:tailEnd/>
          </a:ln>
          <a:effectLst>
            <a:outerShdw blurRad="63500" dist="107763" dir="2700000" algn="ctr" rotWithShape="0">
              <a:schemeClr val="bg2">
                <a:alpha val="74998"/>
              </a:schemeClr>
            </a:outerShdw>
          </a:effectLst>
        </p:spPr>
        <p:txBody>
          <a:bodyPr wrap="none" lIns="91433" tIns="137160" rIns="91433" bIns="228600" anchor="ctr" anchorCtr="1"/>
          <a:lstStyle/>
          <a:p>
            <a:pPr algn="ctr">
              <a:spcBef>
                <a:spcPct val="0"/>
              </a:spcBef>
              <a:spcAft>
                <a:spcPct val="0"/>
              </a:spcAft>
              <a:buFontTx/>
              <a:buNone/>
            </a:pPr>
            <a:r>
              <a:rPr lang="en-US" sz="2000">
                <a:latin typeface="Arial" charset="0"/>
              </a:rPr>
              <a:t>B</a:t>
            </a:r>
            <a:endParaRPr lang="en-US" sz="2000">
              <a:latin typeface="Times New Roman" charset="0"/>
            </a:endParaRPr>
          </a:p>
        </p:txBody>
      </p:sp>
      <p:sp>
        <p:nvSpPr>
          <p:cNvPr id="34" name="Oval 7">
            <a:extLst>
              <a:ext uri="{FF2B5EF4-FFF2-40B4-BE49-F238E27FC236}">
                <a16:creationId xmlns:a16="http://schemas.microsoft.com/office/drawing/2014/main" id="{ACF42AFC-ED5E-C248-8A6F-7952066E7A5E}"/>
              </a:ext>
            </a:extLst>
          </p:cNvPr>
          <p:cNvSpPr>
            <a:spLocks noChangeAspect="1" noChangeArrowheads="1"/>
          </p:cNvSpPr>
          <p:nvPr/>
        </p:nvSpPr>
        <p:spPr bwMode="auto">
          <a:xfrm>
            <a:off x="2622965" y="4685412"/>
            <a:ext cx="312229" cy="328105"/>
          </a:xfrm>
          <a:prstGeom prst="ellipse">
            <a:avLst/>
          </a:prstGeom>
          <a:solidFill>
            <a:srgbClr val="FFFF00"/>
          </a:solidFill>
          <a:ln w="12700">
            <a:solidFill>
              <a:schemeClr val="tx1"/>
            </a:solidFill>
            <a:round/>
            <a:headEnd/>
            <a:tailEnd/>
          </a:ln>
          <a:effectLst>
            <a:outerShdw blurRad="63500" dist="107763" dir="2700000" algn="ctr" rotWithShape="0">
              <a:schemeClr val="bg2">
                <a:alpha val="74998"/>
              </a:schemeClr>
            </a:outerShdw>
          </a:effectLst>
        </p:spPr>
        <p:txBody>
          <a:bodyPr wrap="none" lIns="91433" tIns="137160" rIns="91433" bIns="228600" anchor="ctr" anchorCtr="1"/>
          <a:lstStyle/>
          <a:p>
            <a:pPr algn="ctr">
              <a:spcBef>
                <a:spcPct val="0"/>
              </a:spcBef>
              <a:spcAft>
                <a:spcPct val="0"/>
              </a:spcAft>
              <a:buFontTx/>
              <a:buNone/>
            </a:pPr>
            <a:r>
              <a:rPr lang="en-US" sz="2000">
                <a:latin typeface="Arial" charset="0"/>
              </a:rPr>
              <a:t>C</a:t>
            </a:r>
            <a:endParaRPr lang="en-US" sz="2000">
              <a:latin typeface="Times New Roman" charset="0"/>
            </a:endParaRPr>
          </a:p>
        </p:txBody>
      </p:sp>
      <p:sp>
        <p:nvSpPr>
          <p:cNvPr id="35" name="Oval 8">
            <a:extLst>
              <a:ext uri="{FF2B5EF4-FFF2-40B4-BE49-F238E27FC236}">
                <a16:creationId xmlns:a16="http://schemas.microsoft.com/office/drawing/2014/main" id="{D7C41864-748F-2247-BE6A-708AB60DB2FD}"/>
              </a:ext>
            </a:extLst>
          </p:cNvPr>
          <p:cNvSpPr>
            <a:spLocks noChangeAspect="1" noChangeArrowheads="1"/>
          </p:cNvSpPr>
          <p:nvPr/>
        </p:nvSpPr>
        <p:spPr bwMode="auto">
          <a:xfrm>
            <a:off x="1689127" y="5767328"/>
            <a:ext cx="311279" cy="328105"/>
          </a:xfrm>
          <a:prstGeom prst="ellipse">
            <a:avLst/>
          </a:prstGeom>
          <a:solidFill>
            <a:srgbClr val="FFFF00"/>
          </a:solidFill>
          <a:ln w="12700">
            <a:solidFill>
              <a:schemeClr val="tx1"/>
            </a:solidFill>
            <a:round/>
            <a:headEnd/>
            <a:tailEnd/>
          </a:ln>
          <a:effectLst>
            <a:outerShdw blurRad="63500" dist="107763" dir="2700000" algn="ctr" rotWithShape="0">
              <a:schemeClr val="bg2">
                <a:alpha val="74998"/>
              </a:schemeClr>
            </a:outerShdw>
          </a:effectLst>
        </p:spPr>
        <p:txBody>
          <a:bodyPr wrap="none" lIns="91433" tIns="137160" rIns="91433" bIns="228600" anchor="ctr" anchorCtr="1"/>
          <a:lstStyle/>
          <a:p>
            <a:pPr algn="ctr">
              <a:spcBef>
                <a:spcPct val="0"/>
              </a:spcBef>
              <a:spcAft>
                <a:spcPct val="0"/>
              </a:spcAft>
              <a:buFontTx/>
              <a:buNone/>
            </a:pPr>
            <a:r>
              <a:rPr lang="en-US" sz="2000">
                <a:latin typeface="Arial" charset="0"/>
              </a:rPr>
              <a:t>D</a:t>
            </a:r>
            <a:endParaRPr lang="en-US" sz="2000">
              <a:latin typeface="Times New Roman" charset="0"/>
            </a:endParaRPr>
          </a:p>
        </p:txBody>
      </p:sp>
      <p:sp>
        <p:nvSpPr>
          <p:cNvPr id="36" name="Oval 9">
            <a:extLst>
              <a:ext uri="{FF2B5EF4-FFF2-40B4-BE49-F238E27FC236}">
                <a16:creationId xmlns:a16="http://schemas.microsoft.com/office/drawing/2014/main" id="{4C352B8E-95F1-1541-B93F-DF0544CB7C8C}"/>
              </a:ext>
            </a:extLst>
          </p:cNvPr>
          <p:cNvSpPr>
            <a:spLocks noChangeAspect="1" noChangeArrowheads="1"/>
          </p:cNvSpPr>
          <p:nvPr/>
        </p:nvSpPr>
        <p:spPr bwMode="auto">
          <a:xfrm>
            <a:off x="2622965" y="5767328"/>
            <a:ext cx="312229" cy="328105"/>
          </a:xfrm>
          <a:prstGeom prst="ellipse">
            <a:avLst/>
          </a:prstGeom>
          <a:solidFill>
            <a:srgbClr val="FFFF00"/>
          </a:solidFill>
          <a:ln w="12700">
            <a:solidFill>
              <a:schemeClr val="tx1"/>
            </a:solidFill>
            <a:round/>
            <a:headEnd/>
            <a:tailEnd/>
          </a:ln>
          <a:effectLst>
            <a:outerShdw blurRad="63500" dist="107763" dir="2700000" algn="ctr" rotWithShape="0">
              <a:schemeClr val="bg2">
                <a:alpha val="74998"/>
              </a:schemeClr>
            </a:outerShdw>
          </a:effectLst>
        </p:spPr>
        <p:txBody>
          <a:bodyPr wrap="none" lIns="91433" tIns="137160" rIns="91433" bIns="228600" anchor="ctr" anchorCtr="1"/>
          <a:lstStyle/>
          <a:p>
            <a:pPr algn="ctr">
              <a:spcBef>
                <a:spcPct val="0"/>
              </a:spcBef>
              <a:spcAft>
                <a:spcPct val="0"/>
              </a:spcAft>
              <a:buFontTx/>
              <a:buNone/>
            </a:pPr>
            <a:r>
              <a:rPr lang="en-US" sz="2000">
                <a:latin typeface="Arial" charset="0"/>
              </a:rPr>
              <a:t>E</a:t>
            </a:r>
          </a:p>
        </p:txBody>
      </p:sp>
      <p:sp>
        <p:nvSpPr>
          <p:cNvPr id="37" name="Oval 10">
            <a:extLst>
              <a:ext uri="{FF2B5EF4-FFF2-40B4-BE49-F238E27FC236}">
                <a16:creationId xmlns:a16="http://schemas.microsoft.com/office/drawing/2014/main" id="{7A41BA7C-461C-024A-B481-D0E67EF25727}"/>
              </a:ext>
            </a:extLst>
          </p:cNvPr>
          <p:cNvSpPr>
            <a:spLocks noChangeAspect="1" noChangeArrowheads="1"/>
          </p:cNvSpPr>
          <p:nvPr/>
        </p:nvSpPr>
        <p:spPr bwMode="auto">
          <a:xfrm>
            <a:off x="3450512" y="5746562"/>
            <a:ext cx="311279" cy="328105"/>
          </a:xfrm>
          <a:prstGeom prst="ellipse">
            <a:avLst/>
          </a:prstGeom>
          <a:solidFill>
            <a:srgbClr val="FFCC66"/>
          </a:solidFill>
          <a:ln w="12700">
            <a:solidFill>
              <a:schemeClr val="tx1"/>
            </a:solidFill>
            <a:round/>
            <a:headEnd/>
            <a:tailEnd/>
          </a:ln>
          <a:effectLst>
            <a:outerShdw blurRad="63500" dist="107763" dir="2700000" algn="ctr" rotWithShape="0">
              <a:schemeClr val="bg2">
                <a:alpha val="74998"/>
              </a:schemeClr>
            </a:outerShdw>
          </a:effectLst>
        </p:spPr>
        <p:txBody>
          <a:bodyPr wrap="none" lIns="91433" tIns="137160" rIns="91433" bIns="228600" anchor="ctr" anchorCtr="1"/>
          <a:lstStyle/>
          <a:p>
            <a:pPr algn="ctr">
              <a:spcBef>
                <a:spcPct val="0"/>
              </a:spcBef>
              <a:spcAft>
                <a:spcPct val="0"/>
              </a:spcAft>
              <a:buFontTx/>
              <a:buNone/>
            </a:pPr>
            <a:r>
              <a:rPr lang="en-US" sz="2000">
                <a:latin typeface="Arial" charset="0"/>
              </a:rPr>
              <a:t>F</a:t>
            </a:r>
            <a:endParaRPr lang="en-US" sz="2000">
              <a:latin typeface="Times New Roman" charset="0"/>
            </a:endParaRPr>
          </a:p>
        </p:txBody>
      </p:sp>
      <p:cxnSp>
        <p:nvCxnSpPr>
          <p:cNvPr id="38" name="AutoShape 11">
            <a:extLst>
              <a:ext uri="{FF2B5EF4-FFF2-40B4-BE49-F238E27FC236}">
                <a16:creationId xmlns:a16="http://schemas.microsoft.com/office/drawing/2014/main" id="{EA5DC138-A80E-FA40-A065-D8D5BB34896D}"/>
              </a:ext>
            </a:extLst>
          </p:cNvPr>
          <p:cNvCxnSpPr>
            <a:cxnSpLocks noChangeAspect="1" noChangeShapeType="1"/>
            <a:stCxn id="32" idx="6"/>
            <a:endCxn id="33" idx="2"/>
          </p:cNvCxnSpPr>
          <p:nvPr/>
        </p:nvCxnSpPr>
        <p:spPr bwMode="auto">
          <a:xfrm>
            <a:off x="1074161" y="4849464"/>
            <a:ext cx="614966" cy="0"/>
          </a:xfrm>
          <a:prstGeom prst="straightConnector1">
            <a:avLst/>
          </a:prstGeom>
          <a:noFill/>
          <a:ln w="38100">
            <a:solidFill>
              <a:srgbClr val="FF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39" name="AutoShape 12">
            <a:extLst>
              <a:ext uri="{FF2B5EF4-FFF2-40B4-BE49-F238E27FC236}">
                <a16:creationId xmlns:a16="http://schemas.microsoft.com/office/drawing/2014/main" id="{6EBC832B-DA85-A14B-ACE7-E7CA73A894BE}"/>
              </a:ext>
            </a:extLst>
          </p:cNvPr>
          <p:cNvCxnSpPr>
            <a:cxnSpLocks noChangeAspect="1" noChangeShapeType="1"/>
            <a:stCxn id="32" idx="5"/>
            <a:endCxn id="35" idx="2"/>
          </p:cNvCxnSpPr>
          <p:nvPr/>
        </p:nvCxnSpPr>
        <p:spPr bwMode="auto">
          <a:xfrm>
            <a:off x="1028608" y="4965755"/>
            <a:ext cx="660519" cy="965626"/>
          </a:xfrm>
          <a:prstGeom prst="straightConnector1">
            <a:avLst/>
          </a:prstGeom>
          <a:noFill/>
          <a:ln w="38100">
            <a:solidFill>
              <a:srgbClr val="FF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40" name="AutoShape 13">
            <a:extLst>
              <a:ext uri="{FF2B5EF4-FFF2-40B4-BE49-F238E27FC236}">
                <a16:creationId xmlns:a16="http://schemas.microsoft.com/office/drawing/2014/main" id="{10D5E461-B04E-A246-8CFF-CF52997F9129}"/>
              </a:ext>
            </a:extLst>
          </p:cNvPr>
          <p:cNvCxnSpPr>
            <a:cxnSpLocks noChangeAspect="1" noChangeShapeType="1"/>
            <a:stCxn id="34" idx="2"/>
            <a:endCxn id="33" idx="6"/>
          </p:cNvCxnSpPr>
          <p:nvPr/>
        </p:nvCxnSpPr>
        <p:spPr bwMode="auto">
          <a:xfrm flipH="1">
            <a:off x="2000407" y="4849464"/>
            <a:ext cx="622558" cy="0"/>
          </a:xfrm>
          <a:prstGeom prst="straightConnector1">
            <a:avLst/>
          </a:prstGeom>
          <a:noFill/>
          <a:ln w="38100">
            <a:solidFill>
              <a:srgbClr val="FF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41" name="AutoShape 14">
            <a:extLst>
              <a:ext uri="{FF2B5EF4-FFF2-40B4-BE49-F238E27FC236}">
                <a16:creationId xmlns:a16="http://schemas.microsoft.com/office/drawing/2014/main" id="{768CF91F-5770-4849-8421-FE534A732D39}"/>
              </a:ext>
            </a:extLst>
          </p:cNvPr>
          <p:cNvCxnSpPr>
            <a:cxnSpLocks noChangeAspect="1" noChangeShapeType="1"/>
            <a:stCxn id="36" idx="2"/>
            <a:endCxn id="35" idx="6"/>
          </p:cNvCxnSpPr>
          <p:nvPr/>
        </p:nvCxnSpPr>
        <p:spPr bwMode="auto">
          <a:xfrm flipH="1">
            <a:off x="2000407" y="5931381"/>
            <a:ext cx="622558" cy="0"/>
          </a:xfrm>
          <a:prstGeom prst="straightConnector1">
            <a:avLst/>
          </a:prstGeom>
          <a:noFill/>
          <a:ln w="38100">
            <a:solidFill>
              <a:srgbClr val="FF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42" name="AutoShape 15">
            <a:extLst>
              <a:ext uri="{FF2B5EF4-FFF2-40B4-BE49-F238E27FC236}">
                <a16:creationId xmlns:a16="http://schemas.microsoft.com/office/drawing/2014/main" id="{84100FE6-F4D5-8A4F-A27A-0C3CABFA1A12}"/>
              </a:ext>
            </a:extLst>
          </p:cNvPr>
          <p:cNvCxnSpPr>
            <a:cxnSpLocks noChangeAspect="1" noChangeShapeType="1"/>
            <a:stCxn id="37" idx="2"/>
            <a:endCxn id="36" idx="6"/>
          </p:cNvCxnSpPr>
          <p:nvPr/>
        </p:nvCxnSpPr>
        <p:spPr bwMode="auto">
          <a:xfrm flipH="1">
            <a:off x="2935194" y="5910615"/>
            <a:ext cx="515319" cy="20766"/>
          </a:xfrm>
          <a:prstGeom prst="straightConnector1">
            <a:avLst/>
          </a:prstGeom>
          <a:noFill/>
          <a:ln w="38100">
            <a:solidFill>
              <a:srgbClr val="FF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43" name="AutoShape 16">
            <a:extLst>
              <a:ext uri="{FF2B5EF4-FFF2-40B4-BE49-F238E27FC236}">
                <a16:creationId xmlns:a16="http://schemas.microsoft.com/office/drawing/2014/main" id="{8BC287AC-35AF-E247-9C65-694A2312FC26}"/>
              </a:ext>
            </a:extLst>
          </p:cNvPr>
          <p:cNvCxnSpPr>
            <a:cxnSpLocks noChangeAspect="1" noChangeShapeType="1"/>
            <a:stCxn id="34" idx="6"/>
            <a:endCxn id="37" idx="1"/>
          </p:cNvCxnSpPr>
          <p:nvPr/>
        </p:nvCxnSpPr>
        <p:spPr bwMode="auto">
          <a:xfrm>
            <a:off x="2935194" y="4849465"/>
            <a:ext cx="560872" cy="944860"/>
          </a:xfrm>
          <a:prstGeom prst="straightConnector1">
            <a:avLst/>
          </a:prstGeom>
          <a:noFill/>
          <a:ln w="38100">
            <a:solidFill>
              <a:srgbClr val="FF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44" name="AutoShape 17">
            <a:extLst>
              <a:ext uri="{FF2B5EF4-FFF2-40B4-BE49-F238E27FC236}">
                <a16:creationId xmlns:a16="http://schemas.microsoft.com/office/drawing/2014/main" id="{7CA30AA9-E6DC-4D42-AFA6-998137AD0275}"/>
              </a:ext>
            </a:extLst>
          </p:cNvPr>
          <p:cNvCxnSpPr>
            <a:cxnSpLocks noChangeAspect="1" noChangeShapeType="1"/>
            <a:stCxn id="34" idx="3"/>
            <a:endCxn id="35" idx="7"/>
          </p:cNvCxnSpPr>
          <p:nvPr/>
        </p:nvCxnSpPr>
        <p:spPr bwMode="auto">
          <a:xfrm flipH="1">
            <a:off x="1955803" y="4965755"/>
            <a:ext cx="712715" cy="849336"/>
          </a:xfrm>
          <a:prstGeom prst="straightConnector1">
            <a:avLst/>
          </a:prstGeom>
          <a:noFill/>
          <a:ln w="38100">
            <a:solidFill>
              <a:srgbClr val="FF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45" name="AutoShape 18">
            <a:extLst>
              <a:ext uri="{FF2B5EF4-FFF2-40B4-BE49-F238E27FC236}">
                <a16:creationId xmlns:a16="http://schemas.microsoft.com/office/drawing/2014/main" id="{01B373E6-7316-3042-B05A-85236F67CBF9}"/>
              </a:ext>
            </a:extLst>
          </p:cNvPr>
          <p:cNvCxnSpPr>
            <a:cxnSpLocks noChangeAspect="1" noChangeShapeType="1"/>
            <a:stCxn id="33" idx="4"/>
            <a:endCxn id="35" idx="0"/>
          </p:cNvCxnSpPr>
          <p:nvPr/>
        </p:nvCxnSpPr>
        <p:spPr bwMode="auto">
          <a:xfrm>
            <a:off x="1844767" y="5013517"/>
            <a:ext cx="0" cy="753811"/>
          </a:xfrm>
          <a:prstGeom prst="straightConnector1">
            <a:avLst/>
          </a:prstGeom>
          <a:noFill/>
          <a:ln w="38100">
            <a:solidFill>
              <a:srgbClr val="FF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46" name="AutoShape 19">
            <a:extLst>
              <a:ext uri="{FF2B5EF4-FFF2-40B4-BE49-F238E27FC236}">
                <a16:creationId xmlns:a16="http://schemas.microsoft.com/office/drawing/2014/main" id="{98D490C9-B0C5-D646-A3A1-88B634894EF3}"/>
              </a:ext>
            </a:extLst>
          </p:cNvPr>
          <p:cNvCxnSpPr>
            <a:cxnSpLocks noChangeAspect="1" noChangeShapeType="1"/>
            <a:stCxn id="34" idx="4"/>
            <a:endCxn id="36" idx="0"/>
          </p:cNvCxnSpPr>
          <p:nvPr/>
        </p:nvCxnSpPr>
        <p:spPr bwMode="auto">
          <a:xfrm>
            <a:off x="2779554" y="5013517"/>
            <a:ext cx="0" cy="753811"/>
          </a:xfrm>
          <a:prstGeom prst="straightConnector1">
            <a:avLst/>
          </a:prstGeom>
          <a:noFill/>
          <a:ln w="38100">
            <a:solidFill>
              <a:srgbClr val="FF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graphicFrame>
        <p:nvGraphicFramePr>
          <p:cNvPr id="47" name="Object 20">
            <a:extLst>
              <a:ext uri="{FF2B5EF4-FFF2-40B4-BE49-F238E27FC236}">
                <a16:creationId xmlns:a16="http://schemas.microsoft.com/office/drawing/2014/main" id="{96CEBEF5-891D-C648-8937-2B515BFC3CA9}"/>
              </a:ext>
            </a:extLst>
          </p:cNvPr>
          <p:cNvGraphicFramePr>
            <a:graphicFrameLocks noChangeAspect="1"/>
          </p:cNvGraphicFramePr>
          <p:nvPr>
            <p:extLst>
              <p:ext uri="{D42A27DB-BD31-4B8C-83A1-F6EECF244321}">
                <p14:modId xmlns:p14="http://schemas.microsoft.com/office/powerpoint/2010/main" val="1568845036"/>
              </p:ext>
            </p:extLst>
          </p:nvPr>
        </p:nvGraphicFramePr>
        <p:xfrm>
          <a:off x="1050325" y="5116413"/>
          <a:ext cx="148280" cy="247117"/>
        </p:xfrm>
        <a:graphic>
          <a:graphicData uri="http://schemas.openxmlformats.org/presentationml/2006/ole">
            <mc:AlternateContent xmlns:mc="http://schemas.openxmlformats.org/markup-compatibility/2006">
              <mc:Choice xmlns:v="urn:schemas-microsoft-com:vml" Requires="v">
                <p:oleObj spid="_x0000_s32694" name="Clip" r:id="rId12" imgW="218874" imgH="466543" progId="MS_ClipArt_Gallery.2">
                  <p:embed/>
                </p:oleObj>
              </mc:Choice>
              <mc:Fallback>
                <p:oleObj name="Clip" r:id="rId12" imgW="218874" imgH="466543" progId="MS_ClipArt_Gallery.2">
                  <p:embed/>
                  <p:pic>
                    <p:nvPicPr>
                      <p:cNvPr id="313364"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325" y="5116413"/>
                        <a:ext cx="148280" cy="24711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8" name="Object 21">
            <a:extLst>
              <a:ext uri="{FF2B5EF4-FFF2-40B4-BE49-F238E27FC236}">
                <a16:creationId xmlns:a16="http://schemas.microsoft.com/office/drawing/2014/main" id="{E8F20590-AE13-D649-91D1-2709D5E206A7}"/>
              </a:ext>
            </a:extLst>
          </p:cNvPr>
          <p:cNvGraphicFramePr>
            <a:graphicFrameLocks noChangeAspect="1"/>
          </p:cNvGraphicFramePr>
          <p:nvPr/>
        </p:nvGraphicFramePr>
        <p:xfrm>
          <a:off x="2053552" y="5774597"/>
          <a:ext cx="224919" cy="115252"/>
        </p:xfrm>
        <a:graphic>
          <a:graphicData uri="http://schemas.openxmlformats.org/presentationml/2006/ole">
            <mc:AlternateContent xmlns:mc="http://schemas.openxmlformats.org/markup-compatibility/2006">
              <mc:Choice xmlns:v="urn:schemas-microsoft-com:vml" Requires="v">
                <p:oleObj spid="_x0000_s32695" name="Clip" r:id="rId13" imgW="466543" imgH="218874" progId="MS_ClipArt_Gallery.2">
                  <p:embed/>
                </p:oleObj>
              </mc:Choice>
              <mc:Fallback>
                <p:oleObj name="Clip" r:id="rId13" imgW="466543" imgH="218874" progId="MS_ClipArt_Gallery.2">
                  <p:embed/>
                  <p:pic>
                    <p:nvPicPr>
                      <p:cNvPr id="313365"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3552" y="5774597"/>
                        <a:ext cx="224919" cy="1152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9" name="Object 22">
            <a:extLst>
              <a:ext uri="{FF2B5EF4-FFF2-40B4-BE49-F238E27FC236}">
                <a16:creationId xmlns:a16="http://schemas.microsoft.com/office/drawing/2014/main" id="{F7D7A7B5-46C8-1043-B6CE-7070BB62874B}"/>
              </a:ext>
            </a:extLst>
          </p:cNvPr>
          <p:cNvGraphicFramePr>
            <a:graphicFrameLocks noChangeAspect="1"/>
          </p:cNvGraphicFramePr>
          <p:nvPr/>
        </p:nvGraphicFramePr>
        <p:xfrm>
          <a:off x="3040535" y="5746563"/>
          <a:ext cx="224919" cy="115252"/>
        </p:xfrm>
        <a:graphic>
          <a:graphicData uri="http://schemas.openxmlformats.org/presentationml/2006/ole">
            <mc:AlternateContent xmlns:mc="http://schemas.openxmlformats.org/markup-compatibility/2006">
              <mc:Choice xmlns:v="urn:schemas-microsoft-com:vml" Requires="v">
                <p:oleObj spid="_x0000_s32696" name="Clip" r:id="rId14" imgW="466543" imgH="218874" progId="MS_ClipArt_Gallery.2">
                  <p:embed/>
                </p:oleObj>
              </mc:Choice>
              <mc:Fallback>
                <p:oleObj name="Clip" r:id="rId14" imgW="466543" imgH="218874" progId="MS_ClipArt_Gallery.2">
                  <p:embed/>
                  <p:pic>
                    <p:nvPicPr>
                      <p:cNvPr id="313366"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535" y="5746563"/>
                        <a:ext cx="224919" cy="1152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50" name="Group 43">
            <a:extLst>
              <a:ext uri="{FF2B5EF4-FFF2-40B4-BE49-F238E27FC236}">
                <a16:creationId xmlns:a16="http://schemas.microsoft.com/office/drawing/2014/main" id="{FD6D177B-24F1-374C-AC98-91B91CFC20B0}"/>
              </a:ext>
            </a:extLst>
          </p:cNvPr>
          <p:cNvGrpSpPr>
            <a:grpSpLocks noChangeAspect="1"/>
          </p:cNvGrpSpPr>
          <p:nvPr/>
        </p:nvGrpSpPr>
        <p:grpSpPr bwMode="auto">
          <a:xfrm>
            <a:off x="436419" y="4286702"/>
            <a:ext cx="781046" cy="367562"/>
            <a:chOff x="0" y="432"/>
            <a:chExt cx="3160" cy="1358"/>
          </a:xfrm>
          <a:solidFill>
            <a:schemeClr val="accent1">
              <a:lumMod val="20000"/>
              <a:lumOff val="80000"/>
            </a:schemeClr>
          </a:solidFill>
        </p:grpSpPr>
        <p:sp>
          <p:nvSpPr>
            <p:cNvPr id="132" name="Oval 25">
              <a:extLst>
                <a:ext uri="{FF2B5EF4-FFF2-40B4-BE49-F238E27FC236}">
                  <a16:creationId xmlns:a16="http://schemas.microsoft.com/office/drawing/2014/main" id="{2DB21ABE-049A-2945-871F-858B0B864472}"/>
                </a:ext>
              </a:extLst>
            </p:cNvPr>
            <p:cNvSpPr>
              <a:spLocks noChangeAspect="1" noChangeArrowheads="1"/>
            </p:cNvSpPr>
            <p:nvPr/>
          </p:nvSpPr>
          <p:spPr bwMode="auto">
            <a:xfrm>
              <a:off x="0" y="432"/>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A</a:t>
              </a:r>
            </a:p>
          </p:txBody>
        </p:sp>
        <p:sp>
          <p:nvSpPr>
            <p:cNvPr id="133" name="Oval 26">
              <a:extLst>
                <a:ext uri="{FF2B5EF4-FFF2-40B4-BE49-F238E27FC236}">
                  <a16:creationId xmlns:a16="http://schemas.microsoft.com/office/drawing/2014/main" id="{D627F99B-9D6D-9146-9DF2-4B211F84C8F5}"/>
                </a:ext>
              </a:extLst>
            </p:cNvPr>
            <p:cNvSpPr>
              <a:spLocks noChangeAspect="1" noChangeArrowheads="1"/>
            </p:cNvSpPr>
            <p:nvPr/>
          </p:nvSpPr>
          <p:spPr bwMode="auto">
            <a:xfrm>
              <a:off x="976" y="432"/>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B</a:t>
              </a:r>
              <a:endParaRPr lang="en-US" sz="900">
                <a:latin typeface="Times New Roman" charset="0"/>
              </a:endParaRPr>
            </a:p>
          </p:txBody>
        </p:sp>
        <p:sp>
          <p:nvSpPr>
            <p:cNvPr id="134" name="Oval 27">
              <a:extLst>
                <a:ext uri="{FF2B5EF4-FFF2-40B4-BE49-F238E27FC236}">
                  <a16:creationId xmlns:a16="http://schemas.microsoft.com/office/drawing/2014/main" id="{F046BDB1-AA9C-F24A-8385-5BEF91521EDE}"/>
                </a:ext>
              </a:extLst>
            </p:cNvPr>
            <p:cNvSpPr>
              <a:spLocks noChangeAspect="1" noChangeArrowheads="1"/>
            </p:cNvSpPr>
            <p:nvPr/>
          </p:nvSpPr>
          <p:spPr bwMode="auto">
            <a:xfrm>
              <a:off x="1960" y="432"/>
              <a:ext cx="329"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C</a:t>
              </a:r>
              <a:endParaRPr lang="en-US" sz="900">
                <a:latin typeface="Times New Roman" charset="0"/>
              </a:endParaRPr>
            </a:p>
          </p:txBody>
        </p:sp>
        <p:sp>
          <p:nvSpPr>
            <p:cNvPr id="135" name="Oval 28">
              <a:extLst>
                <a:ext uri="{FF2B5EF4-FFF2-40B4-BE49-F238E27FC236}">
                  <a16:creationId xmlns:a16="http://schemas.microsoft.com/office/drawing/2014/main" id="{D000B539-A14A-954A-9E43-3AA8E8BD2F35}"/>
                </a:ext>
              </a:extLst>
            </p:cNvPr>
            <p:cNvSpPr>
              <a:spLocks noChangeAspect="1" noChangeArrowheads="1"/>
            </p:cNvSpPr>
            <p:nvPr/>
          </p:nvSpPr>
          <p:spPr bwMode="auto">
            <a:xfrm>
              <a:off x="976" y="1474"/>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D</a:t>
              </a:r>
              <a:endParaRPr lang="en-US" sz="900">
                <a:latin typeface="Times New Roman" charset="0"/>
              </a:endParaRPr>
            </a:p>
          </p:txBody>
        </p:sp>
        <p:sp>
          <p:nvSpPr>
            <p:cNvPr id="136" name="Oval 29">
              <a:extLst>
                <a:ext uri="{FF2B5EF4-FFF2-40B4-BE49-F238E27FC236}">
                  <a16:creationId xmlns:a16="http://schemas.microsoft.com/office/drawing/2014/main" id="{AC9D40BC-5634-2346-8F34-0218E6792395}"/>
                </a:ext>
              </a:extLst>
            </p:cNvPr>
            <p:cNvSpPr>
              <a:spLocks noChangeAspect="1" noChangeArrowheads="1"/>
            </p:cNvSpPr>
            <p:nvPr/>
          </p:nvSpPr>
          <p:spPr bwMode="auto">
            <a:xfrm>
              <a:off x="1960" y="1474"/>
              <a:ext cx="329"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E</a:t>
              </a:r>
            </a:p>
          </p:txBody>
        </p:sp>
        <p:sp>
          <p:nvSpPr>
            <p:cNvPr id="137" name="Oval 30">
              <a:extLst>
                <a:ext uri="{FF2B5EF4-FFF2-40B4-BE49-F238E27FC236}">
                  <a16:creationId xmlns:a16="http://schemas.microsoft.com/office/drawing/2014/main" id="{E7392E13-E8F3-764E-A025-70F18FFC2290}"/>
                </a:ext>
              </a:extLst>
            </p:cNvPr>
            <p:cNvSpPr>
              <a:spLocks noChangeAspect="1" noChangeArrowheads="1"/>
            </p:cNvSpPr>
            <p:nvPr/>
          </p:nvSpPr>
          <p:spPr bwMode="auto">
            <a:xfrm>
              <a:off x="2832" y="1454"/>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F</a:t>
              </a:r>
            </a:p>
          </p:txBody>
        </p:sp>
        <p:cxnSp>
          <p:nvCxnSpPr>
            <p:cNvPr id="138" name="AutoShape 31">
              <a:extLst>
                <a:ext uri="{FF2B5EF4-FFF2-40B4-BE49-F238E27FC236}">
                  <a16:creationId xmlns:a16="http://schemas.microsoft.com/office/drawing/2014/main" id="{C939E5CE-7672-AB4B-B97D-AA3E3E834CE0}"/>
                </a:ext>
              </a:extLst>
            </p:cNvPr>
            <p:cNvCxnSpPr>
              <a:cxnSpLocks noChangeAspect="1" noChangeShapeType="1"/>
              <a:stCxn id="132" idx="6"/>
              <a:endCxn id="133" idx="2"/>
            </p:cNvCxnSpPr>
            <p:nvPr/>
          </p:nvCxnSpPr>
          <p:spPr bwMode="auto">
            <a:xfrm>
              <a:off x="328" y="590"/>
              <a:ext cx="648" cy="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39" name="AutoShape 32">
              <a:extLst>
                <a:ext uri="{FF2B5EF4-FFF2-40B4-BE49-F238E27FC236}">
                  <a16:creationId xmlns:a16="http://schemas.microsoft.com/office/drawing/2014/main" id="{13A8BD74-36F6-EE4A-AB68-417BBA3BABD7}"/>
                </a:ext>
              </a:extLst>
            </p:cNvPr>
            <p:cNvCxnSpPr>
              <a:cxnSpLocks noChangeAspect="1" noChangeShapeType="1"/>
              <a:stCxn id="132" idx="5"/>
              <a:endCxn id="135" idx="2"/>
            </p:cNvCxnSpPr>
            <p:nvPr/>
          </p:nvCxnSpPr>
          <p:spPr bwMode="auto">
            <a:xfrm>
              <a:off x="280" y="702"/>
              <a:ext cx="696" cy="93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40" name="AutoShape 33">
              <a:extLst>
                <a:ext uri="{FF2B5EF4-FFF2-40B4-BE49-F238E27FC236}">
                  <a16:creationId xmlns:a16="http://schemas.microsoft.com/office/drawing/2014/main" id="{72700B60-0BD2-5644-8D41-C235B268D142}"/>
                </a:ext>
              </a:extLst>
            </p:cNvPr>
            <p:cNvCxnSpPr>
              <a:cxnSpLocks noChangeAspect="1" noChangeShapeType="1"/>
              <a:stCxn id="134" idx="2"/>
              <a:endCxn id="133" idx="6"/>
            </p:cNvCxnSpPr>
            <p:nvPr/>
          </p:nvCxnSpPr>
          <p:spPr bwMode="auto">
            <a:xfrm flipH="1">
              <a:off x="1304" y="590"/>
              <a:ext cx="656" cy="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41" name="AutoShape 34">
              <a:extLst>
                <a:ext uri="{FF2B5EF4-FFF2-40B4-BE49-F238E27FC236}">
                  <a16:creationId xmlns:a16="http://schemas.microsoft.com/office/drawing/2014/main" id="{9685507E-0CE0-0A45-ABA4-0D98B02DB9C0}"/>
                </a:ext>
              </a:extLst>
            </p:cNvPr>
            <p:cNvCxnSpPr>
              <a:cxnSpLocks noChangeAspect="1" noChangeShapeType="1"/>
              <a:stCxn id="136" idx="2"/>
              <a:endCxn id="135" idx="6"/>
            </p:cNvCxnSpPr>
            <p:nvPr/>
          </p:nvCxnSpPr>
          <p:spPr bwMode="auto">
            <a:xfrm flipH="1">
              <a:off x="1304" y="1632"/>
              <a:ext cx="656" cy="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42" name="AutoShape 35">
              <a:extLst>
                <a:ext uri="{FF2B5EF4-FFF2-40B4-BE49-F238E27FC236}">
                  <a16:creationId xmlns:a16="http://schemas.microsoft.com/office/drawing/2014/main" id="{6DAE3EE5-A29C-694C-99DE-25BFD8E2DB6A}"/>
                </a:ext>
              </a:extLst>
            </p:cNvPr>
            <p:cNvCxnSpPr>
              <a:cxnSpLocks noChangeAspect="1" noChangeShapeType="1"/>
              <a:stCxn id="137" idx="2"/>
              <a:endCxn id="136" idx="6"/>
            </p:cNvCxnSpPr>
            <p:nvPr/>
          </p:nvCxnSpPr>
          <p:spPr bwMode="auto">
            <a:xfrm flipH="1">
              <a:off x="2289" y="1612"/>
              <a:ext cx="543" cy="2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43" name="AutoShape 36">
              <a:extLst>
                <a:ext uri="{FF2B5EF4-FFF2-40B4-BE49-F238E27FC236}">
                  <a16:creationId xmlns:a16="http://schemas.microsoft.com/office/drawing/2014/main" id="{9E523632-E531-9D43-9613-9B4BB62B1C01}"/>
                </a:ext>
              </a:extLst>
            </p:cNvPr>
            <p:cNvCxnSpPr>
              <a:cxnSpLocks noChangeAspect="1" noChangeShapeType="1"/>
              <a:stCxn id="134" idx="6"/>
              <a:endCxn id="137" idx="1"/>
            </p:cNvCxnSpPr>
            <p:nvPr/>
          </p:nvCxnSpPr>
          <p:spPr bwMode="auto">
            <a:xfrm>
              <a:off x="2289" y="590"/>
              <a:ext cx="591" cy="91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44" name="AutoShape 37">
              <a:extLst>
                <a:ext uri="{FF2B5EF4-FFF2-40B4-BE49-F238E27FC236}">
                  <a16:creationId xmlns:a16="http://schemas.microsoft.com/office/drawing/2014/main" id="{F05779C2-25B1-7F4D-B367-BA3882019530}"/>
                </a:ext>
              </a:extLst>
            </p:cNvPr>
            <p:cNvCxnSpPr>
              <a:cxnSpLocks noChangeAspect="1" noChangeShapeType="1"/>
              <a:stCxn id="134" idx="3"/>
              <a:endCxn id="135" idx="7"/>
            </p:cNvCxnSpPr>
            <p:nvPr/>
          </p:nvCxnSpPr>
          <p:spPr bwMode="auto">
            <a:xfrm flipH="1">
              <a:off x="1256" y="702"/>
              <a:ext cx="752" cy="818"/>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45" name="AutoShape 38">
              <a:extLst>
                <a:ext uri="{FF2B5EF4-FFF2-40B4-BE49-F238E27FC236}">
                  <a16:creationId xmlns:a16="http://schemas.microsoft.com/office/drawing/2014/main" id="{39D56B50-A123-E442-B4FF-B6397016AD66}"/>
                </a:ext>
              </a:extLst>
            </p:cNvPr>
            <p:cNvCxnSpPr>
              <a:cxnSpLocks noChangeAspect="1" noChangeShapeType="1"/>
              <a:stCxn id="133" idx="4"/>
              <a:endCxn id="135" idx="0"/>
            </p:cNvCxnSpPr>
            <p:nvPr/>
          </p:nvCxnSpPr>
          <p:spPr bwMode="auto">
            <a:xfrm>
              <a:off x="1140" y="748"/>
              <a:ext cx="0" cy="726"/>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46" name="AutoShape 39">
              <a:extLst>
                <a:ext uri="{FF2B5EF4-FFF2-40B4-BE49-F238E27FC236}">
                  <a16:creationId xmlns:a16="http://schemas.microsoft.com/office/drawing/2014/main" id="{9C0EC57D-1DD4-3E4F-8104-E94841DE1AC0}"/>
                </a:ext>
              </a:extLst>
            </p:cNvPr>
            <p:cNvCxnSpPr>
              <a:cxnSpLocks noChangeAspect="1" noChangeShapeType="1"/>
              <a:stCxn id="134" idx="4"/>
              <a:endCxn id="136" idx="0"/>
            </p:cNvCxnSpPr>
            <p:nvPr/>
          </p:nvCxnSpPr>
          <p:spPr bwMode="auto">
            <a:xfrm>
              <a:off x="2125" y="748"/>
              <a:ext cx="0" cy="726"/>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grpSp>
      <p:grpSp>
        <p:nvGrpSpPr>
          <p:cNvPr id="51" name="Group 44">
            <a:extLst>
              <a:ext uri="{FF2B5EF4-FFF2-40B4-BE49-F238E27FC236}">
                <a16:creationId xmlns:a16="http://schemas.microsoft.com/office/drawing/2014/main" id="{92E40031-BC17-AB4D-8F94-83CD249F63A4}"/>
              </a:ext>
            </a:extLst>
          </p:cNvPr>
          <p:cNvGrpSpPr>
            <a:grpSpLocks noChangeAspect="1"/>
          </p:cNvGrpSpPr>
          <p:nvPr/>
        </p:nvGrpSpPr>
        <p:grpSpPr bwMode="auto">
          <a:xfrm>
            <a:off x="1484139" y="4286702"/>
            <a:ext cx="781046" cy="367562"/>
            <a:chOff x="0" y="432"/>
            <a:chExt cx="3160" cy="1358"/>
          </a:xfrm>
          <a:solidFill>
            <a:schemeClr val="accent1">
              <a:lumMod val="20000"/>
              <a:lumOff val="80000"/>
            </a:schemeClr>
          </a:solidFill>
        </p:grpSpPr>
        <p:sp>
          <p:nvSpPr>
            <p:cNvPr id="117" name="Oval 45">
              <a:extLst>
                <a:ext uri="{FF2B5EF4-FFF2-40B4-BE49-F238E27FC236}">
                  <a16:creationId xmlns:a16="http://schemas.microsoft.com/office/drawing/2014/main" id="{87BD5A18-6F27-BD4C-9A6D-270F65FC8D60}"/>
                </a:ext>
              </a:extLst>
            </p:cNvPr>
            <p:cNvSpPr>
              <a:spLocks noChangeAspect="1" noChangeArrowheads="1"/>
            </p:cNvSpPr>
            <p:nvPr/>
          </p:nvSpPr>
          <p:spPr bwMode="auto">
            <a:xfrm>
              <a:off x="0" y="432"/>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A</a:t>
              </a:r>
            </a:p>
          </p:txBody>
        </p:sp>
        <p:sp>
          <p:nvSpPr>
            <p:cNvPr id="118" name="Oval 46">
              <a:extLst>
                <a:ext uri="{FF2B5EF4-FFF2-40B4-BE49-F238E27FC236}">
                  <a16:creationId xmlns:a16="http://schemas.microsoft.com/office/drawing/2014/main" id="{6D38C29A-020F-824C-8B4A-AA786AC62F3B}"/>
                </a:ext>
              </a:extLst>
            </p:cNvPr>
            <p:cNvSpPr>
              <a:spLocks noChangeAspect="1" noChangeArrowheads="1"/>
            </p:cNvSpPr>
            <p:nvPr/>
          </p:nvSpPr>
          <p:spPr bwMode="auto">
            <a:xfrm>
              <a:off x="976" y="432"/>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B</a:t>
              </a:r>
              <a:endParaRPr lang="en-US" sz="900">
                <a:latin typeface="Times New Roman" charset="0"/>
              </a:endParaRPr>
            </a:p>
          </p:txBody>
        </p:sp>
        <p:sp>
          <p:nvSpPr>
            <p:cNvPr id="119" name="Oval 47">
              <a:extLst>
                <a:ext uri="{FF2B5EF4-FFF2-40B4-BE49-F238E27FC236}">
                  <a16:creationId xmlns:a16="http://schemas.microsoft.com/office/drawing/2014/main" id="{00B1117A-FC47-E94A-8278-A34E114E05F7}"/>
                </a:ext>
              </a:extLst>
            </p:cNvPr>
            <p:cNvSpPr>
              <a:spLocks noChangeAspect="1" noChangeArrowheads="1"/>
            </p:cNvSpPr>
            <p:nvPr/>
          </p:nvSpPr>
          <p:spPr bwMode="auto">
            <a:xfrm>
              <a:off x="1960" y="432"/>
              <a:ext cx="329"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C</a:t>
              </a:r>
              <a:endParaRPr lang="en-US" sz="900">
                <a:latin typeface="Times New Roman" charset="0"/>
              </a:endParaRPr>
            </a:p>
          </p:txBody>
        </p:sp>
        <p:sp>
          <p:nvSpPr>
            <p:cNvPr id="120" name="Oval 48">
              <a:extLst>
                <a:ext uri="{FF2B5EF4-FFF2-40B4-BE49-F238E27FC236}">
                  <a16:creationId xmlns:a16="http://schemas.microsoft.com/office/drawing/2014/main" id="{FF9B2457-5382-F743-AE5B-FD7C9DFEBB8D}"/>
                </a:ext>
              </a:extLst>
            </p:cNvPr>
            <p:cNvSpPr>
              <a:spLocks noChangeAspect="1" noChangeArrowheads="1"/>
            </p:cNvSpPr>
            <p:nvPr/>
          </p:nvSpPr>
          <p:spPr bwMode="auto">
            <a:xfrm>
              <a:off x="976" y="1474"/>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D</a:t>
              </a:r>
              <a:endParaRPr lang="en-US" sz="900">
                <a:latin typeface="Times New Roman" charset="0"/>
              </a:endParaRPr>
            </a:p>
          </p:txBody>
        </p:sp>
        <p:sp>
          <p:nvSpPr>
            <p:cNvPr id="121" name="Oval 49">
              <a:extLst>
                <a:ext uri="{FF2B5EF4-FFF2-40B4-BE49-F238E27FC236}">
                  <a16:creationId xmlns:a16="http://schemas.microsoft.com/office/drawing/2014/main" id="{C9E425C9-100C-4940-9505-192636066EF2}"/>
                </a:ext>
              </a:extLst>
            </p:cNvPr>
            <p:cNvSpPr>
              <a:spLocks noChangeAspect="1" noChangeArrowheads="1"/>
            </p:cNvSpPr>
            <p:nvPr/>
          </p:nvSpPr>
          <p:spPr bwMode="auto">
            <a:xfrm>
              <a:off x="1960" y="1474"/>
              <a:ext cx="329"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E</a:t>
              </a:r>
            </a:p>
          </p:txBody>
        </p:sp>
        <p:sp>
          <p:nvSpPr>
            <p:cNvPr id="122" name="Oval 50">
              <a:extLst>
                <a:ext uri="{FF2B5EF4-FFF2-40B4-BE49-F238E27FC236}">
                  <a16:creationId xmlns:a16="http://schemas.microsoft.com/office/drawing/2014/main" id="{0C4333E9-4B3D-7B4D-9C99-364F60E696B7}"/>
                </a:ext>
              </a:extLst>
            </p:cNvPr>
            <p:cNvSpPr>
              <a:spLocks noChangeAspect="1" noChangeArrowheads="1"/>
            </p:cNvSpPr>
            <p:nvPr/>
          </p:nvSpPr>
          <p:spPr bwMode="auto">
            <a:xfrm>
              <a:off x="2832" y="1454"/>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F</a:t>
              </a:r>
            </a:p>
          </p:txBody>
        </p:sp>
        <p:cxnSp>
          <p:nvCxnSpPr>
            <p:cNvPr id="123" name="AutoShape 51">
              <a:extLst>
                <a:ext uri="{FF2B5EF4-FFF2-40B4-BE49-F238E27FC236}">
                  <a16:creationId xmlns:a16="http://schemas.microsoft.com/office/drawing/2014/main" id="{06B6F9D6-CD2E-5F40-8907-1DB83334217E}"/>
                </a:ext>
              </a:extLst>
            </p:cNvPr>
            <p:cNvCxnSpPr>
              <a:cxnSpLocks noChangeAspect="1" noChangeShapeType="1"/>
              <a:stCxn id="117" idx="6"/>
              <a:endCxn id="118" idx="2"/>
            </p:cNvCxnSpPr>
            <p:nvPr/>
          </p:nvCxnSpPr>
          <p:spPr bwMode="auto">
            <a:xfrm>
              <a:off x="328" y="590"/>
              <a:ext cx="648" cy="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24" name="AutoShape 52">
              <a:extLst>
                <a:ext uri="{FF2B5EF4-FFF2-40B4-BE49-F238E27FC236}">
                  <a16:creationId xmlns:a16="http://schemas.microsoft.com/office/drawing/2014/main" id="{4062B25E-CC0A-5140-9D9D-0275D84E9418}"/>
                </a:ext>
              </a:extLst>
            </p:cNvPr>
            <p:cNvCxnSpPr>
              <a:cxnSpLocks noChangeAspect="1" noChangeShapeType="1"/>
              <a:stCxn id="117" idx="5"/>
              <a:endCxn id="120" idx="2"/>
            </p:cNvCxnSpPr>
            <p:nvPr/>
          </p:nvCxnSpPr>
          <p:spPr bwMode="auto">
            <a:xfrm>
              <a:off x="280" y="702"/>
              <a:ext cx="696" cy="93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25" name="AutoShape 53">
              <a:extLst>
                <a:ext uri="{FF2B5EF4-FFF2-40B4-BE49-F238E27FC236}">
                  <a16:creationId xmlns:a16="http://schemas.microsoft.com/office/drawing/2014/main" id="{9E982AA5-A5D2-174E-A25A-2F7C9A6AB84B}"/>
                </a:ext>
              </a:extLst>
            </p:cNvPr>
            <p:cNvCxnSpPr>
              <a:cxnSpLocks noChangeAspect="1" noChangeShapeType="1"/>
              <a:stCxn id="119" idx="2"/>
              <a:endCxn id="118" idx="6"/>
            </p:cNvCxnSpPr>
            <p:nvPr/>
          </p:nvCxnSpPr>
          <p:spPr bwMode="auto">
            <a:xfrm flipH="1">
              <a:off x="1304" y="590"/>
              <a:ext cx="656" cy="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26" name="AutoShape 54">
              <a:extLst>
                <a:ext uri="{FF2B5EF4-FFF2-40B4-BE49-F238E27FC236}">
                  <a16:creationId xmlns:a16="http://schemas.microsoft.com/office/drawing/2014/main" id="{5E638D1F-63A4-9645-AF7C-D0B2ED50FDE9}"/>
                </a:ext>
              </a:extLst>
            </p:cNvPr>
            <p:cNvCxnSpPr>
              <a:cxnSpLocks noChangeAspect="1" noChangeShapeType="1"/>
              <a:stCxn id="121" idx="2"/>
              <a:endCxn id="120" idx="6"/>
            </p:cNvCxnSpPr>
            <p:nvPr/>
          </p:nvCxnSpPr>
          <p:spPr bwMode="auto">
            <a:xfrm flipH="1">
              <a:off x="1304" y="1632"/>
              <a:ext cx="656" cy="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27" name="AutoShape 55">
              <a:extLst>
                <a:ext uri="{FF2B5EF4-FFF2-40B4-BE49-F238E27FC236}">
                  <a16:creationId xmlns:a16="http://schemas.microsoft.com/office/drawing/2014/main" id="{C6A0A53E-623B-364B-A394-E7E539B687C9}"/>
                </a:ext>
              </a:extLst>
            </p:cNvPr>
            <p:cNvCxnSpPr>
              <a:cxnSpLocks noChangeAspect="1" noChangeShapeType="1"/>
              <a:stCxn id="122" idx="2"/>
              <a:endCxn id="121" idx="6"/>
            </p:cNvCxnSpPr>
            <p:nvPr/>
          </p:nvCxnSpPr>
          <p:spPr bwMode="auto">
            <a:xfrm flipH="1">
              <a:off x="2289" y="1612"/>
              <a:ext cx="543" cy="2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28" name="AutoShape 56">
              <a:extLst>
                <a:ext uri="{FF2B5EF4-FFF2-40B4-BE49-F238E27FC236}">
                  <a16:creationId xmlns:a16="http://schemas.microsoft.com/office/drawing/2014/main" id="{47A40815-DC05-4A47-B1C9-72DFC0B8732C}"/>
                </a:ext>
              </a:extLst>
            </p:cNvPr>
            <p:cNvCxnSpPr>
              <a:cxnSpLocks noChangeAspect="1" noChangeShapeType="1"/>
              <a:stCxn id="119" idx="6"/>
              <a:endCxn id="122" idx="1"/>
            </p:cNvCxnSpPr>
            <p:nvPr/>
          </p:nvCxnSpPr>
          <p:spPr bwMode="auto">
            <a:xfrm>
              <a:off x="2289" y="590"/>
              <a:ext cx="591" cy="91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29" name="AutoShape 57">
              <a:extLst>
                <a:ext uri="{FF2B5EF4-FFF2-40B4-BE49-F238E27FC236}">
                  <a16:creationId xmlns:a16="http://schemas.microsoft.com/office/drawing/2014/main" id="{FA650061-222D-4E49-91C3-167B397FC9E3}"/>
                </a:ext>
              </a:extLst>
            </p:cNvPr>
            <p:cNvCxnSpPr>
              <a:cxnSpLocks noChangeAspect="1" noChangeShapeType="1"/>
              <a:stCxn id="119" idx="3"/>
              <a:endCxn id="120" idx="7"/>
            </p:cNvCxnSpPr>
            <p:nvPr/>
          </p:nvCxnSpPr>
          <p:spPr bwMode="auto">
            <a:xfrm flipH="1">
              <a:off x="1256" y="702"/>
              <a:ext cx="752" cy="818"/>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30" name="AutoShape 58">
              <a:extLst>
                <a:ext uri="{FF2B5EF4-FFF2-40B4-BE49-F238E27FC236}">
                  <a16:creationId xmlns:a16="http://schemas.microsoft.com/office/drawing/2014/main" id="{A86F6BE6-11E8-064E-A19D-9E3CD28733CA}"/>
                </a:ext>
              </a:extLst>
            </p:cNvPr>
            <p:cNvCxnSpPr>
              <a:cxnSpLocks noChangeAspect="1" noChangeShapeType="1"/>
              <a:stCxn id="118" idx="4"/>
              <a:endCxn id="120" idx="0"/>
            </p:cNvCxnSpPr>
            <p:nvPr/>
          </p:nvCxnSpPr>
          <p:spPr bwMode="auto">
            <a:xfrm>
              <a:off x="1140" y="748"/>
              <a:ext cx="0" cy="726"/>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31" name="AutoShape 59">
              <a:extLst>
                <a:ext uri="{FF2B5EF4-FFF2-40B4-BE49-F238E27FC236}">
                  <a16:creationId xmlns:a16="http://schemas.microsoft.com/office/drawing/2014/main" id="{D67EA651-979A-2547-8FB6-188185383DF2}"/>
                </a:ext>
              </a:extLst>
            </p:cNvPr>
            <p:cNvCxnSpPr>
              <a:cxnSpLocks noChangeAspect="1" noChangeShapeType="1"/>
              <a:stCxn id="119" idx="4"/>
              <a:endCxn id="121" idx="0"/>
            </p:cNvCxnSpPr>
            <p:nvPr/>
          </p:nvCxnSpPr>
          <p:spPr bwMode="auto">
            <a:xfrm>
              <a:off x="2125" y="748"/>
              <a:ext cx="0" cy="726"/>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grpSp>
      <p:grpSp>
        <p:nvGrpSpPr>
          <p:cNvPr id="52" name="Group 60">
            <a:extLst>
              <a:ext uri="{FF2B5EF4-FFF2-40B4-BE49-F238E27FC236}">
                <a16:creationId xmlns:a16="http://schemas.microsoft.com/office/drawing/2014/main" id="{A7EF41A5-BAA5-2A47-8295-AA3BD8172DB0}"/>
              </a:ext>
            </a:extLst>
          </p:cNvPr>
          <p:cNvGrpSpPr>
            <a:grpSpLocks noChangeAspect="1"/>
          </p:cNvGrpSpPr>
          <p:nvPr/>
        </p:nvGrpSpPr>
        <p:grpSpPr bwMode="auto">
          <a:xfrm>
            <a:off x="2531859" y="4286702"/>
            <a:ext cx="781046" cy="367562"/>
            <a:chOff x="0" y="432"/>
            <a:chExt cx="3160" cy="1358"/>
          </a:xfrm>
          <a:solidFill>
            <a:schemeClr val="accent1">
              <a:lumMod val="20000"/>
              <a:lumOff val="80000"/>
            </a:schemeClr>
          </a:solidFill>
        </p:grpSpPr>
        <p:sp>
          <p:nvSpPr>
            <p:cNvPr id="102" name="Oval 61">
              <a:extLst>
                <a:ext uri="{FF2B5EF4-FFF2-40B4-BE49-F238E27FC236}">
                  <a16:creationId xmlns:a16="http://schemas.microsoft.com/office/drawing/2014/main" id="{6CD53ACE-95C6-6847-A99F-DB6DC5023379}"/>
                </a:ext>
              </a:extLst>
            </p:cNvPr>
            <p:cNvSpPr>
              <a:spLocks noChangeAspect="1" noChangeArrowheads="1"/>
            </p:cNvSpPr>
            <p:nvPr/>
          </p:nvSpPr>
          <p:spPr bwMode="auto">
            <a:xfrm>
              <a:off x="0" y="432"/>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A</a:t>
              </a:r>
            </a:p>
          </p:txBody>
        </p:sp>
        <p:sp>
          <p:nvSpPr>
            <p:cNvPr id="103" name="Oval 62">
              <a:extLst>
                <a:ext uri="{FF2B5EF4-FFF2-40B4-BE49-F238E27FC236}">
                  <a16:creationId xmlns:a16="http://schemas.microsoft.com/office/drawing/2014/main" id="{6749F239-6016-2F4F-A560-9150A010F8FE}"/>
                </a:ext>
              </a:extLst>
            </p:cNvPr>
            <p:cNvSpPr>
              <a:spLocks noChangeAspect="1" noChangeArrowheads="1"/>
            </p:cNvSpPr>
            <p:nvPr/>
          </p:nvSpPr>
          <p:spPr bwMode="auto">
            <a:xfrm>
              <a:off x="976" y="432"/>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B</a:t>
              </a:r>
              <a:endParaRPr lang="en-US" sz="900">
                <a:latin typeface="Times New Roman" charset="0"/>
              </a:endParaRPr>
            </a:p>
          </p:txBody>
        </p:sp>
        <p:sp>
          <p:nvSpPr>
            <p:cNvPr id="104" name="Oval 63">
              <a:extLst>
                <a:ext uri="{FF2B5EF4-FFF2-40B4-BE49-F238E27FC236}">
                  <a16:creationId xmlns:a16="http://schemas.microsoft.com/office/drawing/2014/main" id="{2E5F5992-092B-C643-AB1B-6AAAE86E87A1}"/>
                </a:ext>
              </a:extLst>
            </p:cNvPr>
            <p:cNvSpPr>
              <a:spLocks noChangeAspect="1" noChangeArrowheads="1"/>
            </p:cNvSpPr>
            <p:nvPr/>
          </p:nvSpPr>
          <p:spPr bwMode="auto">
            <a:xfrm>
              <a:off x="1960" y="432"/>
              <a:ext cx="329"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C</a:t>
              </a:r>
              <a:endParaRPr lang="en-US" sz="900">
                <a:latin typeface="Times New Roman" charset="0"/>
              </a:endParaRPr>
            </a:p>
          </p:txBody>
        </p:sp>
        <p:sp>
          <p:nvSpPr>
            <p:cNvPr id="105" name="Oval 64">
              <a:extLst>
                <a:ext uri="{FF2B5EF4-FFF2-40B4-BE49-F238E27FC236}">
                  <a16:creationId xmlns:a16="http://schemas.microsoft.com/office/drawing/2014/main" id="{5E84BCB1-FE9A-7A45-A2BB-001A264A1F40}"/>
                </a:ext>
              </a:extLst>
            </p:cNvPr>
            <p:cNvSpPr>
              <a:spLocks noChangeAspect="1" noChangeArrowheads="1"/>
            </p:cNvSpPr>
            <p:nvPr/>
          </p:nvSpPr>
          <p:spPr bwMode="auto">
            <a:xfrm>
              <a:off x="976" y="1474"/>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D</a:t>
              </a:r>
              <a:endParaRPr lang="en-US" sz="900">
                <a:latin typeface="Times New Roman" charset="0"/>
              </a:endParaRPr>
            </a:p>
          </p:txBody>
        </p:sp>
        <p:sp>
          <p:nvSpPr>
            <p:cNvPr id="106" name="Oval 65">
              <a:extLst>
                <a:ext uri="{FF2B5EF4-FFF2-40B4-BE49-F238E27FC236}">
                  <a16:creationId xmlns:a16="http://schemas.microsoft.com/office/drawing/2014/main" id="{D50E23B1-230E-7F4F-9F60-09018ED75E1A}"/>
                </a:ext>
              </a:extLst>
            </p:cNvPr>
            <p:cNvSpPr>
              <a:spLocks noChangeAspect="1" noChangeArrowheads="1"/>
            </p:cNvSpPr>
            <p:nvPr/>
          </p:nvSpPr>
          <p:spPr bwMode="auto">
            <a:xfrm>
              <a:off x="1960" y="1474"/>
              <a:ext cx="329"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E</a:t>
              </a:r>
            </a:p>
          </p:txBody>
        </p:sp>
        <p:sp>
          <p:nvSpPr>
            <p:cNvPr id="107" name="Oval 66">
              <a:extLst>
                <a:ext uri="{FF2B5EF4-FFF2-40B4-BE49-F238E27FC236}">
                  <a16:creationId xmlns:a16="http://schemas.microsoft.com/office/drawing/2014/main" id="{D58C82DD-6866-D845-83A5-68F025A93F02}"/>
                </a:ext>
              </a:extLst>
            </p:cNvPr>
            <p:cNvSpPr>
              <a:spLocks noChangeAspect="1" noChangeArrowheads="1"/>
            </p:cNvSpPr>
            <p:nvPr/>
          </p:nvSpPr>
          <p:spPr bwMode="auto">
            <a:xfrm>
              <a:off x="2832" y="1454"/>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F</a:t>
              </a:r>
            </a:p>
          </p:txBody>
        </p:sp>
        <p:cxnSp>
          <p:nvCxnSpPr>
            <p:cNvPr id="108" name="AutoShape 67">
              <a:extLst>
                <a:ext uri="{FF2B5EF4-FFF2-40B4-BE49-F238E27FC236}">
                  <a16:creationId xmlns:a16="http://schemas.microsoft.com/office/drawing/2014/main" id="{9BFDD0B9-31C9-4344-BD5B-5D8A756CEC14}"/>
                </a:ext>
              </a:extLst>
            </p:cNvPr>
            <p:cNvCxnSpPr>
              <a:cxnSpLocks noChangeAspect="1" noChangeShapeType="1"/>
              <a:stCxn id="102" idx="6"/>
              <a:endCxn id="103" idx="2"/>
            </p:cNvCxnSpPr>
            <p:nvPr/>
          </p:nvCxnSpPr>
          <p:spPr bwMode="auto">
            <a:xfrm>
              <a:off x="328" y="590"/>
              <a:ext cx="648" cy="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09" name="AutoShape 68">
              <a:extLst>
                <a:ext uri="{FF2B5EF4-FFF2-40B4-BE49-F238E27FC236}">
                  <a16:creationId xmlns:a16="http://schemas.microsoft.com/office/drawing/2014/main" id="{408C72B6-1AA9-124A-8E68-9EAC816A97A0}"/>
                </a:ext>
              </a:extLst>
            </p:cNvPr>
            <p:cNvCxnSpPr>
              <a:cxnSpLocks noChangeAspect="1" noChangeShapeType="1"/>
              <a:stCxn id="102" idx="5"/>
              <a:endCxn id="105" idx="2"/>
            </p:cNvCxnSpPr>
            <p:nvPr/>
          </p:nvCxnSpPr>
          <p:spPr bwMode="auto">
            <a:xfrm>
              <a:off x="280" y="702"/>
              <a:ext cx="696" cy="93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10" name="AutoShape 69">
              <a:extLst>
                <a:ext uri="{FF2B5EF4-FFF2-40B4-BE49-F238E27FC236}">
                  <a16:creationId xmlns:a16="http://schemas.microsoft.com/office/drawing/2014/main" id="{FA2EF088-D981-774D-8497-FD0053905349}"/>
                </a:ext>
              </a:extLst>
            </p:cNvPr>
            <p:cNvCxnSpPr>
              <a:cxnSpLocks noChangeAspect="1" noChangeShapeType="1"/>
              <a:stCxn id="104" idx="2"/>
              <a:endCxn id="103" idx="6"/>
            </p:cNvCxnSpPr>
            <p:nvPr/>
          </p:nvCxnSpPr>
          <p:spPr bwMode="auto">
            <a:xfrm flipH="1">
              <a:off x="1304" y="590"/>
              <a:ext cx="656" cy="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11" name="AutoShape 70">
              <a:extLst>
                <a:ext uri="{FF2B5EF4-FFF2-40B4-BE49-F238E27FC236}">
                  <a16:creationId xmlns:a16="http://schemas.microsoft.com/office/drawing/2014/main" id="{D2D5FCCC-CCC0-8C44-B0D4-95DEADFA5F32}"/>
                </a:ext>
              </a:extLst>
            </p:cNvPr>
            <p:cNvCxnSpPr>
              <a:cxnSpLocks noChangeAspect="1" noChangeShapeType="1"/>
              <a:stCxn id="106" idx="2"/>
              <a:endCxn id="105" idx="6"/>
            </p:cNvCxnSpPr>
            <p:nvPr/>
          </p:nvCxnSpPr>
          <p:spPr bwMode="auto">
            <a:xfrm flipH="1">
              <a:off x="1304" y="1632"/>
              <a:ext cx="656" cy="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12" name="AutoShape 71">
              <a:extLst>
                <a:ext uri="{FF2B5EF4-FFF2-40B4-BE49-F238E27FC236}">
                  <a16:creationId xmlns:a16="http://schemas.microsoft.com/office/drawing/2014/main" id="{772D4CBB-25A5-E440-82FB-4C2AFCF16005}"/>
                </a:ext>
              </a:extLst>
            </p:cNvPr>
            <p:cNvCxnSpPr>
              <a:cxnSpLocks noChangeAspect="1" noChangeShapeType="1"/>
              <a:stCxn id="107" idx="2"/>
              <a:endCxn id="106" idx="6"/>
            </p:cNvCxnSpPr>
            <p:nvPr/>
          </p:nvCxnSpPr>
          <p:spPr bwMode="auto">
            <a:xfrm flipH="1">
              <a:off x="2289" y="1612"/>
              <a:ext cx="543" cy="2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13" name="AutoShape 72">
              <a:extLst>
                <a:ext uri="{FF2B5EF4-FFF2-40B4-BE49-F238E27FC236}">
                  <a16:creationId xmlns:a16="http://schemas.microsoft.com/office/drawing/2014/main" id="{A5AA9757-543B-524D-9B45-DD7C0B430A89}"/>
                </a:ext>
              </a:extLst>
            </p:cNvPr>
            <p:cNvCxnSpPr>
              <a:cxnSpLocks noChangeAspect="1" noChangeShapeType="1"/>
              <a:stCxn id="104" idx="6"/>
              <a:endCxn id="107" idx="1"/>
            </p:cNvCxnSpPr>
            <p:nvPr/>
          </p:nvCxnSpPr>
          <p:spPr bwMode="auto">
            <a:xfrm>
              <a:off x="2289" y="590"/>
              <a:ext cx="591" cy="91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14" name="AutoShape 73">
              <a:extLst>
                <a:ext uri="{FF2B5EF4-FFF2-40B4-BE49-F238E27FC236}">
                  <a16:creationId xmlns:a16="http://schemas.microsoft.com/office/drawing/2014/main" id="{DDD7CA00-EBD4-D34D-BFC2-044EB2153999}"/>
                </a:ext>
              </a:extLst>
            </p:cNvPr>
            <p:cNvCxnSpPr>
              <a:cxnSpLocks noChangeAspect="1" noChangeShapeType="1"/>
              <a:stCxn id="104" idx="3"/>
              <a:endCxn id="105" idx="7"/>
            </p:cNvCxnSpPr>
            <p:nvPr/>
          </p:nvCxnSpPr>
          <p:spPr bwMode="auto">
            <a:xfrm flipH="1">
              <a:off x="1256" y="702"/>
              <a:ext cx="752" cy="818"/>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15" name="AutoShape 74">
              <a:extLst>
                <a:ext uri="{FF2B5EF4-FFF2-40B4-BE49-F238E27FC236}">
                  <a16:creationId xmlns:a16="http://schemas.microsoft.com/office/drawing/2014/main" id="{3D46A4A0-CC6A-A949-BD2E-598DB84BF13E}"/>
                </a:ext>
              </a:extLst>
            </p:cNvPr>
            <p:cNvCxnSpPr>
              <a:cxnSpLocks noChangeAspect="1" noChangeShapeType="1"/>
              <a:stCxn id="103" idx="4"/>
              <a:endCxn id="105" idx="0"/>
            </p:cNvCxnSpPr>
            <p:nvPr/>
          </p:nvCxnSpPr>
          <p:spPr bwMode="auto">
            <a:xfrm>
              <a:off x="1140" y="748"/>
              <a:ext cx="0" cy="726"/>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16" name="AutoShape 75">
              <a:extLst>
                <a:ext uri="{FF2B5EF4-FFF2-40B4-BE49-F238E27FC236}">
                  <a16:creationId xmlns:a16="http://schemas.microsoft.com/office/drawing/2014/main" id="{68E02E56-D2F2-B243-B633-3B2E364313E1}"/>
                </a:ext>
              </a:extLst>
            </p:cNvPr>
            <p:cNvCxnSpPr>
              <a:cxnSpLocks noChangeAspect="1" noChangeShapeType="1"/>
              <a:stCxn id="104" idx="4"/>
              <a:endCxn id="106" idx="0"/>
            </p:cNvCxnSpPr>
            <p:nvPr/>
          </p:nvCxnSpPr>
          <p:spPr bwMode="auto">
            <a:xfrm>
              <a:off x="2125" y="748"/>
              <a:ext cx="0" cy="726"/>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grpSp>
      <p:grpSp>
        <p:nvGrpSpPr>
          <p:cNvPr id="53" name="Group 76">
            <a:extLst>
              <a:ext uri="{FF2B5EF4-FFF2-40B4-BE49-F238E27FC236}">
                <a16:creationId xmlns:a16="http://schemas.microsoft.com/office/drawing/2014/main" id="{E699185B-CF2E-ED43-81D6-D6A6DB589986}"/>
              </a:ext>
            </a:extLst>
          </p:cNvPr>
          <p:cNvGrpSpPr>
            <a:grpSpLocks noChangeAspect="1"/>
          </p:cNvGrpSpPr>
          <p:nvPr/>
        </p:nvGrpSpPr>
        <p:grpSpPr bwMode="auto">
          <a:xfrm>
            <a:off x="1165268" y="6130737"/>
            <a:ext cx="781046" cy="367562"/>
            <a:chOff x="0" y="432"/>
            <a:chExt cx="3160" cy="1358"/>
          </a:xfrm>
          <a:solidFill>
            <a:schemeClr val="accent1">
              <a:lumMod val="20000"/>
              <a:lumOff val="80000"/>
            </a:schemeClr>
          </a:solidFill>
        </p:grpSpPr>
        <p:sp>
          <p:nvSpPr>
            <p:cNvPr id="87" name="Oval 77">
              <a:extLst>
                <a:ext uri="{FF2B5EF4-FFF2-40B4-BE49-F238E27FC236}">
                  <a16:creationId xmlns:a16="http://schemas.microsoft.com/office/drawing/2014/main" id="{13ECDB0D-7AB8-A045-B736-8157A2D43DE3}"/>
                </a:ext>
              </a:extLst>
            </p:cNvPr>
            <p:cNvSpPr>
              <a:spLocks noChangeAspect="1" noChangeArrowheads="1"/>
            </p:cNvSpPr>
            <p:nvPr/>
          </p:nvSpPr>
          <p:spPr bwMode="auto">
            <a:xfrm>
              <a:off x="0" y="432"/>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A</a:t>
              </a:r>
            </a:p>
          </p:txBody>
        </p:sp>
        <p:sp>
          <p:nvSpPr>
            <p:cNvPr id="88" name="Oval 78">
              <a:extLst>
                <a:ext uri="{FF2B5EF4-FFF2-40B4-BE49-F238E27FC236}">
                  <a16:creationId xmlns:a16="http://schemas.microsoft.com/office/drawing/2014/main" id="{E20D27F6-D7D3-4944-BD50-362ADC93D2A3}"/>
                </a:ext>
              </a:extLst>
            </p:cNvPr>
            <p:cNvSpPr>
              <a:spLocks noChangeAspect="1" noChangeArrowheads="1"/>
            </p:cNvSpPr>
            <p:nvPr/>
          </p:nvSpPr>
          <p:spPr bwMode="auto">
            <a:xfrm>
              <a:off x="976" y="432"/>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B</a:t>
              </a:r>
              <a:endParaRPr lang="en-US" sz="900">
                <a:latin typeface="Times New Roman" charset="0"/>
              </a:endParaRPr>
            </a:p>
          </p:txBody>
        </p:sp>
        <p:sp>
          <p:nvSpPr>
            <p:cNvPr id="89" name="Oval 79">
              <a:extLst>
                <a:ext uri="{FF2B5EF4-FFF2-40B4-BE49-F238E27FC236}">
                  <a16:creationId xmlns:a16="http://schemas.microsoft.com/office/drawing/2014/main" id="{E3F382D2-133A-C34F-9207-2C1D05053AB9}"/>
                </a:ext>
              </a:extLst>
            </p:cNvPr>
            <p:cNvSpPr>
              <a:spLocks noChangeAspect="1" noChangeArrowheads="1"/>
            </p:cNvSpPr>
            <p:nvPr/>
          </p:nvSpPr>
          <p:spPr bwMode="auto">
            <a:xfrm>
              <a:off x="1960" y="432"/>
              <a:ext cx="329"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C</a:t>
              </a:r>
              <a:endParaRPr lang="en-US" sz="900">
                <a:latin typeface="Times New Roman" charset="0"/>
              </a:endParaRPr>
            </a:p>
          </p:txBody>
        </p:sp>
        <p:sp>
          <p:nvSpPr>
            <p:cNvPr id="90" name="Oval 80">
              <a:extLst>
                <a:ext uri="{FF2B5EF4-FFF2-40B4-BE49-F238E27FC236}">
                  <a16:creationId xmlns:a16="http://schemas.microsoft.com/office/drawing/2014/main" id="{59B02036-E71C-F747-8193-49B66C0643B9}"/>
                </a:ext>
              </a:extLst>
            </p:cNvPr>
            <p:cNvSpPr>
              <a:spLocks noChangeAspect="1" noChangeArrowheads="1"/>
            </p:cNvSpPr>
            <p:nvPr/>
          </p:nvSpPr>
          <p:spPr bwMode="auto">
            <a:xfrm>
              <a:off x="976" y="1474"/>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D</a:t>
              </a:r>
              <a:endParaRPr lang="en-US" sz="900">
                <a:latin typeface="Times New Roman" charset="0"/>
              </a:endParaRPr>
            </a:p>
          </p:txBody>
        </p:sp>
        <p:sp>
          <p:nvSpPr>
            <p:cNvPr id="91" name="Oval 81">
              <a:extLst>
                <a:ext uri="{FF2B5EF4-FFF2-40B4-BE49-F238E27FC236}">
                  <a16:creationId xmlns:a16="http://schemas.microsoft.com/office/drawing/2014/main" id="{A95BB949-CC58-A748-BF6D-96CF47A4E95D}"/>
                </a:ext>
              </a:extLst>
            </p:cNvPr>
            <p:cNvSpPr>
              <a:spLocks noChangeAspect="1" noChangeArrowheads="1"/>
            </p:cNvSpPr>
            <p:nvPr/>
          </p:nvSpPr>
          <p:spPr bwMode="auto">
            <a:xfrm>
              <a:off x="1960" y="1474"/>
              <a:ext cx="329"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E</a:t>
              </a:r>
            </a:p>
          </p:txBody>
        </p:sp>
        <p:sp>
          <p:nvSpPr>
            <p:cNvPr id="92" name="Oval 82">
              <a:extLst>
                <a:ext uri="{FF2B5EF4-FFF2-40B4-BE49-F238E27FC236}">
                  <a16:creationId xmlns:a16="http://schemas.microsoft.com/office/drawing/2014/main" id="{A299FF88-2E6D-CE42-83AC-BBB0ADBB01BB}"/>
                </a:ext>
              </a:extLst>
            </p:cNvPr>
            <p:cNvSpPr>
              <a:spLocks noChangeAspect="1" noChangeArrowheads="1"/>
            </p:cNvSpPr>
            <p:nvPr/>
          </p:nvSpPr>
          <p:spPr bwMode="auto">
            <a:xfrm>
              <a:off x="2832" y="1454"/>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F</a:t>
              </a:r>
            </a:p>
          </p:txBody>
        </p:sp>
        <p:cxnSp>
          <p:nvCxnSpPr>
            <p:cNvPr id="93" name="AutoShape 83">
              <a:extLst>
                <a:ext uri="{FF2B5EF4-FFF2-40B4-BE49-F238E27FC236}">
                  <a16:creationId xmlns:a16="http://schemas.microsoft.com/office/drawing/2014/main" id="{A72F41D5-8B2C-3142-B597-AFCE0C5533F3}"/>
                </a:ext>
              </a:extLst>
            </p:cNvPr>
            <p:cNvCxnSpPr>
              <a:cxnSpLocks noChangeAspect="1" noChangeShapeType="1"/>
              <a:stCxn id="87" idx="6"/>
              <a:endCxn id="88" idx="2"/>
            </p:cNvCxnSpPr>
            <p:nvPr/>
          </p:nvCxnSpPr>
          <p:spPr bwMode="auto">
            <a:xfrm>
              <a:off x="328" y="590"/>
              <a:ext cx="648" cy="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94" name="AutoShape 84">
              <a:extLst>
                <a:ext uri="{FF2B5EF4-FFF2-40B4-BE49-F238E27FC236}">
                  <a16:creationId xmlns:a16="http://schemas.microsoft.com/office/drawing/2014/main" id="{508991BE-03E1-F749-80B8-16DDF79C27D8}"/>
                </a:ext>
              </a:extLst>
            </p:cNvPr>
            <p:cNvCxnSpPr>
              <a:cxnSpLocks noChangeAspect="1" noChangeShapeType="1"/>
              <a:stCxn id="87" idx="5"/>
              <a:endCxn id="90" idx="2"/>
            </p:cNvCxnSpPr>
            <p:nvPr/>
          </p:nvCxnSpPr>
          <p:spPr bwMode="auto">
            <a:xfrm>
              <a:off x="280" y="702"/>
              <a:ext cx="696" cy="93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95" name="AutoShape 85">
              <a:extLst>
                <a:ext uri="{FF2B5EF4-FFF2-40B4-BE49-F238E27FC236}">
                  <a16:creationId xmlns:a16="http://schemas.microsoft.com/office/drawing/2014/main" id="{AA10D170-A85B-FE45-AF5E-D8E185074DB7}"/>
                </a:ext>
              </a:extLst>
            </p:cNvPr>
            <p:cNvCxnSpPr>
              <a:cxnSpLocks noChangeAspect="1" noChangeShapeType="1"/>
              <a:stCxn id="89" idx="2"/>
              <a:endCxn id="88" idx="6"/>
            </p:cNvCxnSpPr>
            <p:nvPr/>
          </p:nvCxnSpPr>
          <p:spPr bwMode="auto">
            <a:xfrm flipH="1">
              <a:off x="1304" y="590"/>
              <a:ext cx="656" cy="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96" name="AutoShape 86">
              <a:extLst>
                <a:ext uri="{FF2B5EF4-FFF2-40B4-BE49-F238E27FC236}">
                  <a16:creationId xmlns:a16="http://schemas.microsoft.com/office/drawing/2014/main" id="{1C9B6A69-3936-8848-B156-661213B4D193}"/>
                </a:ext>
              </a:extLst>
            </p:cNvPr>
            <p:cNvCxnSpPr>
              <a:cxnSpLocks noChangeAspect="1" noChangeShapeType="1"/>
              <a:stCxn id="91" idx="2"/>
              <a:endCxn id="90" idx="6"/>
            </p:cNvCxnSpPr>
            <p:nvPr/>
          </p:nvCxnSpPr>
          <p:spPr bwMode="auto">
            <a:xfrm flipH="1">
              <a:off x="1304" y="1632"/>
              <a:ext cx="656" cy="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97" name="AutoShape 87">
              <a:extLst>
                <a:ext uri="{FF2B5EF4-FFF2-40B4-BE49-F238E27FC236}">
                  <a16:creationId xmlns:a16="http://schemas.microsoft.com/office/drawing/2014/main" id="{92932264-CCAC-AC4A-85DA-878DA6E959FF}"/>
                </a:ext>
              </a:extLst>
            </p:cNvPr>
            <p:cNvCxnSpPr>
              <a:cxnSpLocks noChangeAspect="1" noChangeShapeType="1"/>
              <a:stCxn id="92" idx="2"/>
              <a:endCxn id="91" idx="6"/>
            </p:cNvCxnSpPr>
            <p:nvPr/>
          </p:nvCxnSpPr>
          <p:spPr bwMode="auto">
            <a:xfrm flipH="1">
              <a:off x="2289" y="1612"/>
              <a:ext cx="543" cy="2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98" name="AutoShape 88">
              <a:extLst>
                <a:ext uri="{FF2B5EF4-FFF2-40B4-BE49-F238E27FC236}">
                  <a16:creationId xmlns:a16="http://schemas.microsoft.com/office/drawing/2014/main" id="{5FA9FCEE-5CBD-D341-A6E0-65CAB75C9EBB}"/>
                </a:ext>
              </a:extLst>
            </p:cNvPr>
            <p:cNvCxnSpPr>
              <a:cxnSpLocks noChangeAspect="1" noChangeShapeType="1"/>
              <a:stCxn id="89" idx="6"/>
              <a:endCxn id="92" idx="1"/>
            </p:cNvCxnSpPr>
            <p:nvPr/>
          </p:nvCxnSpPr>
          <p:spPr bwMode="auto">
            <a:xfrm>
              <a:off x="2289" y="590"/>
              <a:ext cx="591" cy="91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99" name="AutoShape 89">
              <a:extLst>
                <a:ext uri="{FF2B5EF4-FFF2-40B4-BE49-F238E27FC236}">
                  <a16:creationId xmlns:a16="http://schemas.microsoft.com/office/drawing/2014/main" id="{CEF00237-A402-BE44-8A07-A4ED41ECF88B}"/>
                </a:ext>
              </a:extLst>
            </p:cNvPr>
            <p:cNvCxnSpPr>
              <a:cxnSpLocks noChangeAspect="1" noChangeShapeType="1"/>
              <a:stCxn id="89" idx="3"/>
              <a:endCxn id="90" idx="7"/>
            </p:cNvCxnSpPr>
            <p:nvPr/>
          </p:nvCxnSpPr>
          <p:spPr bwMode="auto">
            <a:xfrm flipH="1">
              <a:off x="1256" y="702"/>
              <a:ext cx="752" cy="818"/>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00" name="AutoShape 90">
              <a:extLst>
                <a:ext uri="{FF2B5EF4-FFF2-40B4-BE49-F238E27FC236}">
                  <a16:creationId xmlns:a16="http://schemas.microsoft.com/office/drawing/2014/main" id="{FA2BF053-3A0E-4D44-B85E-986C9E03B05A}"/>
                </a:ext>
              </a:extLst>
            </p:cNvPr>
            <p:cNvCxnSpPr>
              <a:cxnSpLocks noChangeAspect="1" noChangeShapeType="1"/>
              <a:stCxn id="88" idx="4"/>
              <a:endCxn id="90" idx="0"/>
            </p:cNvCxnSpPr>
            <p:nvPr/>
          </p:nvCxnSpPr>
          <p:spPr bwMode="auto">
            <a:xfrm>
              <a:off x="1140" y="748"/>
              <a:ext cx="0" cy="726"/>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101" name="AutoShape 91">
              <a:extLst>
                <a:ext uri="{FF2B5EF4-FFF2-40B4-BE49-F238E27FC236}">
                  <a16:creationId xmlns:a16="http://schemas.microsoft.com/office/drawing/2014/main" id="{44B8F374-31EE-0840-A46C-8A763DA54455}"/>
                </a:ext>
              </a:extLst>
            </p:cNvPr>
            <p:cNvCxnSpPr>
              <a:cxnSpLocks noChangeAspect="1" noChangeShapeType="1"/>
              <a:stCxn id="89" idx="4"/>
              <a:endCxn id="91" idx="0"/>
            </p:cNvCxnSpPr>
            <p:nvPr/>
          </p:nvCxnSpPr>
          <p:spPr bwMode="auto">
            <a:xfrm>
              <a:off x="2125" y="748"/>
              <a:ext cx="0" cy="726"/>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grpSp>
      <p:grpSp>
        <p:nvGrpSpPr>
          <p:cNvPr id="54" name="Group 92">
            <a:extLst>
              <a:ext uri="{FF2B5EF4-FFF2-40B4-BE49-F238E27FC236}">
                <a16:creationId xmlns:a16="http://schemas.microsoft.com/office/drawing/2014/main" id="{DF3ABC87-6BD2-1744-ADA9-0B3083E8E6FE}"/>
              </a:ext>
            </a:extLst>
          </p:cNvPr>
          <p:cNvGrpSpPr>
            <a:grpSpLocks noChangeAspect="1"/>
          </p:cNvGrpSpPr>
          <p:nvPr/>
        </p:nvGrpSpPr>
        <p:grpSpPr bwMode="auto">
          <a:xfrm>
            <a:off x="2121882" y="6171784"/>
            <a:ext cx="781046" cy="367562"/>
            <a:chOff x="0" y="432"/>
            <a:chExt cx="3160" cy="1358"/>
          </a:xfrm>
          <a:solidFill>
            <a:schemeClr val="accent1">
              <a:lumMod val="20000"/>
              <a:lumOff val="80000"/>
            </a:schemeClr>
          </a:solidFill>
        </p:grpSpPr>
        <p:sp>
          <p:nvSpPr>
            <p:cNvPr id="72" name="Oval 93">
              <a:extLst>
                <a:ext uri="{FF2B5EF4-FFF2-40B4-BE49-F238E27FC236}">
                  <a16:creationId xmlns:a16="http://schemas.microsoft.com/office/drawing/2014/main" id="{B8D8CD27-6502-284B-B59C-9D21B06CDC82}"/>
                </a:ext>
              </a:extLst>
            </p:cNvPr>
            <p:cNvSpPr>
              <a:spLocks noChangeAspect="1" noChangeArrowheads="1"/>
            </p:cNvSpPr>
            <p:nvPr/>
          </p:nvSpPr>
          <p:spPr bwMode="auto">
            <a:xfrm>
              <a:off x="0" y="432"/>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A</a:t>
              </a:r>
            </a:p>
          </p:txBody>
        </p:sp>
        <p:sp>
          <p:nvSpPr>
            <p:cNvPr id="73" name="Oval 94">
              <a:extLst>
                <a:ext uri="{FF2B5EF4-FFF2-40B4-BE49-F238E27FC236}">
                  <a16:creationId xmlns:a16="http://schemas.microsoft.com/office/drawing/2014/main" id="{636BF930-F19A-FE4D-BE25-4BF0099EF221}"/>
                </a:ext>
              </a:extLst>
            </p:cNvPr>
            <p:cNvSpPr>
              <a:spLocks noChangeAspect="1" noChangeArrowheads="1"/>
            </p:cNvSpPr>
            <p:nvPr/>
          </p:nvSpPr>
          <p:spPr bwMode="auto">
            <a:xfrm>
              <a:off x="976" y="432"/>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B</a:t>
              </a:r>
              <a:endParaRPr lang="en-US" sz="900">
                <a:latin typeface="Times New Roman" charset="0"/>
              </a:endParaRPr>
            </a:p>
          </p:txBody>
        </p:sp>
        <p:sp>
          <p:nvSpPr>
            <p:cNvPr id="74" name="Oval 95">
              <a:extLst>
                <a:ext uri="{FF2B5EF4-FFF2-40B4-BE49-F238E27FC236}">
                  <a16:creationId xmlns:a16="http://schemas.microsoft.com/office/drawing/2014/main" id="{7A4489A8-A91E-7E40-B231-2389A1034094}"/>
                </a:ext>
              </a:extLst>
            </p:cNvPr>
            <p:cNvSpPr>
              <a:spLocks noChangeAspect="1" noChangeArrowheads="1"/>
            </p:cNvSpPr>
            <p:nvPr/>
          </p:nvSpPr>
          <p:spPr bwMode="auto">
            <a:xfrm>
              <a:off x="1960" y="432"/>
              <a:ext cx="329"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C</a:t>
              </a:r>
              <a:endParaRPr lang="en-US" sz="900">
                <a:latin typeface="Times New Roman" charset="0"/>
              </a:endParaRPr>
            </a:p>
          </p:txBody>
        </p:sp>
        <p:sp>
          <p:nvSpPr>
            <p:cNvPr id="75" name="Oval 96">
              <a:extLst>
                <a:ext uri="{FF2B5EF4-FFF2-40B4-BE49-F238E27FC236}">
                  <a16:creationId xmlns:a16="http://schemas.microsoft.com/office/drawing/2014/main" id="{76C071F7-D249-4941-925B-C34E29477441}"/>
                </a:ext>
              </a:extLst>
            </p:cNvPr>
            <p:cNvSpPr>
              <a:spLocks noChangeAspect="1" noChangeArrowheads="1"/>
            </p:cNvSpPr>
            <p:nvPr/>
          </p:nvSpPr>
          <p:spPr bwMode="auto">
            <a:xfrm>
              <a:off x="976" y="1474"/>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D</a:t>
              </a:r>
              <a:endParaRPr lang="en-US" sz="900">
                <a:latin typeface="Times New Roman" charset="0"/>
              </a:endParaRPr>
            </a:p>
          </p:txBody>
        </p:sp>
        <p:sp>
          <p:nvSpPr>
            <p:cNvPr id="76" name="Oval 97">
              <a:extLst>
                <a:ext uri="{FF2B5EF4-FFF2-40B4-BE49-F238E27FC236}">
                  <a16:creationId xmlns:a16="http://schemas.microsoft.com/office/drawing/2014/main" id="{74061743-CEF0-7045-A102-65322EAC7DFF}"/>
                </a:ext>
              </a:extLst>
            </p:cNvPr>
            <p:cNvSpPr>
              <a:spLocks noChangeAspect="1" noChangeArrowheads="1"/>
            </p:cNvSpPr>
            <p:nvPr/>
          </p:nvSpPr>
          <p:spPr bwMode="auto">
            <a:xfrm>
              <a:off x="1960" y="1474"/>
              <a:ext cx="329"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E</a:t>
              </a:r>
            </a:p>
          </p:txBody>
        </p:sp>
        <p:sp>
          <p:nvSpPr>
            <p:cNvPr id="77" name="Oval 98">
              <a:extLst>
                <a:ext uri="{FF2B5EF4-FFF2-40B4-BE49-F238E27FC236}">
                  <a16:creationId xmlns:a16="http://schemas.microsoft.com/office/drawing/2014/main" id="{D61E2E64-95E5-134D-A0A6-14F51B3FFD2F}"/>
                </a:ext>
              </a:extLst>
            </p:cNvPr>
            <p:cNvSpPr>
              <a:spLocks noChangeAspect="1" noChangeArrowheads="1"/>
            </p:cNvSpPr>
            <p:nvPr/>
          </p:nvSpPr>
          <p:spPr bwMode="auto">
            <a:xfrm>
              <a:off x="2832" y="1454"/>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F</a:t>
              </a:r>
            </a:p>
          </p:txBody>
        </p:sp>
        <p:cxnSp>
          <p:nvCxnSpPr>
            <p:cNvPr id="78" name="AutoShape 99">
              <a:extLst>
                <a:ext uri="{FF2B5EF4-FFF2-40B4-BE49-F238E27FC236}">
                  <a16:creationId xmlns:a16="http://schemas.microsoft.com/office/drawing/2014/main" id="{B277F0E5-55AD-8246-8EE2-619A38A54C22}"/>
                </a:ext>
              </a:extLst>
            </p:cNvPr>
            <p:cNvCxnSpPr>
              <a:cxnSpLocks noChangeAspect="1" noChangeShapeType="1"/>
              <a:stCxn id="72" idx="6"/>
              <a:endCxn id="73" idx="2"/>
            </p:cNvCxnSpPr>
            <p:nvPr/>
          </p:nvCxnSpPr>
          <p:spPr bwMode="auto">
            <a:xfrm>
              <a:off x="328" y="590"/>
              <a:ext cx="648" cy="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79" name="AutoShape 100">
              <a:extLst>
                <a:ext uri="{FF2B5EF4-FFF2-40B4-BE49-F238E27FC236}">
                  <a16:creationId xmlns:a16="http://schemas.microsoft.com/office/drawing/2014/main" id="{A50BC86A-4344-C44F-BAD4-FF3310EA959E}"/>
                </a:ext>
              </a:extLst>
            </p:cNvPr>
            <p:cNvCxnSpPr>
              <a:cxnSpLocks noChangeAspect="1" noChangeShapeType="1"/>
              <a:stCxn id="72" idx="5"/>
              <a:endCxn id="75" idx="2"/>
            </p:cNvCxnSpPr>
            <p:nvPr/>
          </p:nvCxnSpPr>
          <p:spPr bwMode="auto">
            <a:xfrm>
              <a:off x="280" y="702"/>
              <a:ext cx="696" cy="93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80" name="AutoShape 101">
              <a:extLst>
                <a:ext uri="{FF2B5EF4-FFF2-40B4-BE49-F238E27FC236}">
                  <a16:creationId xmlns:a16="http://schemas.microsoft.com/office/drawing/2014/main" id="{129DD884-EE39-E049-8223-79CA1EC65300}"/>
                </a:ext>
              </a:extLst>
            </p:cNvPr>
            <p:cNvCxnSpPr>
              <a:cxnSpLocks noChangeAspect="1" noChangeShapeType="1"/>
              <a:stCxn id="74" idx="2"/>
              <a:endCxn id="73" idx="6"/>
            </p:cNvCxnSpPr>
            <p:nvPr/>
          </p:nvCxnSpPr>
          <p:spPr bwMode="auto">
            <a:xfrm flipH="1">
              <a:off x="1304" y="590"/>
              <a:ext cx="656" cy="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81" name="AutoShape 102">
              <a:extLst>
                <a:ext uri="{FF2B5EF4-FFF2-40B4-BE49-F238E27FC236}">
                  <a16:creationId xmlns:a16="http://schemas.microsoft.com/office/drawing/2014/main" id="{9D250334-A7E4-7047-AC7C-AB6188F195CA}"/>
                </a:ext>
              </a:extLst>
            </p:cNvPr>
            <p:cNvCxnSpPr>
              <a:cxnSpLocks noChangeAspect="1" noChangeShapeType="1"/>
              <a:stCxn id="76" idx="2"/>
              <a:endCxn id="75" idx="6"/>
            </p:cNvCxnSpPr>
            <p:nvPr/>
          </p:nvCxnSpPr>
          <p:spPr bwMode="auto">
            <a:xfrm flipH="1">
              <a:off x="1304" y="1632"/>
              <a:ext cx="656" cy="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82" name="AutoShape 103">
              <a:extLst>
                <a:ext uri="{FF2B5EF4-FFF2-40B4-BE49-F238E27FC236}">
                  <a16:creationId xmlns:a16="http://schemas.microsoft.com/office/drawing/2014/main" id="{ECCD9B5D-A7D8-1746-B8D1-4B1663C7C756}"/>
                </a:ext>
              </a:extLst>
            </p:cNvPr>
            <p:cNvCxnSpPr>
              <a:cxnSpLocks noChangeAspect="1" noChangeShapeType="1"/>
              <a:stCxn id="77" idx="2"/>
              <a:endCxn id="76" idx="6"/>
            </p:cNvCxnSpPr>
            <p:nvPr/>
          </p:nvCxnSpPr>
          <p:spPr bwMode="auto">
            <a:xfrm flipH="1">
              <a:off x="2289" y="1612"/>
              <a:ext cx="543" cy="2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83" name="AutoShape 104">
              <a:extLst>
                <a:ext uri="{FF2B5EF4-FFF2-40B4-BE49-F238E27FC236}">
                  <a16:creationId xmlns:a16="http://schemas.microsoft.com/office/drawing/2014/main" id="{2684A8C0-8F56-F444-9D6C-AB88C7BD6AAE}"/>
                </a:ext>
              </a:extLst>
            </p:cNvPr>
            <p:cNvCxnSpPr>
              <a:cxnSpLocks noChangeAspect="1" noChangeShapeType="1"/>
              <a:stCxn id="74" idx="6"/>
              <a:endCxn id="77" idx="1"/>
            </p:cNvCxnSpPr>
            <p:nvPr/>
          </p:nvCxnSpPr>
          <p:spPr bwMode="auto">
            <a:xfrm>
              <a:off x="2289" y="590"/>
              <a:ext cx="591" cy="91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84" name="AutoShape 105">
              <a:extLst>
                <a:ext uri="{FF2B5EF4-FFF2-40B4-BE49-F238E27FC236}">
                  <a16:creationId xmlns:a16="http://schemas.microsoft.com/office/drawing/2014/main" id="{C7D3E714-4749-EF41-99A7-BD6B6CD29892}"/>
                </a:ext>
              </a:extLst>
            </p:cNvPr>
            <p:cNvCxnSpPr>
              <a:cxnSpLocks noChangeAspect="1" noChangeShapeType="1"/>
              <a:stCxn id="74" idx="3"/>
              <a:endCxn id="75" idx="7"/>
            </p:cNvCxnSpPr>
            <p:nvPr/>
          </p:nvCxnSpPr>
          <p:spPr bwMode="auto">
            <a:xfrm flipH="1">
              <a:off x="1256" y="702"/>
              <a:ext cx="752" cy="818"/>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85" name="AutoShape 106">
              <a:extLst>
                <a:ext uri="{FF2B5EF4-FFF2-40B4-BE49-F238E27FC236}">
                  <a16:creationId xmlns:a16="http://schemas.microsoft.com/office/drawing/2014/main" id="{E21C521F-FF9D-6F43-AC9A-6361FA0FF510}"/>
                </a:ext>
              </a:extLst>
            </p:cNvPr>
            <p:cNvCxnSpPr>
              <a:cxnSpLocks noChangeAspect="1" noChangeShapeType="1"/>
              <a:stCxn id="73" idx="4"/>
              <a:endCxn id="75" idx="0"/>
            </p:cNvCxnSpPr>
            <p:nvPr/>
          </p:nvCxnSpPr>
          <p:spPr bwMode="auto">
            <a:xfrm>
              <a:off x="1140" y="748"/>
              <a:ext cx="0" cy="726"/>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86" name="AutoShape 107">
              <a:extLst>
                <a:ext uri="{FF2B5EF4-FFF2-40B4-BE49-F238E27FC236}">
                  <a16:creationId xmlns:a16="http://schemas.microsoft.com/office/drawing/2014/main" id="{3495F9B2-D96F-F948-8F8F-2E9E01153FD8}"/>
                </a:ext>
              </a:extLst>
            </p:cNvPr>
            <p:cNvCxnSpPr>
              <a:cxnSpLocks noChangeAspect="1" noChangeShapeType="1"/>
              <a:stCxn id="74" idx="4"/>
              <a:endCxn id="76" idx="0"/>
            </p:cNvCxnSpPr>
            <p:nvPr/>
          </p:nvCxnSpPr>
          <p:spPr bwMode="auto">
            <a:xfrm>
              <a:off x="2125" y="748"/>
              <a:ext cx="0" cy="726"/>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grpSp>
      <p:grpSp>
        <p:nvGrpSpPr>
          <p:cNvPr id="55" name="Group 108">
            <a:extLst>
              <a:ext uri="{FF2B5EF4-FFF2-40B4-BE49-F238E27FC236}">
                <a16:creationId xmlns:a16="http://schemas.microsoft.com/office/drawing/2014/main" id="{1E7C7404-A597-C442-9335-B41DE2B9D194}"/>
              </a:ext>
            </a:extLst>
          </p:cNvPr>
          <p:cNvGrpSpPr>
            <a:grpSpLocks noChangeAspect="1"/>
          </p:cNvGrpSpPr>
          <p:nvPr/>
        </p:nvGrpSpPr>
        <p:grpSpPr bwMode="auto">
          <a:xfrm>
            <a:off x="2987390" y="6130737"/>
            <a:ext cx="781046" cy="367562"/>
            <a:chOff x="0" y="432"/>
            <a:chExt cx="3160" cy="1358"/>
          </a:xfrm>
          <a:solidFill>
            <a:schemeClr val="accent1">
              <a:lumMod val="20000"/>
              <a:lumOff val="80000"/>
            </a:schemeClr>
          </a:solidFill>
        </p:grpSpPr>
        <p:sp>
          <p:nvSpPr>
            <p:cNvPr id="57" name="Oval 109">
              <a:extLst>
                <a:ext uri="{FF2B5EF4-FFF2-40B4-BE49-F238E27FC236}">
                  <a16:creationId xmlns:a16="http://schemas.microsoft.com/office/drawing/2014/main" id="{B4E1CAEE-33D6-DE4A-9FC5-C74E158C8050}"/>
                </a:ext>
              </a:extLst>
            </p:cNvPr>
            <p:cNvSpPr>
              <a:spLocks noChangeAspect="1" noChangeArrowheads="1"/>
            </p:cNvSpPr>
            <p:nvPr/>
          </p:nvSpPr>
          <p:spPr bwMode="auto">
            <a:xfrm>
              <a:off x="0" y="432"/>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A</a:t>
              </a:r>
            </a:p>
          </p:txBody>
        </p:sp>
        <p:sp>
          <p:nvSpPr>
            <p:cNvPr id="58" name="Oval 110">
              <a:extLst>
                <a:ext uri="{FF2B5EF4-FFF2-40B4-BE49-F238E27FC236}">
                  <a16:creationId xmlns:a16="http://schemas.microsoft.com/office/drawing/2014/main" id="{317AA8B0-EDF5-E14B-A33F-59E6E1F7C6F5}"/>
                </a:ext>
              </a:extLst>
            </p:cNvPr>
            <p:cNvSpPr>
              <a:spLocks noChangeAspect="1" noChangeArrowheads="1"/>
            </p:cNvSpPr>
            <p:nvPr/>
          </p:nvSpPr>
          <p:spPr bwMode="auto">
            <a:xfrm>
              <a:off x="976" y="432"/>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B</a:t>
              </a:r>
              <a:endParaRPr lang="en-US" sz="900">
                <a:latin typeface="Times New Roman" charset="0"/>
              </a:endParaRPr>
            </a:p>
          </p:txBody>
        </p:sp>
        <p:sp>
          <p:nvSpPr>
            <p:cNvPr id="59" name="Oval 111">
              <a:extLst>
                <a:ext uri="{FF2B5EF4-FFF2-40B4-BE49-F238E27FC236}">
                  <a16:creationId xmlns:a16="http://schemas.microsoft.com/office/drawing/2014/main" id="{C3CEF942-BBC4-BC4A-8591-A3B843F44952}"/>
                </a:ext>
              </a:extLst>
            </p:cNvPr>
            <p:cNvSpPr>
              <a:spLocks noChangeAspect="1" noChangeArrowheads="1"/>
            </p:cNvSpPr>
            <p:nvPr/>
          </p:nvSpPr>
          <p:spPr bwMode="auto">
            <a:xfrm>
              <a:off x="1960" y="432"/>
              <a:ext cx="329"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C</a:t>
              </a:r>
              <a:endParaRPr lang="en-US" sz="900">
                <a:latin typeface="Times New Roman" charset="0"/>
              </a:endParaRPr>
            </a:p>
          </p:txBody>
        </p:sp>
        <p:sp>
          <p:nvSpPr>
            <p:cNvPr id="60" name="Oval 112">
              <a:extLst>
                <a:ext uri="{FF2B5EF4-FFF2-40B4-BE49-F238E27FC236}">
                  <a16:creationId xmlns:a16="http://schemas.microsoft.com/office/drawing/2014/main" id="{EDC19758-526A-E747-8E05-A807F77752FE}"/>
                </a:ext>
              </a:extLst>
            </p:cNvPr>
            <p:cNvSpPr>
              <a:spLocks noChangeAspect="1" noChangeArrowheads="1"/>
            </p:cNvSpPr>
            <p:nvPr/>
          </p:nvSpPr>
          <p:spPr bwMode="auto">
            <a:xfrm>
              <a:off x="976" y="1474"/>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D</a:t>
              </a:r>
              <a:endParaRPr lang="en-US" sz="900">
                <a:latin typeface="Times New Roman" charset="0"/>
              </a:endParaRPr>
            </a:p>
          </p:txBody>
        </p:sp>
        <p:sp>
          <p:nvSpPr>
            <p:cNvPr id="61" name="Oval 113">
              <a:extLst>
                <a:ext uri="{FF2B5EF4-FFF2-40B4-BE49-F238E27FC236}">
                  <a16:creationId xmlns:a16="http://schemas.microsoft.com/office/drawing/2014/main" id="{80EF94F2-7A9C-0043-8031-32DB91214D51}"/>
                </a:ext>
              </a:extLst>
            </p:cNvPr>
            <p:cNvSpPr>
              <a:spLocks noChangeAspect="1" noChangeArrowheads="1"/>
            </p:cNvSpPr>
            <p:nvPr/>
          </p:nvSpPr>
          <p:spPr bwMode="auto">
            <a:xfrm>
              <a:off x="1960" y="1474"/>
              <a:ext cx="329"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E</a:t>
              </a:r>
            </a:p>
          </p:txBody>
        </p:sp>
        <p:sp>
          <p:nvSpPr>
            <p:cNvPr id="62" name="Oval 114">
              <a:extLst>
                <a:ext uri="{FF2B5EF4-FFF2-40B4-BE49-F238E27FC236}">
                  <a16:creationId xmlns:a16="http://schemas.microsoft.com/office/drawing/2014/main" id="{CB94EFA9-F5C5-B548-B631-B1E94249D538}"/>
                </a:ext>
              </a:extLst>
            </p:cNvPr>
            <p:cNvSpPr>
              <a:spLocks noChangeAspect="1" noChangeArrowheads="1"/>
            </p:cNvSpPr>
            <p:nvPr/>
          </p:nvSpPr>
          <p:spPr bwMode="auto">
            <a:xfrm>
              <a:off x="2832" y="1454"/>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F</a:t>
              </a:r>
            </a:p>
          </p:txBody>
        </p:sp>
        <p:cxnSp>
          <p:nvCxnSpPr>
            <p:cNvPr id="63" name="AutoShape 115">
              <a:extLst>
                <a:ext uri="{FF2B5EF4-FFF2-40B4-BE49-F238E27FC236}">
                  <a16:creationId xmlns:a16="http://schemas.microsoft.com/office/drawing/2014/main" id="{D6B52129-4E22-4B48-B201-717B666B8215}"/>
                </a:ext>
              </a:extLst>
            </p:cNvPr>
            <p:cNvCxnSpPr>
              <a:cxnSpLocks noChangeAspect="1" noChangeShapeType="1"/>
              <a:stCxn id="57" idx="6"/>
              <a:endCxn id="58" idx="2"/>
            </p:cNvCxnSpPr>
            <p:nvPr/>
          </p:nvCxnSpPr>
          <p:spPr bwMode="auto">
            <a:xfrm>
              <a:off x="328" y="590"/>
              <a:ext cx="648" cy="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64" name="AutoShape 116">
              <a:extLst>
                <a:ext uri="{FF2B5EF4-FFF2-40B4-BE49-F238E27FC236}">
                  <a16:creationId xmlns:a16="http://schemas.microsoft.com/office/drawing/2014/main" id="{E2BE882D-B106-8A48-8D16-B5171B50C874}"/>
                </a:ext>
              </a:extLst>
            </p:cNvPr>
            <p:cNvCxnSpPr>
              <a:cxnSpLocks noChangeAspect="1" noChangeShapeType="1"/>
              <a:stCxn id="57" idx="5"/>
              <a:endCxn id="60" idx="2"/>
            </p:cNvCxnSpPr>
            <p:nvPr/>
          </p:nvCxnSpPr>
          <p:spPr bwMode="auto">
            <a:xfrm>
              <a:off x="280" y="702"/>
              <a:ext cx="696" cy="93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65" name="AutoShape 117">
              <a:extLst>
                <a:ext uri="{FF2B5EF4-FFF2-40B4-BE49-F238E27FC236}">
                  <a16:creationId xmlns:a16="http://schemas.microsoft.com/office/drawing/2014/main" id="{D36B6096-75C8-C244-BF4B-F85411FAD7AB}"/>
                </a:ext>
              </a:extLst>
            </p:cNvPr>
            <p:cNvCxnSpPr>
              <a:cxnSpLocks noChangeAspect="1" noChangeShapeType="1"/>
              <a:stCxn id="59" idx="2"/>
              <a:endCxn id="58" idx="6"/>
            </p:cNvCxnSpPr>
            <p:nvPr/>
          </p:nvCxnSpPr>
          <p:spPr bwMode="auto">
            <a:xfrm flipH="1">
              <a:off x="1304" y="590"/>
              <a:ext cx="656" cy="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66" name="AutoShape 118">
              <a:extLst>
                <a:ext uri="{FF2B5EF4-FFF2-40B4-BE49-F238E27FC236}">
                  <a16:creationId xmlns:a16="http://schemas.microsoft.com/office/drawing/2014/main" id="{54E1461C-AD5D-7E4D-BF80-4DBE7E2262F6}"/>
                </a:ext>
              </a:extLst>
            </p:cNvPr>
            <p:cNvCxnSpPr>
              <a:cxnSpLocks noChangeAspect="1" noChangeShapeType="1"/>
              <a:stCxn id="61" idx="2"/>
              <a:endCxn id="60" idx="6"/>
            </p:cNvCxnSpPr>
            <p:nvPr/>
          </p:nvCxnSpPr>
          <p:spPr bwMode="auto">
            <a:xfrm flipH="1">
              <a:off x="1304" y="1632"/>
              <a:ext cx="656" cy="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67" name="AutoShape 119">
              <a:extLst>
                <a:ext uri="{FF2B5EF4-FFF2-40B4-BE49-F238E27FC236}">
                  <a16:creationId xmlns:a16="http://schemas.microsoft.com/office/drawing/2014/main" id="{FB1F986E-F756-D24D-93CD-535EE5AFF866}"/>
                </a:ext>
              </a:extLst>
            </p:cNvPr>
            <p:cNvCxnSpPr>
              <a:cxnSpLocks noChangeAspect="1" noChangeShapeType="1"/>
              <a:stCxn id="62" idx="2"/>
              <a:endCxn id="61" idx="6"/>
            </p:cNvCxnSpPr>
            <p:nvPr/>
          </p:nvCxnSpPr>
          <p:spPr bwMode="auto">
            <a:xfrm flipH="1">
              <a:off x="2289" y="1612"/>
              <a:ext cx="543" cy="2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68" name="AutoShape 120">
              <a:extLst>
                <a:ext uri="{FF2B5EF4-FFF2-40B4-BE49-F238E27FC236}">
                  <a16:creationId xmlns:a16="http://schemas.microsoft.com/office/drawing/2014/main" id="{75399F11-8BE6-A54D-901A-169E8FDD963C}"/>
                </a:ext>
              </a:extLst>
            </p:cNvPr>
            <p:cNvCxnSpPr>
              <a:cxnSpLocks noChangeAspect="1" noChangeShapeType="1"/>
              <a:stCxn id="59" idx="6"/>
              <a:endCxn id="62" idx="1"/>
            </p:cNvCxnSpPr>
            <p:nvPr/>
          </p:nvCxnSpPr>
          <p:spPr bwMode="auto">
            <a:xfrm>
              <a:off x="2289" y="590"/>
              <a:ext cx="591" cy="91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69" name="AutoShape 121">
              <a:extLst>
                <a:ext uri="{FF2B5EF4-FFF2-40B4-BE49-F238E27FC236}">
                  <a16:creationId xmlns:a16="http://schemas.microsoft.com/office/drawing/2014/main" id="{680DB5E3-09CF-5948-8135-967AD95686AA}"/>
                </a:ext>
              </a:extLst>
            </p:cNvPr>
            <p:cNvCxnSpPr>
              <a:cxnSpLocks noChangeAspect="1" noChangeShapeType="1"/>
              <a:stCxn id="59" idx="3"/>
              <a:endCxn id="60" idx="7"/>
            </p:cNvCxnSpPr>
            <p:nvPr/>
          </p:nvCxnSpPr>
          <p:spPr bwMode="auto">
            <a:xfrm flipH="1">
              <a:off x="1256" y="702"/>
              <a:ext cx="752" cy="818"/>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70" name="AutoShape 122">
              <a:extLst>
                <a:ext uri="{FF2B5EF4-FFF2-40B4-BE49-F238E27FC236}">
                  <a16:creationId xmlns:a16="http://schemas.microsoft.com/office/drawing/2014/main" id="{0D0F71F7-B5E3-A949-AB6B-00936C225A0F}"/>
                </a:ext>
              </a:extLst>
            </p:cNvPr>
            <p:cNvCxnSpPr>
              <a:cxnSpLocks noChangeAspect="1" noChangeShapeType="1"/>
              <a:stCxn id="58" idx="4"/>
              <a:endCxn id="60" idx="0"/>
            </p:cNvCxnSpPr>
            <p:nvPr/>
          </p:nvCxnSpPr>
          <p:spPr bwMode="auto">
            <a:xfrm>
              <a:off x="1140" y="748"/>
              <a:ext cx="0" cy="726"/>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71" name="AutoShape 123">
              <a:extLst>
                <a:ext uri="{FF2B5EF4-FFF2-40B4-BE49-F238E27FC236}">
                  <a16:creationId xmlns:a16="http://schemas.microsoft.com/office/drawing/2014/main" id="{3DA1C163-35F4-AE42-99FE-6C9661E23105}"/>
                </a:ext>
              </a:extLst>
            </p:cNvPr>
            <p:cNvCxnSpPr>
              <a:cxnSpLocks noChangeAspect="1" noChangeShapeType="1"/>
              <a:stCxn id="59" idx="4"/>
              <a:endCxn id="61" idx="0"/>
            </p:cNvCxnSpPr>
            <p:nvPr/>
          </p:nvCxnSpPr>
          <p:spPr bwMode="auto">
            <a:xfrm>
              <a:off x="2125" y="748"/>
              <a:ext cx="0" cy="726"/>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grpSp>
      <p:graphicFrame>
        <p:nvGraphicFramePr>
          <p:cNvPr id="56" name="Object 124">
            <a:extLst>
              <a:ext uri="{FF2B5EF4-FFF2-40B4-BE49-F238E27FC236}">
                <a16:creationId xmlns:a16="http://schemas.microsoft.com/office/drawing/2014/main" id="{B98E5F90-0235-7442-82D7-A4482D9A8AFF}"/>
              </a:ext>
            </a:extLst>
          </p:cNvPr>
          <p:cNvGraphicFramePr>
            <a:graphicFrameLocks noChangeAspect="1"/>
          </p:cNvGraphicFramePr>
          <p:nvPr>
            <p:extLst>
              <p:ext uri="{D42A27DB-BD31-4B8C-83A1-F6EECF244321}">
                <p14:modId xmlns:p14="http://schemas.microsoft.com/office/powerpoint/2010/main" val="3481004687"/>
              </p:ext>
            </p:extLst>
          </p:nvPr>
        </p:nvGraphicFramePr>
        <p:xfrm>
          <a:off x="1687190" y="4669345"/>
          <a:ext cx="296095" cy="398710"/>
        </p:xfrm>
        <a:graphic>
          <a:graphicData uri="http://schemas.openxmlformats.org/presentationml/2006/ole">
            <mc:AlternateContent xmlns:mc="http://schemas.openxmlformats.org/markup-compatibility/2006">
              <mc:Choice xmlns:v="urn:schemas-microsoft-com:vml" Requires="v">
                <p:oleObj spid="_x0000_s32697" name="Clip" r:id="rId15" imgW="1576440" imgH="1942200" progId="MS_ClipArt_Gallery.2">
                  <p:embed/>
                </p:oleObj>
              </mc:Choice>
              <mc:Fallback>
                <p:oleObj name="Clip" r:id="rId15" imgW="1576440" imgH="1942200" progId="MS_ClipArt_Gallery.2">
                  <p:embed/>
                  <p:pic>
                    <p:nvPicPr>
                      <p:cNvPr id="313468" name="Object 1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7190" y="4669345"/>
                        <a:ext cx="296095" cy="3987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263" name="Group 60">
            <a:extLst>
              <a:ext uri="{FF2B5EF4-FFF2-40B4-BE49-F238E27FC236}">
                <a16:creationId xmlns:a16="http://schemas.microsoft.com/office/drawing/2014/main" id="{DE0F0144-AED9-F341-B970-59BA2D147398}"/>
              </a:ext>
            </a:extLst>
          </p:cNvPr>
          <p:cNvGrpSpPr>
            <a:grpSpLocks noChangeAspect="1"/>
          </p:cNvGrpSpPr>
          <p:nvPr/>
        </p:nvGrpSpPr>
        <p:grpSpPr bwMode="auto">
          <a:xfrm>
            <a:off x="2722420" y="1717965"/>
            <a:ext cx="1306514" cy="561976"/>
            <a:chOff x="0" y="432"/>
            <a:chExt cx="3160" cy="1358"/>
          </a:xfrm>
          <a:solidFill>
            <a:schemeClr val="accent1">
              <a:lumMod val="20000"/>
              <a:lumOff val="80000"/>
            </a:schemeClr>
          </a:solidFill>
        </p:grpSpPr>
        <p:sp>
          <p:nvSpPr>
            <p:cNvPr id="264" name="Oval 61">
              <a:extLst>
                <a:ext uri="{FF2B5EF4-FFF2-40B4-BE49-F238E27FC236}">
                  <a16:creationId xmlns:a16="http://schemas.microsoft.com/office/drawing/2014/main" id="{6430D3D5-9958-8342-B069-206392A42E9B}"/>
                </a:ext>
              </a:extLst>
            </p:cNvPr>
            <p:cNvSpPr>
              <a:spLocks noChangeAspect="1" noChangeArrowheads="1"/>
            </p:cNvSpPr>
            <p:nvPr/>
          </p:nvSpPr>
          <p:spPr bwMode="auto">
            <a:xfrm>
              <a:off x="0" y="432"/>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A</a:t>
              </a:r>
            </a:p>
          </p:txBody>
        </p:sp>
        <p:sp>
          <p:nvSpPr>
            <p:cNvPr id="265" name="Oval 62">
              <a:extLst>
                <a:ext uri="{FF2B5EF4-FFF2-40B4-BE49-F238E27FC236}">
                  <a16:creationId xmlns:a16="http://schemas.microsoft.com/office/drawing/2014/main" id="{3A9AE15B-23B9-1E46-95EF-365DFB94AD12}"/>
                </a:ext>
              </a:extLst>
            </p:cNvPr>
            <p:cNvSpPr>
              <a:spLocks noChangeAspect="1" noChangeArrowheads="1"/>
            </p:cNvSpPr>
            <p:nvPr/>
          </p:nvSpPr>
          <p:spPr bwMode="auto">
            <a:xfrm>
              <a:off x="976" y="432"/>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B</a:t>
              </a:r>
              <a:endParaRPr lang="en-US" sz="900">
                <a:latin typeface="Times New Roman" charset="0"/>
              </a:endParaRPr>
            </a:p>
          </p:txBody>
        </p:sp>
        <p:sp>
          <p:nvSpPr>
            <p:cNvPr id="266" name="Oval 63">
              <a:extLst>
                <a:ext uri="{FF2B5EF4-FFF2-40B4-BE49-F238E27FC236}">
                  <a16:creationId xmlns:a16="http://schemas.microsoft.com/office/drawing/2014/main" id="{E9654F3F-1E7A-6248-A193-B06D1790C905}"/>
                </a:ext>
              </a:extLst>
            </p:cNvPr>
            <p:cNvSpPr>
              <a:spLocks noChangeAspect="1" noChangeArrowheads="1"/>
            </p:cNvSpPr>
            <p:nvPr/>
          </p:nvSpPr>
          <p:spPr bwMode="auto">
            <a:xfrm>
              <a:off x="1960" y="432"/>
              <a:ext cx="329"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C</a:t>
              </a:r>
              <a:endParaRPr lang="en-US" sz="900">
                <a:latin typeface="Times New Roman" charset="0"/>
              </a:endParaRPr>
            </a:p>
          </p:txBody>
        </p:sp>
        <p:sp>
          <p:nvSpPr>
            <p:cNvPr id="267" name="Oval 64">
              <a:extLst>
                <a:ext uri="{FF2B5EF4-FFF2-40B4-BE49-F238E27FC236}">
                  <a16:creationId xmlns:a16="http://schemas.microsoft.com/office/drawing/2014/main" id="{2F03E70A-65ED-1C44-AB0B-A295A1969EE6}"/>
                </a:ext>
              </a:extLst>
            </p:cNvPr>
            <p:cNvSpPr>
              <a:spLocks noChangeAspect="1" noChangeArrowheads="1"/>
            </p:cNvSpPr>
            <p:nvPr/>
          </p:nvSpPr>
          <p:spPr bwMode="auto">
            <a:xfrm>
              <a:off x="976" y="1474"/>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D</a:t>
              </a:r>
              <a:endParaRPr lang="en-US" sz="900">
                <a:latin typeface="Times New Roman" charset="0"/>
              </a:endParaRPr>
            </a:p>
          </p:txBody>
        </p:sp>
        <p:sp>
          <p:nvSpPr>
            <p:cNvPr id="268" name="Oval 65">
              <a:extLst>
                <a:ext uri="{FF2B5EF4-FFF2-40B4-BE49-F238E27FC236}">
                  <a16:creationId xmlns:a16="http://schemas.microsoft.com/office/drawing/2014/main" id="{C2538681-2558-9A4E-8529-213E52E38002}"/>
                </a:ext>
              </a:extLst>
            </p:cNvPr>
            <p:cNvSpPr>
              <a:spLocks noChangeAspect="1" noChangeArrowheads="1"/>
            </p:cNvSpPr>
            <p:nvPr/>
          </p:nvSpPr>
          <p:spPr bwMode="auto">
            <a:xfrm>
              <a:off x="1960" y="1474"/>
              <a:ext cx="329"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E</a:t>
              </a:r>
            </a:p>
          </p:txBody>
        </p:sp>
        <p:sp>
          <p:nvSpPr>
            <p:cNvPr id="269" name="Oval 66">
              <a:extLst>
                <a:ext uri="{FF2B5EF4-FFF2-40B4-BE49-F238E27FC236}">
                  <a16:creationId xmlns:a16="http://schemas.microsoft.com/office/drawing/2014/main" id="{ACFCC3C2-7CA6-E247-878A-749FF7374DC4}"/>
                </a:ext>
              </a:extLst>
            </p:cNvPr>
            <p:cNvSpPr>
              <a:spLocks noChangeAspect="1" noChangeArrowheads="1"/>
            </p:cNvSpPr>
            <p:nvPr/>
          </p:nvSpPr>
          <p:spPr bwMode="auto">
            <a:xfrm>
              <a:off x="2832" y="1454"/>
              <a:ext cx="328" cy="316"/>
            </a:xfrm>
            <a:prstGeom prst="ellipse">
              <a:avLst/>
            </a:prstGeom>
            <a:grpFill/>
            <a:ln w="12700">
              <a:solidFill>
                <a:schemeClr val="hlink"/>
              </a:solidFill>
              <a:round/>
              <a:headEnd/>
              <a:tailEnd/>
            </a:ln>
            <a:effectLst/>
            <a:extLs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txBody>
            <a:bodyPr wrap="none" lIns="91433" tIns="137160" rIns="91433" bIns="91440" anchor="ctr"/>
            <a:lstStyle/>
            <a:p>
              <a:pPr algn="ctr">
                <a:spcBef>
                  <a:spcPct val="0"/>
                </a:spcBef>
                <a:spcAft>
                  <a:spcPct val="0"/>
                </a:spcAft>
                <a:buFontTx/>
                <a:buNone/>
              </a:pPr>
              <a:r>
                <a:rPr lang="en-US" sz="900">
                  <a:latin typeface="Arial" charset="0"/>
                </a:rPr>
                <a:t>F</a:t>
              </a:r>
            </a:p>
          </p:txBody>
        </p:sp>
        <p:cxnSp>
          <p:nvCxnSpPr>
            <p:cNvPr id="270" name="AutoShape 67">
              <a:extLst>
                <a:ext uri="{FF2B5EF4-FFF2-40B4-BE49-F238E27FC236}">
                  <a16:creationId xmlns:a16="http://schemas.microsoft.com/office/drawing/2014/main" id="{227CE2BA-A561-4E43-846D-CBFBF4C4B5FF}"/>
                </a:ext>
              </a:extLst>
            </p:cNvPr>
            <p:cNvCxnSpPr>
              <a:cxnSpLocks noChangeAspect="1" noChangeShapeType="1"/>
              <a:stCxn id="264" idx="6"/>
              <a:endCxn id="265" idx="2"/>
            </p:cNvCxnSpPr>
            <p:nvPr/>
          </p:nvCxnSpPr>
          <p:spPr bwMode="auto">
            <a:xfrm>
              <a:off x="328" y="590"/>
              <a:ext cx="648" cy="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271" name="AutoShape 68">
              <a:extLst>
                <a:ext uri="{FF2B5EF4-FFF2-40B4-BE49-F238E27FC236}">
                  <a16:creationId xmlns:a16="http://schemas.microsoft.com/office/drawing/2014/main" id="{050B0317-C3CC-D742-83F5-B0F667670F27}"/>
                </a:ext>
              </a:extLst>
            </p:cNvPr>
            <p:cNvCxnSpPr>
              <a:cxnSpLocks noChangeAspect="1" noChangeShapeType="1"/>
              <a:stCxn id="264" idx="5"/>
              <a:endCxn id="267" idx="2"/>
            </p:cNvCxnSpPr>
            <p:nvPr/>
          </p:nvCxnSpPr>
          <p:spPr bwMode="auto">
            <a:xfrm>
              <a:off x="280" y="702"/>
              <a:ext cx="696" cy="93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272" name="AutoShape 69">
              <a:extLst>
                <a:ext uri="{FF2B5EF4-FFF2-40B4-BE49-F238E27FC236}">
                  <a16:creationId xmlns:a16="http://schemas.microsoft.com/office/drawing/2014/main" id="{545563F0-ACF1-E543-B3BA-5FC5C41A5121}"/>
                </a:ext>
              </a:extLst>
            </p:cNvPr>
            <p:cNvCxnSpPr>
              <a:cxnSpLocks noChangeAspect="1" noChangeShapeType="1"/>
              <a:stCxn id="266" idx="2"/>
              <a:endCxn id="265" idx="6"/>
            </p:cNvCxnSpPr>
            <p:nvPr/>
          </p:nvCxnSpPr>
          <p:spPr bwMode="auto">
            <a:xfrm flipH="1">
              <a:off x="1304" y="590"/>
              <a:ext cx="656" cy="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273" name="AutoShape 70">
              <a:extLst>
                <a:ext uri="{FF2B5EF4-FFF2-40B4-BE49-F238E27FC236}">
                  <a16:creationId xmlns:a16="http://schemas.microsoft.com/office/drawing/2014/main" id="{04EF6188-74CF-0C4C-9867-21ABC9A20188}"/>
                </a:ext>
              </a:extLst>
            </p:cNvPr>
            <p:cNvCxnSpPr>
              <a:cxnSpLocks noChangeAspect="1" noChangeShapeType="1"/>
              <a:stCxn id="268" idx="2"/>
              <a:endCxn id="267" idx="6"/>
            </p:cNvCxnSpPr>
            <p:nvPr/>
          </p:nvCxnSpPr>
          <p:spPr bwMode="auto">
            <a:xfrm flipH="1">
              <a:off x="1304" y="1632"/>
              <a:ext cx="656" cy="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274" name="AutoShape 71">
              <a:extLst>
                <a:ext uri="{FF2B5EF4-FFF2-40B4-BE49-F238E27FC236}">
                  <a16:creationId xmlns:a16="http://schemas.microsoft.com/office/drawing/2014/main" id="{AD69690A-3EAD-DE43-8F3A-1B4B7ADA9BEE}"/>
                </a:ext>
              </a:extLst>
            </p:cNvPr>
            <p:cNvCxnSpPr>
              <a:cxnSpLocks noChangeAspect="1" noChangeShapeType="1"/>
              <a:stCxn id="269" idx="2"/>
              <a:endCxn id="268" idx="6"/>
            </p:cNvCxnSpPr>
            <p:nvPr/>
          </p:nvCxnSpPr>
          <p:spPr bwMode="auto">
            <a:xfrm flipH="1">
              <a:off x="2289" y="1612"/>
              <a:ext cx="543" cy="2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275" name="AutoShape 72">
              <a:extLst>
                <a:ext uri="{FF2B5EF4-FFF2-40B4-BE49-F238E27FC236}">
                  <a16:creationId xmlns:a16="http://schemas.microsoft.com/office/drawing/2014/main" id="{EFF1D29D-517D-9B49-8C9B-AEF147BC4E54}"/>
                </a:ext>
              </a:extLst>
            </p:cNvPr>
            <p:cNvCxnSpPr>
              <a:cxnSpLocks noChangeAspect="1" noChangeShapeType="1"/>
              <a:stCxn id="266" idx="6"/>
              <a:endCxn id="269" idx="1"/>
            </p:cNvCxnSpPr>
            <p:nvPr/>
          </p:nvCxnSpPr>
          <p:spPr bwMode="auto">
            <a:xfrm>
              <a:off x="2289" y="590"/>
              <a:ext cx="591" cy="910"/>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276" name="AutoShape 73">
              <a:extLst>
                <a:ext uri="{FF2B5EF4-FFF2-40B4-BE49-F238E27FC236}">
                  <a16:creationId xmlns:a16="http://schemas.microsoft.com/office/drawing/2014/main" id="{5A6E29A2-973A-AC42-8CAE-0094BEB2D458}"/>
                </a:ext>
              </a:extLst>
            </p:cNvPr>
            <p:cNvCxnSpPr>
              <a:cxnSpLocks noChangeAspect="1" noChangeShapeType="1"/>
              <a:stCxn id="266" idx="3"/>
              <a:endCxn id="267" idx="7"/>
            </p:cNvCxnSpPr>
            <p:nvPr/>
          </p:nvCxnSpPr>
          <p:spPr bwMode="auto">
            <a:xfrm flipH="1">
              <a:off x="1256" y="702"/>
              <a:ext cx="752" cy="818"/>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277" name="AutoShape 74">
              <a:extLst>
                <a:ext uri="{FF2B5EF4-FFF2-40B4-BE49-F238E27FC236}">
                  <a16:creationId xmlns:a16="http://schemas.microsoft.com/office/drawing/2014/main" id="{57D22182-6BBA-174D-93A7-BDFDA4E0F0D7}"/>
                </a:ext>
              </a:extLst>
            </p:cNvPr>
            <p:cNvCxnSpPr>
              <a:cxnSpLocks noChangeAspect="1" noChangeShapeType="1"/>
              <a:stCxn id="265" idx="4"/>
              <a:endCxn id="267" idx="0"/>
            </p:cNvCxnSpPr>
            <p:nvPr/>
          </p:nvCxnSpPr>
          <p:spPr bwMode="auto">
            <a:xfrm>
              <a:off x="1140" y="748"/>
              <a:ext cx="0" cy="726"/>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cxnSp>
          <p:nvCxnSpPr>
            <p:cNvPr id="278" name="AutoShape 75">
              <a:extLst>
                <a:ext uri="{FF2B5EF4-FFF2-40B4-BE49-F238E27FC236}">
                  <a16:creationId xmlns:a16="http://schemas.microsoft.com/office/drawing/2014/main" id="{F880A210-FB61-C645-8BD2-39A868F4BB00}"/>
                </a:ext>
              </a:extLst>
            </p:cNvPr>
            <p:cNvCxnSpPr>
              <a:cxnSpLocks noChangeAspect="1" noChangeShapeType="1"/>
              <a:stCxn id="266" idx="4"/>
              <a:endCxn id="268" idx="0"/>
            </p:cNvCxnSpPr>
            <p:nvPr/>
          </p:nvCxnSpPr>
          <p:spPr bwMode="auto">
            <a:xfrm>
              <a:off x="2125" y="748"/>
              <a:ext cx="0" cy="726"/>
            </a:xfrm>
            <a:prstGeom prst="straightConnector1">
              <a:avLst/>
            </a:prstGeom>
            <a:grp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07763" dir="13500000" algn="ctr" rotWithShape="0">
                      <a:schemeClr val="bg2">
                        <a:alpha val="74998"/>
                      </a:schemeClr>
                    </a:outerShdw>
                  </a:effectLst>
                </a14:hiddenEffects>
              </a:ext>
            </a:extLst>
          </p:spPr>
        </p:cxnSp>
      </p:grpSp>
      <p:sp>
        <p:nvSpPr>
          <p:cNvPr id="279" name="Rectangle 278">
            <a:extLst>
              <a:ext uri="{FF2B5EF4-FFF2-40B4-BE49-F238E27FC236}">
                <a16:creationId xmlns:a16="http://schemas.microsoft.com/office/drawing/2014/main" id="{75ACCE05-0F57-5345-8446-8FED2068BA60}"/>
              </a:ext>
            </a:extLst>
          </p:cNvPr>
          <p:cNvSpPr/>
          <p:nvPr/>
        </p:nvSpPr>
        <p:spPr>
          <a:xfrm>
            <a:off x="3962400" y="4360915"/>
            <a:ext cx="2275853" cy="276999"/>
          </a:xfrm>
          <a:prstGeom prst="rect">
            <a:avLst/>
          </a:prstGeom>
        </p:spPr>
        <p:txBody>
          <a:bodyPr wrap="square">
            <a:spAutoFit/>
          </a:bodyPr>
          <a:lstStyle/>
          <a:p>
            <a:pPr>
              <a:tabLst>
                <a:tab pos="1771650" algn="l"/>
                <a:tab pos="5661025" algn="l"/>
                <a:tab pos="8629650" algn="r"/>
              </a:tabLst>
            </a:pPr>
            <a:r>
              <a:rPr lang="en-US" sz="1200" kern="0" dirty="0"/>
              <a:t>Node A:  to reach F go to B</a:t>
            </a:r>
          </a:p>
        </p:txBody>
      </p:sp>
      <p:sp>
        <p:nvSpPr>
          <p:cNvPr id="280" name="Rectangle 279">
            <a:extLst>
              <a:ext uri="{FF2B5EF4-FFF2-40B4-BE49-F238E27FC236}">
                <a16:creationId xmlns:a16="http://schemas.microsoft.com/office/drawing/2014/main" id="{F9DAEB77-6969-894A-8FED-9B8B549A247D}"/>
              </a:ext>
            </a:extLst>
          </p:cNvPr>
          <p:cNvSpPr/>
          <p:nvPr/>
        </p:nvSpPr>
        <p:spPr>
          <a:xfrm>
            <a:off x="5952104" y="4418140"/>
            <a:ext cx="2013693" cy="276999"/>
          </a:xfrm>
          <a:prstGeom prst="rect">
            <a:avLst/>
          </a:prstGeom>
        </p:spPr>
        <p:txBody>
          <a:bodyPr wrap="none">
            <a:spAutoFit/>
          </a:bodyPr>
          <a:lstStyle/>
          <a:p>
            <a:pPr>
              <a:tabLst>
                <a:tab pos="1771650" algn="l"/>
                <a:tab pos="5661025" algn="l"/>
                <a:tab pos="8629650" algn="r"/>
              </a:tabLst>
            </a:pPr>
            <a:r>
              <a:rPr lang="en-US" sz="1200" kern="0" dirty="0"/>
              <a:t>Node B: to reach F go to C</a:t>
            </a:r>
          </a:p>
        </p:txBody>
      </p:sp>
      <p:sp>
        <p:nvSpPr>
          <p:cNvPr id="281" name="Rectangle 280">
            <a:extLst>
              <a:ext uri="{FF2B5EF4-FFF2-40B4-BE49-F238E27FC236}">
                <a16:creationId xmlns:a16="http://schemas.microsoft.com/office/drawing/2014/main" id="{B0123503-0F5F-0D48-9A0F-518835321E4A}"/>
              </a:ext>
            </a:extLst>
          </p:cNvPr>
          <p:cNvSpPr/>
          <p:nvPr/>
        </p:nvSpPr>
        <p:spPr>
          <a:xfrm>
            <a:off x="5103295" y="6418832"/>
            <a:ext cx="2056973" cy="276999"/>
          </a:xfrm>
          <a:prstGeom prst="rect">
            <a:avLst/>
          </a:prstGeom>
        </p:spPr>
        <p:txBody>
          <a:bodyPr wrap="none">
            <a:spAutoFit/>
          </a:bodyPr>
          <a:lstStyle/>
          <a:p>
            <a:r>
              <a:rPr lang="en-US" sz="1200" kern="0" dirty="0"/>
              <a:t>Node D: to reach F go to E </a:t>
            </a:r>
            <a:endParaRPr lang="en-US" sz="1200" dirty="0"/>
          </a:p>
        </p:txBody>
      </p:sp>
      <p:sp>
        <p:nvSpPr>
          <p:cNvPr id="282" name="Rectangle 281">
            <a:extLst>
              <a:ext uri="{FF2B5EF4-FFF2-40B4-BE49-F238E27FC236}">
                <a16:creationId xmlns:a16="http://schemas.microsoft.com/office/drawing/2014/main" id="{FD9D4028-806E-2348-8F56-F1FF6B398CDF}"/>
              </a:ext>
            </a:extLst>
          </p:cNvPr>
          <p:cNvSpPr/>
          <p:nvPr/>
        </p:nvSpPr>
        <p:spPr>
          <a:xfrm>
            <a:off x="7014957" y="6438494"/>
            <a:ext cx="1790875" cy="276999"/>
          </a:xfrm>
          <a:prstGeom prst="rect">
            <a:avLst/>
          </a:prstGeom>
        </p:spPr>
        <p:txBody>
          <a:bodyPr wrap="none">
            <a:spAutoFit/>
          </a:bodyPr>
          <a:lstStyle/>
          <a:p>
            <a:pPr>
              <a:tabLst>
                <a:tab pos="1771650" algn="l"/>
                <a:tab pos="5661025" algn="l"/>
                <a:tab pos="8629650" algn="r"/>
              </a:tabLst>
            </a:pPr>
            <a:r>
              <a:rPr lang="en-US" sz="1200" kern="0" dirty="0"/>
              <a:t>Node E: go directly to F</a:t>
            </a:r>
            <a:endParaRPr lang="en-US" sz="2000" kern="0" dirty="0"/>
          </a:p>
        </p:txBody>
      </p:sp>
      <p:pic>
        <p:nvPicPr>
          <p:cNvPr id="283" name="Picture 2" descr="underline_base">
            <a:extLst>
              <a:ext uri="{FF2B5EF4-FFF2-40B4-BE49-F238E27FC236}">
                <a16:creationId xmlns:a16="http://schemas.microsoft.com/office/drawing/2014/main" id="{883F551C-3A8F-164A-92D2-FC8EE0FBB7A8}"/>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3736" y="482120"/>
            <a:ext cx="6976773" cy="127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64" name="Object 31">
            <a:extLst>
              <a:ext uri="{FF2B5EF4-FFF2-40B4-BE49-F238E27FC236}">
                <a16:creationId xmlns:a16="http://schemas.microsoft.com/office/drawing/2014/main" id="{FB9BC78F-54CD-2149-86A0-2FCF41433295}"/>
              </a:ext>
            </a:extLst>
          </p:cNvPr>
          <p:cNvGraphicFramePr>
            <a:graphicFrameLocks noChangeAspect="1"/>
          </p:cNvGraphicFramePr>
          <p:nvPr>
            <p:extLst>
              <p:ext uri="{D42A27DB-BD31-4B8C-83A1-F6EECF244321}">
                <p14:modId xmlns:p14="http://schemas.microsoft.com/office/powerpoint/2010/main" val="861177500"/>
              </p:ext>
            </p:extLst>
          </p:nvPr>
        </p:nvGraphicFramePr>
        <p:xfrm>
          <a:off x="8040586" y="6043938"/>
          <a:ext cx="320127" cy="144726"/>
        </p:xfrm>
        <a:graphic>
          <a:graphicData uri="http://schemas.openxmlformats.org/presentationml/2006/ole">
            <mc:AlternateContent xmlns:mc="http://schemas.openxmlformats.org/markup-compatibility/2006">
              <mc:Choice xmlns:v="urn:schemas-microsoft-com:vml" Requires="v">
                <p:oleObj spid="_x0000_s32698" name="Clip" r:id="rId7" imgW="466543" imgH="218874" progId="MS_ClipArt_Gallery.2">
                  <p:embed/>
                </p:oleObj>
              </mc:Choice>
              <mc:Fallback>
                <p:oleObj name="Clip" r:id="rId7" imgW="466543" imgH="218874" progId="MS_ClipArt_Gallery.2">
                  <p:embed/>
                  <p:pic>
                    <p:nvPicPr>
                      <p:cNvPr id="27" name="Object 31">
                        <a:extLst>
                          <a:ext uri="{FF2B5EF4-FFF2-40B4-BE49-F238E27FC236}">
                            <a16:creationId xmlns:a16="http://schemas.microsoft.com/office/drawing/2014/main" id="{6570422D-8A5A-694E-A5F6-C2099F9CE2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0586" y="6043938"/>
                        <a:ext cx="320127" cy="14472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65" name="Object 35">
            <a:extLst>
              <a:ext uri="{FF2B5EF4-FFF2-40B4-BE49-F238E27FC236}">
                <a16:creationId xmlns:a16="http://schemas.microsoft.com/office/drawing/2014/main" id="{6FB5DD16-0675-FB4D-BD79-D72A6A5DA4B4}"/>
              </a:ext>
            </a:extLst>
          </p:cNvPr>
          <p:cNvGraphicFramePr>
            <a:graphicFrameLocks noChangeAspect="1"/>
          </p:cNvGraphicFramePr>
          <p:nvPr>
            <p:extLst>
              <p:ext uri="{D42A27DB-BD31-4B8C-83A1-F6EECF244321}">
                <p14:modId xmlns:p14="http://schemas.microsoft.com/office/powerpoint/2010/main" val="728928355"/>
              </p:ext>
            </p:extLst>
          </p:nvPr>
        </p:nvGraphicFramePr>
        <p:xfrm>
          <a:off x="5764696" y="4431980"/>
          <a:ext cx="143716" cy="170739"/>
        </p:xfrm>
        <a:graphic>
          <a:graphicData uri="http://schemas.openxmlformats.org/presentationml/2006/ole">
            <mc:AlternateContent xmlns:mc="http://schemas.openxmlformats.org/markup-compatibility/2006">
              <mc:Choice xmlns:v="urn:schemas-microsoft-com:vml" Requires="v">
                <p:oleObj spid="_x0000_s32699" name="Clip" r:id="rId9" imgW="1576440" imgH="1942200" progId="MS_ClipArt_Gallery.2">
                  <p:embed/>
                </p:oleObj>
              </mc:Choice>
              <mc:Fallback>
                <p:oleObj name="Clip" r:id="rId9" imgW="1576440" imgH="1942200" progId="MS_ClipArt_Gallery.2">
                  <p:embed/>
                  <p:pic>
                    <p:nvPicPr>
                      <p:cNvPr id="29" name="Object 35">
                        <a:extLst>
                          <a:ext uri="{FF2B5EF4-FFF2-40B4-BE49-F238E27FC236}">
                            <a16:creationId xmlns:a16="http://schemas.microsoft.com/office/drawing/2014/main" id="{8BF35F66-A19B-2142-8E80-7E3D96B32E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64696" y="4431980"/>
                        <a:ext cx="143716" cy="17073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7" name="Rectangle 166">
            <a:extLst>
              <a:ext uri="{FF2B5EF4-FFF2-40B4-BE49-F238E27FC236}">
                <a16:creationId xmlns:a16="http://schemas.microsoft.com/office/drawing/2014/main" id="{6DB8B6BB-6D92-0041-9717-FA9F6A0659C3}"/>
              </a:ext>
            </a:extLst>
          </p:cNvPr>
          <p:cNvSpPr/>
          <p:nvPr/>
        </p:nvSpPr>
        <p:spPr>
          <a:xfrm>
            <a:off x="3955774" y="4523254"/>
            <a:ext cx="2275853" cy="276999"/>
          </a:xfrm>
          <a:prstGeom prst="rect">
            <a:avLst/>
          </a:prstGeom>
        </p:spPr>
        <p:txBody>
          <a:bodyPr wrap="square">
            <a:spAutoFit/>
          </a:bodyPr>
          <a:lstStyle/>
          <a:p>
            <a:pPr>
              <a:tabLst>
                <a:tab pos="1771650" algn="l"/>
                <a:tab pos="5661025" algn="l"/>
                <a:tab pos="8629650" algn="r"/>
              </a:tabLst>
            </a:pPr>
            <a:r>
              <a:rPr lang="en-US" sz="1200" kern="0" dirty="0"/>
              <a:t>Node A:  to reach F go to D</a:t>
            </a:r>
          </a:p>
        </p:txBody>
      </p:sp>
      <p:sp>
        <p:nvSpPr>
          <p:cNvPr id="168" name="Rectangle 167">
            <a:extLst>
              <a:ext uri="{FF2B5EF4-FFF2-40B4-BE49-F238E27FC236}">
                <a16:creationId xmlns:a16="http://schemas.microsoft.com/office/drawing/2014/main" id="{B78C6F29-4A6E-B44C-B76F-BEFC49375F2D}"/>
              </a:ext>
            </a:extLst>
          </p:cNvPr>
          <p:cNvSpPr/>
          <p:nvPr/>
        </p:nvSpPr>
        <p:spPr>
          <a:xfrm>
            <a:off x="7187236" y="5169598"/>
            <a:ext cx="1798890" cy="276999"/>
          </a:xfrm>
          <a:prstGeom prst="rect">
            <a:avLst/>
          </a:prstGeom>
        </p:spPr>
        <p:txBody>
          <a:bodyPr wrap="none">
            <a:spAutoFit/>
          </a:bodyPr>
          <a:lstStyle/>
          <a:p>
            <a:pPr>
              <a:tabLst>
                <a:tab pos="1771650" algn="l"/>
                <a:tab pos="5661025" algn="l"/>
                <a:tab pos="8629650" algn="r"/>
              </a:tabLst>
            </a:pPr>
            <a:r>
              <a:rPr lang="en-US" sz="1200" kern="0" dirty="0"/>
              <a:t>Node C: go directly to F</a:t>
            </a:r>
            <a:endParaRPr lang="en-US" sz="2000" kern="0" dirty="0"/>
          </a:p>
        </p:txBody>
      </p:sp>
      <p:graphicFrame>
        <p:nvGraphicFramePr>
          <p:cNvPr id="169" name="Object 30">
            <a:extLst>
              <a:ext uri="{FF2B5EF4-FFF2-40B4-BE49-F238E27FC236}">
                <a16:creationId xmlns:a16="http://schemas.microsoft.com/office/drawing/2014/main" id="{03B80A91-DADE-8844-AA65-9A356BC231CE}"/>
              </a:ext>
            </a:extLst>
          </p:cNvPr>
          <p:cNvGraphicFramePr>
            <a:graphicFrameLocks noChangeAspect="1"/>
          </p:cNvGraphicFramePr>
          <p:nvPr>
            <p:extLst>
              <p:ext uri="{D42A27DB-BD31-4B8C-83A1-F6EECF244321}">
                <p14:modId xmlns:p14="http://schemas.microsoft.com/office/powerpoint/2010/main" val="2512093306"/>
              </p:ext>
            </p:extLst>
          </p:nvPr>
        </p:nvGraphicFramePr>
        <p:xfrm>
          <a:off x="7897813" y="4994412"/>
          <a:ext cx="149933" cy="310314"/>
        </p:xfrm>
        <a:graphic>
          <a:graphicData uri="http://schemas.openxmlformats.org/presentationml/2006/ole">
            <mc:AlternateContent xmlns:mc="http://schemas.openxmlformats.org/markup-compatibility/2006">
              <mc:Choice xmlns:v="urn:schemas-microsoft-com:vml" Requires="v">
                <p:oleObj spid="_x0000_s32700" name="Clip" r:id="rId5" imgW="218874" imgH="466543" progId="MS_ClipArt_Gallery.2">
                  <p:embed/>
                </p:oleObj>
              </mc:Choice>
              <mc:Fallback>
                <p:oleObj name="Clip" r:id="rId5" imgW="218874" imgH="466543" progId="MS_ClipArt_Gallery.2">
                  <p:embed/>
                  <p:pic>
                    <p:nvPicPr>
                      <p:cNvPr id="26" name="Object 30">
                        <a:extLst>
                          <a:ext uri="{FF2B5EF4-FFF2-40B4-BE49-F238E27FC236}">
                            <a16:creationId xmlns:a16="http://schemas.microsoft.com/office/drawing/2014/main" id="{E678158E-6B13-CC44-BA54-26BBB1FC16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7813" y="4994412"/>
                        <a:ext cx="149933" cy="31031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70" name="Object 20">
            <a:extLst>
              <a:ext uri="{FF2B5EF4-FFF2-40B4-BE49-F238E27FC236}">
                <a16:creationId xmlns:a16="http://schemas.microsoft.com/office/drawing/2014/main" id="{73549768-51D9-1B4E-9755-0B45156DD5A9}"/>
              </a:ext>
            </a:extLst>
          </p:cNvPr>
          <p:cNvGraphicFramePr>
            <a:graphicFrameLocks noChangeAspect="1"/>
          </p:cNvGraphicFramePr>
          <p:nvPr>
            <p:extLst>
              <p:ext uri="{D42A27DB-BD31-4B8C-83A1-F6EECF244321}">
                <p14:modId xmlns:p14="http://schemas.microsoft.com/office/powerpoint/2010/main" val="670482793"/>
              </p:ext>
            </p:extLst>
          </p:nvPr>
        </p:nvGraphicFramePr>
        <p:xfrm>
          <a:off x="2982096" y="4947537"/>
          <a:ext cx="144163" cy="247117"/>
        </p:xfrm>
        <a:graphic>
          <a:graphicData uri="http://schemas.openxmlformats.org/presentationml/2006/ole">
            <mc:AlternateContent xmlns:mc="http://schemas.openxmlformats.org/markup-compatibility/2006">
              <mc:Choice xmlns:v="urn:schemas-microsoft-com:vml" Requires="v">
                <p:oleObj spid="_x0000_s32701" name="Clip" r:id="rId12" imgW="218874" imgH="466543" progId="MS_ClipArt_Gallery.2">
                  <p:embed/>
                </p:oleObj>
              </mc:Choice>
              <mc:Fallback>
                <p:oleObj name="Clip" r:id="rId12" imgW="218874" imgH="466543" progId="MS_ClipArt_Gallery.2">
                  <p:embed/>
                  <p:pic>
                    <p:nvPicPr>
                      <p:cNvPr id="47" name="Object 20">
                        <a:extLst>
                          <a:ext uri="{FF2B5EF4-FFF2-40B4-BE49-F238E27FC236}">
                            <a16:creationId xmlns:a16="http://schemas.microsoft.com/office/drawing/2014/main" id="{96CEBEF5-891D-C648-8937-2B515BFC3C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2096" y="4947537"/>
                        <a:ext cx="144163" cy="24711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71" name="Object 4">
            <a:extLst>
              <a:ext uri="{FF2B5EF4-FFF2-40B4-BE49-F238E27FC236}">
                <a16:creationId xmlns:a16="http://schemas.microsoft.com/office/drawing/2014/main" id="{5478D938-5F46-E74F-A1ED-3CA2C18AF3CD}"/>
              </a:ext>
            </a:extLst>
          </p:cNvPr>
          <p:cNvGraphicFramePr>
            <a:graphicFrameLocks noChangeAspect="1"/>
          </p:cNvGraphicFramePr>
          <p:nvPr>
            <p:extLst>
              <p:ext uri="{D42A27DB-BD31-4B8C-83A1-F6EECF244321}">
                <p14:modId xmlns:p14="http://schemas.microsoft.com/office/powerpoint/2010/main" val="1499103681"/>
              </p:ext>
            </p:extLst>
          </p:nvPr>
        </p:nvGraphicFramePr>
        <p:xfrm>
          <a:off x="2198852" y="4875901"/>
          <a:ext cx="224918" cy="128585"/>
        </p:xfrm>
        <a:graphic>
          <a:graphicData uri="http://schemas.openxmlformats.org/presentationml/2006/ole">
            <mc:AlternateContent xmlns:mc="http://schemas.openxmlformats.org/markup-compatibility/2006">
              <mc:Choice xmlns:v="urn:schemas-microsoft-com:vml" Requires="v">
                <p:oleObj spid="_x0000_s32702" name="Clip" r:id="rId11" imgW="466543" imgH="218874" progId="MS_ClipArt_Gallery.2">
                  <p:embed/>
                </p:oleObj>
              </mc:Choice>
              <mc:Fallback>
                <p:oleObj name="Clip" r:id="rId11" imgW="466543" imgH="218874" progId="MS_ClipArt_Gallery.2">
                  <p:embed/>
                  <p:pic>
                    <p:nvPicPr>
                      <p:cNvPr id="31" name="Object 4">
                        <a:extLst>
                          <a:ext uri="{FF2B5EF4-FFF2-40B4-BE49-F238E27FC236}">
                            <a16:creationId xmlns:a16="http://schemas.microsoft.com/office/drawing/2014/main" id="{42D6D53E-88BC-4544-910A-0471F7405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8852" y="4875901"/>
                        <a:ext cx="224918" cy="12858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72" name="Object 124">
            <a:extLst>
              <a:ext uri="{FF2B5EF4-FFF2-40B4-BE49-F238E27FC236}">
                <a16:creationId xmlns:a16="http://schemas.microsoft.com/office/drawing/2014/main" id="{0A7AF53A-B8A1-BD4A-B959-DA842A0F06E4}"/>
              </a:ext>
            </a:extLst>
          </p:cNvPr>
          <p:cNvGraphicFramePr>
            <a:graphicFrameLocks noChangeAspect="1"/>
          </p:cNvGraphicFramePr>
          <p:nvPr>
            <p:extLst>
              <p:ext uri="{D42A27DB-BD31-4B8C-83A1-F6EECF244321}">
                <p14:modId xmlns:p14="http://schemas.microsoft.com/office/powerpoint/2010/main" val="4243258101"/>
              </p:ext>
            </p:extLst>
          </p:nvPr>
        </p:nvGraphicFramePr>
        <p:xfrm>
          <a:off x="640629" y="4193162"/>
          <a:ext cx="162559" cy="292342"/>
        </p:xfrm>
        <a:graphic>
          <a:graphicData uri="http://schemas.openxmlformats.org/presentationml/2006/ole">
            <mc:AlternateContent xmlns:mc="http://schemas.openxmlformats.org/markup-compatibility/2006">
              <mc:Choice xmlns:v="urn:schemas-microsoft-com:vml" Requires="v">
                <p:oleObj spid="_x0000_s32703" name="Clip" r:id="rId15" imgW="1576440" imgH="1942200" progId="MS_ClipArt_Gallery.2">
                  <p:embed/>
                </p:oleObj>
              </mc:Choice>
              <mc:Fallback>
                <p:oleObj name="Clip" r:id="rId15" imgW="1576440" imgH="1942200" progId="MS_ClipArt_Gallery.2">
                  <p:embed/>
                  <p:pic>
                    <p:nvPicPr>
                      <p:cNvPr id="56" name="Object 124">
                        <a:extLst>
                          <a:ext uri="{FF2B5EF4-FFF2-40B4-BE49-F238E27FC236}">
                            <a16:creationId xmlns:a16="http://schemas.microsoft.com/office/drawing/2014/main" id="{B98E5F90-0235-7442-82D7-A4482D9A8AF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629" y="4193162"/>
                        <a:ext cx="162559" cy="29234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73" name="Object 124">
            <a:extLst>
              <a:ext uri="{FF2B5EF4-FFF2-40B4-BE49-F238E27FC236}">
                <a16:creationId xmlns:a16="http://schemas.microsoft.com/office/drawing/2014/main" id="{76A38EF7-9F32-3649-9E92-C7E7BAD6E844}"/>
              </a:ext>
            </a:extLst>
          </p:cNvPr>
          <p:cNvGraphicFramePr>
            <a:graphicFrameLocks noChangeAspect="1"/>
          </p:cNvGraphicFramePr>
          <p:nvPr>
            <p:extLst>
              <p:ext uri="{D42A27DB-BD31-4B8C-83A1-F6EECF244321}">
                <p14:modId xmlns:p14="http://schemas.microsoft.com/office/powerpoint/2010/main" val="3925162583"/>
              </p:ext>
            </p:extLst>
          </p:nvPr>
        </p:nvGraphicFramePr>
        <p:xfrm>
          <a:off x="1670358" y="4221995"/>
          <a:ext cx="162559" cy="292342"/>
        </p:xfrm>
        <a:graphic>
          <a:graphicData uri="http://schemas.openxmlformats.org/presentationml/2006/ole">
            <mc:AlternateContent xmlns:mc="http://schemas.openxmlformats.org/markup-compatibility/2006">
              <mc:Choice xmlns:v="urn:schemas-microsoft-com:vml" Requires="v">
                <p:oleObj spid="_x0000_s32704" name="Clip" r:id="rId15" imgW="1576440" imgH="1942200" progId="MS_ClipArt_Gallery.2">
                  <p:embed/>
                </p:oleObj>
              </mc:Choice>
              <mc:Fallback>
                <p:oleObj name="Clip" r:id="rId15" imgW="1576440" imgH="1942200" progId="MS_ClipArt_Gallery.2">
                  <p:embed/>
                  <p:pic>
                    <p:nvPicPr>
                      <p:cNvPr id="172" name="Object 124">
                        <a:extLst>
                          <a:ext uri="{FF2B5EF4-FFF2-40B4-BE49-F238E27FC236}">
                            <a16:creationId xmlns:a16="http://schemas.microsoft.com/office/drawing/2014/main" id="{0A7AF53A-B8A1-BD4A-B959-DA842A0F06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0358" y="4221995"/>
                        <a:ext cx="162559" cy="29234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74" name="Object 124">
            <a:extLst>
              <a:ext uri="{FF2B5EF4-FFF2-40B4-BE49-F238E27FC236}">
                <a16:creationId xmlns:a16="http://schemas.microsoft.com/office/drawing/2014/main" id="{99974FDE-4C40-7B47-8534-DCD25A97A3CD}"/>
              </a:ext>
            </a:extLst>
          </p:cNvPr>
          <p:cNvGraphicFramePr>
            <a:graphicFrameLocks noChangeAspect="1"/>
          </p:cNvGraphicFramePr>
          <p:nvPr>
            <p:extLst>
              <p:ext uri="{D42A27DB-BD31-4B8C-83A1-F6EECF244321}">
                <p14:modId xmlns:p14="http://schemas.microsoft.com/office/powerpoint/2010/main" val="498263219"/>
              </p:ext>
            </p:extLst>
          </p:nvPr>
        </p:nvGraphicFramePr>
        <p:xfrm>
          <a:off x="2724801" y="4201401"/>
          <a:ext cx="162559" cy="292342"/>
        </p:xfrm>
        <a:graphic>
          <a:graphicData uri="http://schemas.openxmlformats.org/presentationml/2006/ole">
            <mc:AlternateContent xmlns:mc="http://schemas.openxmlformats.org/markup-compatibility/2006">
              <mc:Choice xmlns:v="urn:schemas-microsoft-com:vml" Requires="v">
                <p:oleObj spid="_x0000_s32705" name="Clip" r:id="rId15" imgW="1576440" imgH="1942200" progId="MS_ClipArt_Gallery.2">
                  <p:embed/>
                </p:oleObj>
              </mc:Choice>
              <mc:Fallback>
                <p:oleObj name="Clip" r:id="rId15" imgW="1576440" imgH="1942200" progId="MS_ClipArt_Gallery.2">
                  <p:embed/>
                  <p:pic>
                    <p:nvPicPr>
                      <p:cNvPr id="173" name="Object 124">
                        <a:extLst>
                          <a:ext uri="{FF2B5EF4-FFF2-40B4-BE49-F238E27FC236}">
                            <a16:creationId xmlns:a16="http://schemas.microsoft.com/office/drawing/2014/main" id="{76A38EF7-9F32-3649-9E92-C7E7BAD6E8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4801" y="4201401"/>
                        <a:ext cx="162559" cy="29234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75" name="Object 124">
            <a:extLst>
              <a:ext uri="{FF2B5EF4-FFF2-40B4-BE49-F238E27FC236}">
                <a16:creationId xmlns:a16="http://schemas.microsoft.com/office/drawing/2014/main" id="{BD4DC8E9-B9E3-124F-9E87-220F24134EA5}"/>
              </a:ext>
            </a:extLst>
          </p:cNvPr>
          <p:cNvGraphicFramePr>
            <a:graphicFrameLocks noChangeAspect="1"/>
          </p:cNvGraphicFramePr>
          <p:nvPr>
            <p:extLst>
              <p:ext uri="{D42A27DB-BD31-4B8C-83A1-F6EECF244321}">
                <p14:modId xmlns:p14="http://schemas.microsoft.com/office/powerpoint/2010/main" val="3898056454"/>
              </p:ext>
            </p:extLst>
          </p:nvPr>
        </p:nvGraphicFramePr>
        <p:xfrm>
          <a:off x="1365558" y="6042557"/>
          <a:ext cx="162559" cy="292342"/>
        </p:xfrm>
        <a:graphic>
          <a:graphicData uri="http://schemas.openxmlformats.org/presentationml/2006/ole">
            <mc:AlternateContent xmlns:mc="http://schemas.openxmlformats.org/markup-compatibility/2006">
              <mc:Choice xmlns:v="urn:schemas-microsoft-com:vml" Requires="v">
                <p:oleObj spid="_x0000_s32706" name="Clip" r:id="rId15" imgW="1576440" imgH="1942200" progId="MS_ClipArt_Gallery.2">
                  <p:embed/>
                </p:oleObj>
              </mc:Choice>
              <mc:Fallback>
                <p:oleObj name="Clip" r:id="rId15" imgW="1576440" imgH="1942200" progId="MS_ClipArt_Gallery.2">
                  <p:embed/>
                  <p:pic>
                    <p:nvPicPr>
                      <p:cNvPr id="173" name="Object 124">
                        <a:extLst>
                          <a:ext uri="{FF2B5EF4-FFF2-40B4-BE49-F238E27FC236}">
                            <a16:creationId xmlns:a16="http://schemas.microsoft.com/office/drawing/2014/main" id="{76A38EF7-9F32-3649-9E92-C7E7BAD6E8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5558" y="6042557"/>
                        <a:ext cx="162559" cy="29234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76" name="Object 124">
            <a:extLst>
              <a:ext uri="{FF2B5EF4-FFF2-40B4-BE49-F238E27FC236}">
                <a16:creationId xmlns:a16="http://schemas.microsoft.com/office/drawing/2014/main" id="{9944D7F7-DA74-134E-A58C-29B510536048}"/>
              </a:ext>
            </a:extLst>
          </p:cNvPr>
          <p:cNvGraphicFramePr>
            <a:graphicFrameLocks noChangeAspect="1"/>
          </p:cNvGraphicFramePr>
          <p:nvPr>
            <p:extLst>
              <p:ext uri="{D42A27DB-BD31-4B8C-83A1-F6EECF244321}">
                <p14:modId xmlns:p14="http://schemas.microsoft.com/office/powerpoint/2010/main" val="997638681"/>
              </p:ext>
            </p:extLst>
          </p:nvPr>
        </p:nvGraphicFramePr>
        <p:xfrm>
          <a:off x="2317028" y="6091985"/>
          <a:ext cx="162559" cy="292342"/>
        </p:xfrm>
        <a:graphic>
          <a:graphicData uri="http://schemas.openxmlformats.org/presentationml/2006/ole">
            <mc:AlternateContent xmlns:mc="http://schemas.openxmlformats.org/markup-compatibility/2006">
              <mc:Choice xmlns:v="urn:schemas-microsoft-com:vml" Requires="v">
                <p:oleObj spid="_x0000_s32707" name="Clip" r:id="rId15" imgW="1576440" imgH="1942200" progId="MS_ClipArt_Gallery.2">
                  <p:embed/>
                </p:oleObj>
              </mc:Choice>
              <mc:Fallback>
                <p:oleObj name="Clip" r:id="rId15" imgW="1576440" imgH="1942200" progId="MS_ClipArt_Gallery.2">
                  <p:embed/>
                  <p:pic>
                    <p:nvPicPr>
                      <p:cNvPr id="173" name="Object 124">
                        <a:extLst>
                          <a:ext uri="{FF2B5EF4-FFF2-40B4-BE49-F238E27FC236}">
                            <a16:creationId xmlns:a16="http://schemas.microsoft.com/office/drawing/2014/main" id="{76A38EF7-9F32-3649-9E92-C7E7BAD6E8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17028" y="6091985"/>
                        <a:ext cx="162559" cy="29234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77" name="Object 124">
            <a:extLst>
              <a:ext uri="{FF2B5EF4-FFF2-40B4-BE49-F238E27FC236}">
                <a16:creationId xmlns:a16="http://schemas.microsoft.com/office/drawing/2014/main" id="{DB97D607-6BFC-2347-836B-3B9A55066439}"/>
              </a:ext>
            </a:extLst>
          </p:cNvPr>
          <p:cNvGraphicFramePr>
            <a:graphicFrameLocks noChangeAspect="1"/>
          </p:cNvGraphicFramePr>
          <p:nvPr>
            <p:extLst>
              <p:ext uri="{D42A27DB-BD31-4B8C-83A1-F6EECF244321}">
                <p14:modId xmlns:p14="http://schemas.microsoft.com/office/powerpoint/2010/main" val="921577659"/>
              </p:ext>
            </p:extLst>
          </p:nvPr>
        </p:nvGraphicFramePr>
        <p:xfrm>
          <a:off x="3198477" y="6046677"/>
          <a:ext cx="162559" cy="292342"/>
        </p:xfrm>
        <a:graphic>
          <a:graphicData uri="http://schemas.openxmlformats.org/presentationml/2006/ole">
            <mc:AlternateContent xmlns:mc="http://schemas.openxmlformats.org/markup-compatibility/2006">
              <mc:Choice xmlns:v="urn:schemas-microsoft-com:vml" Requires="v">
                <p:oleObj spid="_x0000_s32708" name="Clip" r:id="rId15" imgW="1576440" imgH="1942200" progId="MS_ClipArt_Gallery.2">
                  <p:embed/>
                </p:oleObj>
              </mc:Choice>
              <mc:Fallback>
                <p:oleObj name="Clip" r:id="rId15" imgW="1576440" imgH="1942200" progId="MS_ClipArt_Gallery.2">
                  <p:embed/>
                  <p:pic>
                    <p:nvPicPr>
                      <p:cNvPr id="176" name="Object 124">
                        <a:extLst>
                          <a:ext uri="{FF2B5EF4-FFF2-40B4-BE49-F238E27FC236}">
                            <a16:creationId xmlns:a16="http://schemas.microsoft.com/office/drawing/2014/main" id="{9944D7F7-DA74-134E-A58C-29B5105360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98477" y="6046677"/>
                        <a:ext cx="162559" cy="29234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83170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nodeType="clickEffect">
                                  <p:stCondLst>
                                    <p:cond delay="0"/>
                                  </p:stCondLst>
                                  <p:childTnLst>
                                    <p:animEffect transition="out" filter="dissolv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171"/>
                                        </p:tgtEl>
                                      </p:cBhvr>
                                    </p:animEffect>
                                    <p:set>
                                      <p:cBhvr>
                                        <p:cTn id="28" dur="1" fill="hold">
                                          <p:stCondLst>
                                            <p:cond delay="499"/>
                                          </p:stCondLst>
                                        </p:cTn>
                                        <p:tgtEl>
                                          <p:spTgt spid="17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280"/>
                                        </p:tgtEl>
                                      </p:cBhvr>
                                    </p:animEffect>
                                    <p:set>
                                      <p:cBhvr>
                                        <p:cTn id="45" dur="1" fill="hold">
                                          <p:stCondLst>
                                            <p:cond delay="499"/>
                                          </p:stCondLst>
                                        </p:cTn>
                                        <p:tgtEl>
                                          <p:spTgt spid="28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6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nodeType="clickEffect">
                                  <p:stCondLst>
                                    <p:cond delay="0"/>
                                  </p:stCondLst>
                                  <p:childTnLst>
                                    <p:animEffect transition="out" filter="dissolve">
                                      <p:cBhvr>
                                        <p:cTn id="53" dur="500"/>
                                        <p:tgtEl>
                                          <p:spTgt spid="10"/>
                                        </p:tgtEl>
                                      </p:cBhvr>
                                    </p:animEffect>
                                    <p:set>
                                      <p:cBhvr>
                                        <p:cTn id="54" dur="1" fill="hold">
                                          <p:stCondLst>
                                            <p:cond delay="499"/>
                                          </p:stCondLst>
                                        </p:cTn>
                                        <p:tgtEl>
                                          <p:spTgt spid="10"/>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28"/>
                                        </p:tgtEl>
                                      </p:cBhvr>
                                    </p:animEffect>
                                    <p:set>
                                      <p:cBhvr>
                                        <p:cTn id="57" dur="1" fill="hold">
                                          <p:stCondLst>
                                            <p:cond delay="499"/>
                                          </p:stCondLst>
                                        </p:cTn>
                                        <p:tgtEl>
                                          <p:spTgt spid="2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6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81"/>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2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82"/>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p:bldP spid="281" grpId="0"/>
      <p:bldP spid="282" grpId="0"/>
      <p:bldP spid="16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2"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1025525"/>
            <a:ext cx="4113212"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Rectangle 3"/>
          <p:cNvSpPr>
            <a:spLocks noGrp="1" noChangeArrowheads="1"/>
          </p:cNvSpPr>
          <p:nvPr>
            <p:ph type="body" sz="half" idx="1"/>
          </p:nvPr>
        </p:nvSpPr>
        <p:spPr>
          <a:xfrm>
            <a:off x="533399" y="1600200"/>
            <a:ext cx="6435812" cy="4648200"/>
          </a:xfrm>
        </p:spPr>
        <p:txBody>
          <a:bodyPr/>
          <a:lstStyle/>
          <a:p>
            <a:pPr>
              <a:lnSpc>
                <a:spcPct val="100000"/>
              </a:lnSpc>
              <a:buFont typeface="Wingdings" charset="0"/>
              <a:buNone/>
            </a:pPr>
            <a:r>
              <a:rPr lang="en-US" sz="2400" dirty="0">
                <a:latin typeface="Gill Sans MT" charset="0"/>
              </a:rPr>
              <a:t>5.1 introduction</a:t>
            </a:r>
          </a:p>
          <a:p>
            <a:pPr>
              <a:lnSpc>
                <a:spcPct val="100000"/>
              </a:lnSpc>
              <a:buFont typeface="Wingdings" charset="0"/>
              <a:buNone/>
            </a:pPr>
            <a:r>
              <a:rPr lang="en-US" sz="2400" dirty="0">
                <a:latin typeface="Gill Sans MT" charset="0"/>
              </a:rPr>
              <a:t>5.2 routing protocols</a:t>
            </a:r>
          </a:p>
          <a:p>
            <a:pPr>
              <a:lnSpc>
                <a:spcPct val="100000"/>
              </a:lnSpc>
            </a:pPr>
            <a:r>
              <a:rPr lang="en-US" sz="2400" dirty="0">
                <a:latin typeface="Gill Sans MT" charset="0"/>
              </a:rPr>
              <a:t>link state</a:t>
            </a:r>
          </a:p>
          <a:p>
            <a:pPr>
              <a:lnSpc>
                <a:spcPct val="100000"/>
              </a:lnSpc>
            </a:pPr>
            <a:r>
              <a:rPr lang="en-US" sz="2400" dirty="0">
                <a:latin typeface="Gill Sans MT" charset="0"/>
              </a:rPr>
              <a:t>distance vector</a:t>
            </a:r>
          </a:p>
          <a:p>
            <a:pPr marL="461963" indent="-461963">
              <a:lnSpc>
                <a:spcPct val="100000"/>
              </a:lnSpc>
              <a:buNone/>
            </a:pPr>
            <a:r>
              <a:rPr lang="en-US" sz="2400" dirty="0">
                <a:solidFill>
                  <a:srgbClr val="C00000"/>
                </a:solidFill>
              </a:rPr>
              <a:t>5.3 intra-AS routing in the Internet: </a:t>
            </a:r>
          </a:p>
          <a:p>
            <a:pPr>
              <a:lnSpc>
                <a:spcPct val="100000"/>
              </a:lnSpc>
            </a:pPr>
            <a:r>
              <a:rPr lang="en-US" sz="2400" dirty="0">
                <a:solidFill>
                  <a:srgbClr val="C00000"/>
                </a:solidFill>
              </a:rPr>
              <a:t>RIP</a:t>
            </a:r>
          </a:p>
          <a:p>
            <a:pPr>
              <a:lnSpc>
                <a:spcPct val="100000"/>
              </a:lnSpc>
            </a:pPr>
            <a:r>
              <a:rPr lang="en-US" sz="2400" dirty="0">
                <a:solidFill>
                  <a:srgbClr val="C00000"/>
                </a:solidFill>
              </a:rPr>
              <a:t>OSPF</a:t>
            </a:r>
          </a:p>
          <a:p>
            <a:pPr marL="461963" indent="-461963">
              <a:lnSpc>
                <a:spcPct val="100000"/>
              </a:lnSpc>
              <a:buNone/>
            </a:pPr>
            <a:r>
              <a:rPr lang="en-US" sz="2400" dirty="0"/>
              <a:t>5.4 inter-AS routing in the Internet: BGP</a:t>
            </a:r>
          </a:p>
          <a:p>
            <a:pPr marL="461963" indent="-461963">
              <a:lnSpc>
                <a:spcPct val="100000"/>
              </a:lnSpc>
              <a:buNone/>
            </a:pPr>
            <a:endParaRPr lang="en-US" sz="2400" dirty="0">
              <a:latin typeface="Gill Sans MT" charset="0"/>
            </a:endParaRPr>
          </a:p>
        </p:txBody>
      </p:sp>
      <p:sp>
        <p:nvSpPr>
          <p:cNvPr id="43014" name="Rectangle 2"/>
          <p:cNvSpPr>
            <a:spLocks noChangeArrowheads="1"/>
          </p:cNvSpPr>
          <p:nvPr/>
        </p:nvSpPr>
        <p:spPr bwMode="auto">
          <a:xfrm>
            <a:off x="533400" y="228600"/>
            <a:ext cx="7772400" cy="735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r>
              <a:rPr lang="en-US" sz="4400" dirty="0">
                <a:solidFill>
                  <a:srgbClr val="000099"/>
                </a:solidFill>
                <a:latin typeface="Gill Sans MT" charset="0"/>
              </a:rPr>
              <a:t>Chapter 5: outline</a:t>
            </a:r>
          </a:p>
        </p:txBody>
      </p:sp>
      <p:sp>
        <p:nvSpPr>
          <p:cNvPr id="8" name="Slide Number Placeholder 5"/>
          <p:cNvSpPr>
            <a:spLocks noGrp="1"/>
          </p:cNvSpPr>
          <p:nvPr>
            <p:ph type="sldNum" sz="quarter" idx="12"/>
          </p:nvPr>
        </p:nvSpPr>
        <p:spPr>
          <a:xfrm>
            <a:off x="8456155" y="6475895"/>
            <a:ext cx="458808"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24</a:t>
            </a:fld>
            <a:endParaRPr lang="en-US" sz="1200" dirty="0">
              <a:latin typeface="Tahoma" charset="0"/>
            </a:endParaRPr>
          </a:p>
        </p:txBody>
      </p:sp>
      <p:sp>
        <p:nvSpPr>
          <p:cNvPr id="9"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2178698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a:extLst>
              <a:ext uri="{FF2B5EF4-FFF2-40B4-BE49-F238E27FC236}">
                <a16:creationId xmlns:a16="http://schemas.microsoft.com/office/drawing/2014/main" id="{3E006462-C00D-0047-AE02-1AA998C730B2}"/>
              </a:ext>
            </a:extLst>
          </p:cNvPr>
          <p:cNvSpPr>
            <a:spLocks noGrp="1" noChangeArrowheads="1"/>
          </p:cNvSpPr>
          <p:nvPr>
            <p:ph type="title"/>
          </p:nvPr>
        </p:nvSpPr>
        <p:spPr>
          <a:xfrm>
            <a:off x="199767" y="191529"/>
            <a:ext cx="7772400" cy="784654"/>
          </a:xfrm>
        </p:spPr>
        <p:txBody>
          <a:bodyPr/>
          <a:lstStyle/>
          <a:p>
            <a:pPr>
              <a:defRPr/>
            </a:pPr>
            <a:r>
              <a:rPr lang="en-US" dirty="0"/>
              <a:t>Routing Internet Protocol (RIP)</a:t>
            </a:r>
          </a:p>
        </p:txBody>
      </p:sp>
      <p:sp>
        <p:nvSpPr>
          <p:cNvPr id="301059" name="Rectangle 3">
            <a:extLst>
              <a:ext uri="{FF2B5EF4-FFF2-40B4-BE49-F238E27FC236}">
                <a16:creationId xmlns:a16="http://schemas.microsoft.com/office/drawing/2014/main" id="{93F07542-B1EC-7341-9411-1E4105647407}"/>
              </a:ext>
            </a:extLst>
          </p:cNvPr>
          <p:cNvSpPr>
            <a:spLocks noGrp="1" noChangeArrowheads="1"/>
          </p:cNvSpPr>
          <p:nvPr>
            <p:ph type="body" idx="1"/>
          </p:nvPr>
        </p:nvSpPr>
        <p:spPr>
          <a:xfrm>
            <a:off x="381515" y="1285104"/>
            <a:ext cx="8515350" cy="5436972"/>
          </a:xfrm>
        </p:spPr>
        <p:txBody>
          <a:bodyPr>
            <a:normAutofit/>
          </a:bodyPr>
          <a:lstStyle/>
          <a:p>
            <a:pPr>
              <a:lnSpc>
                <a:spcPct val="100000"/>
              </a:lnSpc>
              <a:spcBef>
                <a:spcPts val="0"/>
              </a:spcBef>
              <a:spcAft>
                <a:spcPts val="0"/>
              </a:spcAft>
              <a:tabLst>
                <a:tab pos="1628775" algn="l"/>
                <a:tab pos="4245769" algn="l"/>
              </a:tabLst>
              <a:defRPr/>
            </a:pPr>
            <a:r>
              <a:rPr lang="en-US" sz="2400" dirty="0"/>
              <a:t>RIP is a Distance Vector based Protocol</a:t>
            </a:r>
          </a:p>
          <a:p>
            <a:pPr>
              <a:lnSpc>
                <a:spcPct val="100000"/>
              </a:lnSpc>
              <a:spcBef>
                <a:spcPts val="0"/>
              </a:spcBef>
              <a:spcAft>
                <a:spcPts val="0"/>
              </a:spcAft>
              <a:tabLst>
                <a:tab pos="1628775" algn="l"/>
                <a:tab pos="4245769" algn="l"/>
              </a:tabLst>
              <a:defRPr/>
            </a:pPr>
            <a:r>
              <a:rPr lang="en-US" sz="2400" dirty="0"/>
              <a:t>RIP is not much used today (cannot handle large networks), but it is great for studying principles of routing</a:t>
            </a:r>
          </a:p>
          <a:p>
            <a:pPr marL="0" indent="0">
              <a:lnSpc>
                <a:spcPct val="100000"/>
              </a:lnSpc>
              <a:spcBef>
                <a:spcPts val="0"/>
              </a:spcBef>
              <a:spcAft>
                <a:spcPts val="0"/>
              </a:spcAft>
              <a:buNone/>
              <a:tabLst>
                <a:tab pos="1628775" algn="l"/>
                <a:tab pos="4245769" algn="l"/>
              </a:tabLst>
              <a:defRPr/>
            </a:pPr>
            <a:endParaRPr lang="en-US" sz="2400" dirty="0"/>
          </a:p>
          <a:p>
            <a:pPr marL="0" indent="0">
              <a:lnSpc>
                <a:spcPct val="100000"/>
              </a:lnSpc>
              <a:spcBef>
                <a:spcPts val="0"/>
              </a:spcBef>
              <a:spcAft>
                <a:spcPts val="0"/>
              </a:spcAft>
              <a:buNone/>
              <a:tabLst>
                <a:tab pos="1628775" algn="l"/>
                <a:tab pos="4245769" algn="l"/>
              </a:tabLst>
              <a:defRPr/>
            </a:pPr>
            <a:r>
              <a:rPr lang="en-US" sz="2400" b="1" dirty="0">
                <a:solidFill>
                  <a:srgbClr val="C00000"/>
                </a:solidFill>
              </a:rPr>
              <a:t>History</a:t>
            </a:r>
          </a:p>
          <a:p>
            <a:pPr marL="0" indent="0">
              <a:lnSpc>
                <a:spcPct val="100000"/>
              </a:lnSpc>
              <a:spcBef>
                <a:spcPts val="0"/>
              </a:spcBef>
              <a:spcAft>
                <a:spcPts val="0"/>
              </a:spcAft>
              <a:buNone/>
              <a:tabLst>
                <a:tab pos="1628775" algn="l"/>
                <a:tab pos="4245769" algn="l"/>
              </a:tabLst>
              <a:defRPr/>
            </a:pPr>
            <a:r>
              <a:rPr lang="en-US" sz="2000" dirty="0"/>
              <a:t>Late 1960s : 	Distance Vector protocols were used in the ARPANET  </a:t>
            </a:r>
          </a:p>
          <a:p>
            <a:pPr marL="0" indent="0">
              <a:lnSpc>
                <a:spcPct val="100000"/>
              </a:lnSpc>
              <a:spcBef>
                <a:spcPts val="0"/>
              </a:spcBef>
              <a:spcAft>
                <a:spcPts val="0"/>
              </a:spcAft>
              <a:buNone/>
              <a:tabLst>
                <a:tab pos="1628775" algn="l"/>
                <a:tab pos="4245769" algn="l"/>
              </a:tabLst>
              <a:defRPr/>
            </a:pPr>
            <a:r>
              <a:rPr lang="en-US" sz="2000" dirty="0"/>
              <a:t>Mid-1970s: 	XNS (Xerox Network system) routing protocol is </a:t>
            </a:r>
            <a:br>
              <a:rPr lang="en-US" sz="2000" dirty="0"/>
            </a:br>
            <a:r>
              <a:rPr lang="en-US" sz="2000" dirty="0"/>
              <a:t>	the precursor of RIP in IP </a:t>
            </a:r>
          </a:p>
          <a:p>
            <a:pPr marL="0" indent="0">
              <a:lnSpc>
                <a:spcPct val="100000"/>
              </a:lnSpc>
              <a:spcBef>
                <a:spcPts val="0"/>
              </a:spcBef>
              <a:spcAft>
                <a:spcPts val="0"/>
              </a:spcAft>
              <a:buNone/>
              <a:tabLst>
                <a:tab pos="1628775" algn="l"/>
                <a:tab pos="4245769" algn="l"/>
              </a:tabLst>
              <a:defRPr/>
            </a:pPr>
            <a:r>
              <a:rPr lang="en-US" sz="2000" dirty="0"/>
              <a:t>1982	Release of </a:t>
            </a:r>
            <a:r>
              <a:rPr lang="en-US" sz="2000" b="1" dirty="0"/>
              <a:t>routed</a:t>
            </a:r>
            <a:r>
              <a:rPr lang="en-US" sz="2000" dirty="0"/>
              <a:t> for  BSD Unix</a:t>
            </a:r>
          </a:p>
          <a:p>
            <a:pPr marL="0" indent="0">
              <a:lnSpc>
                <a:spcPct val="100000"/>
              </a:lnSpc>
              <a:spcBef>
                <a:spcPts val="0"/>
              </a:spcBef>
              <a:spcAft>
                <a:spcPts val="0"/>
              </a:spcAft>
              <a:buNone/>
              <a:tabLst>
                <a:tab pos="1628775" algn="l"/>
                <a:tab pos="4245769" algn="l"/>
              </a:tabLst>
              <a:defRPr/>
            </a:pPr>
            <a:r>
              <a:rPr lang="en-US" sz="2000" dirty="0"/>
              <a:t>1988	RIPv1 (RFC 1058)</a:t>
            </a:r>
          </a:p>
          <a:p>
            <a:pPr lvl="6">
              <a:spcBef>
                <a:spcPts val="0"/>
              </a:spcBef>
              <a:spcAft>
                <a:spcPts val="0"/>
              </a:spcAft>
              <a:tabLst>
                <a:tab pos="1628775" algn="l"/>
                <a:tab pos="4245769" algn="l"/>
              </a:tabLst>
              <a:defRPr/>
            </a:pPr>
            <a:r>
              <a:rPr lang="en-US" sz="1800" dirty="0">
                <a:latin typeface="+mn-lt"/>
              </a:rPr>
              <a:t>classful routing</a:t>
            </a:r>
          </a:p>
          <a:p>
            <a:pPr marL="0" indent="0">
              <a:lnSpc>
                <a:spcPct val="100000"/>
              </a:lnSpc>
              <a:spcBef>
                <a:spcPts val="0"/>
              </a:spcBef>
              <a:spcAft>
                <a:spcPts val="0"/>
              </a:spcAft>
              <a:buNone/>
              <a:tabLst>
                <a:tab pos="1628775" algn="l"/>
                <a:tab pos="4245769" algn="l"/>
              </a:tabLst>
              <a:defRPr/>
            </a:pPr>
            <a:r>
              <a:rPr lang="en-US" sz="2000" dirty="0"/>
              <a:t>1993	RIPv2 (RFC 1388)</a:t>
            </a:r>
          </a:p>
          <a:p>
            <a:pPr lvl="6">
              <a:spcBef>
                <a:spcPts val="0"/>
              </a:spcBef>
              <a:spcAft>
                <a:spcPts val="0"/>
              </a:spcAft>
              <a:tabLst>
                <a:tab pos="1628775" algn="l"/>
                <a:tab pos="4245769" algn="l"/>
              </a:tabLst>
              <a:defRPr/>
            </a:pPr>
            <a:r>
              <a:rPr lang="en-US" dirty="0">
                <a:latin typeface="+mn-lt"/>
              </a:rPr>
              <a:t>classless routing</a:t>
            </a:r>
          </a:p>
          <a:p>
            <a:pPr marL="0" indent="0">
              <a:lnSpc>
                <a:spcPct val="100000"/>
              </a:lnSpc>
              <a:spcBef>
                <a:spcPts val="0"/>
              </a:spcBef>
              <a:spcAft>
                <a:spcPts val="0"/>
              </a:spcAft>
              <a:buNone/>
              <a:tabLst>
                <a:tab pos="1628775" algn="l"/>
                <a:tab pos="4245769" algn="l"/>
              </a:tabLst>
              <a:defRPr/>
            </a:pPr>
            <a:r>
              <a:rPr lang="en-US" sz="2000" dirty="0"/>
              <a:t>1997	</a:t>
            </a:r>
            <a:r>
              <a:rPr lang="en-US" sz="2000" dirty="0" err="1"/>
              <a:t>RIPng</a:t>
            </a:r>
            <a:r>
              <a:rPr lang="en-US" sz="2000" dirty="0"/>
              <a:t> (RFC 2080)</a:t>
            </a:r>
          </a:p>
          <a:p>
            <a:pPr lvl="6">
              <a:spcBef>
                <a:spcPts val="0"/>
              </a:spcBef>
              <a:spcAft>
                <a:spcPts val="0"/>
              </a:spcAft>
              <a:tabLst>
                <a:tab pos="1628775" algn="l"/>
                <a:tab pos="4245769" algn="l"/>
              </a:tabLst>
              <a:defRPr/>
            </a:pPr>
            <a:r>
              <a:rPr lang="en-US" dirty="0">
                <a:latin typeface="+mn-lt"/>
              </a:rPr>
              <a:t>support for IPv6</a:t>
            </a:r>
          </a:p>
          <a:p>
            <a:pPr marL="385763" indent="-385763">
              <a:lnSpc>
                <a:spcPct val="100000"/>
              </a:lnSpc>
              <a:spcBef>
                <a:spcPts val="0"/>
              </a:spcBef>
              <a:spcAft>
                <a:spcPts val="0"/>
              </a:spcAft>
              <a:buAutoNum type="arabicPlain" startAt="1998"/>
              <a:tabLst>
                <a:tab pos="1628775" algn="l"/>
                <a:tab pos="4245769" algn="l"/>
              </a:tabLst>
              <a:defRPr/>
            </a:pPr>
            <a:r>
              <a:rPr lang="en-US" sz="2000" dirty="0"/>
              <a:t> 	</a:t>
            </a:r>
            <a:r>
              <a:rPr lang="en-US" sz="2000" dirty="0">
                <a:solidFill>
                  <a:srgbClr val="C00000"/>
                </a:solidFill>
              </a:rPr>
              <a:t>RFC 2453 RIPv2 </a:t>
            </a:r>
            <a:r>
              <a:rPr lang="en-US" sz="2000" dirty="0"/>
              <a:t>(Current version of RIPv2)</a:t>
            </a:r>
          </a:p>
          <a:p>
            <a:pPr marL="385763" indent="-385763">
              <a:lnSpc>
                <a:spcPct val="100000"/>
              </a:lnSpc>
              <a:spcBef>
                <a:spcPts val="0"/>
              </a:spcBef>
              <a:spcAft>
                <a:spcPts val="0"/>
              </a:spcAft>
              <a:buAutoNum type="arabicPlain" startAt="1998"/>
              <a:tabLst>
                <a:tab pos="1628775" algn="l"/>
                <a:tab pos="4245769" algn="l"/>
              </a:tabLst>
              <a:defRPr/>
            </a:pPr>
            <a:endParaRPr lang="en-US" sz="2400" dirty="0"/>
          </a:p>
        </p:txBody>
      </p:sp>
      <p:sp>
        <p:nvSpPr>
          <p:cNvPr id="5" name="Slide Number Placeholder 4">
            <a:extLst>
              <a:ext uri="{FF2B5EF4-FFF2-40B4-BE49-F238E27FC236}">
                <a16:creationId xmlns:a16="http://schemas.microsoft.com/office/drawing/2014/main" id="{D4EC8EC0-FBAA-1949-BDF7-901E5152C794}"/>
              </a:ext>
            </a:extLst>
          </p:cNvPr>
          <p:cNvSpPr>
            <a:spLocks noGrp="1"/>
          </p:cNvSpPr>
          <p:nvPr>
            <p:ph type="sldNum" sz="quarter" idx="12"/>
          </p:nvPr>
        </p:nvSpPr>
        <p:spPr/>
        <p:txBody>
          <a:bodyPr/>
          <a:lstStyle/>
          <a:p>
            <a:fld id="{6DDFBD2C-A080-5A4B-B075-F8D248F9258F}" type="slidenum">
              <a:rPr lang="en-US" smtClean="0"/>
              <a:t>25</a:t>
            </a:fld>
            <a:endParaRPr lang="en-US"/>
          </a:p>
        </p:txBody>
      </p:sp>
      <p:pic>
        <p:nvPicPr>
          <p:cNvPr id="6" name="Picture 2" descr="underline_base">
            <a:extLst>
              <a:ext uri="{FF2B5EF4-FFF2-40B4-BE49-F238E27FC236}">
                <a16:creationId xmlns:a16="http://schemas.microsoft.com/office/drawing/2014/main" id="{B50E7678-7D9E-2B42-AC9E-63B235B5A95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457" y="914313"/>
            <a:ext cx="7170738" cy="18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59822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9" name="Picture 5"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97" y="695968"/>
            <a:ext cx="2689654" cy="156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645" name="Rectangle 2"/>
          <p:cNvSpPr>
            <a:spLocks noGrp="1" noChangeArrowheads="1"/>
          </p:cNvSpPr>
          <p:nvPr>
            <p:ph type="title"/>
          </p:nvPr>
        </p:nvSpPr>
        <p:spPr>
          <a:xfrm>
            <a:off x="125627" y="191530"/>
            <a:ext cx="7772400" cy="537519"/>
          </a:xfrm>
        </p:spPr>
        <p:txBody>
          <a:bodyPr/>
          <a:lstStyle/>
          <a:p>
            <a:pPr>
              <a:defRPr/>
            </a:pPr>
            <a:r>
              <a:rPr lang="en-US" sz="4000" dirty="0">
                <a:cs typeface="+mj-cs"/>
              </a:rPr>
              <a:t>RIP - Basics</a:t>
            </a:r>
          </a:p>
        </p:txBody>
      </p:sp>
      <p:sp>
        <p:nvSpPr>
          <p:cNvPr id="157701" name="Rectangle 3"/>
          <p:cNvSpPr>
            <a:spLocks noGrp="1" noChangeArrowheads="1"/>
          </p:cNvSpPr>
          <p:nvPr>
            <p:ph type="body" idx="1"/>
          </p:nvPr>
        </p:nvSpPr>
        <p:spPr>
          <a:xfrm>
            <a:off x="148281" y="891746"/>
            <a:ext cx="8713574" cy="5644978"/>
          </a:xfrm>
        </p:spPr>
        <p:txBody>
          <a:bodyPr/>
          <a:lstStyle/>
          <a:p>
            <a:r>
              <a:rPr lang="en-US" sz="3200" dirty="0">
                <a:latin typeface="Gill Sans MT" charset="0"/>
              </a:rPr>
              <a:t>it is a low overhead simple routing protocol</a:t>
            </a:r>
          </a:p>
          <a:p>
            <a:r>
              <a:rPr lang="en-US" sz="3200" dirty="0">
                <a:latin typeface="Gill Sans MT" charset="0"/>
              </a:rPr>
              <a:t>straightforward implementation of distance vector algorithm </a:t>
            </a:r>
          </a:p>
          <a:p>
            <a:pPr lvl="1"/>
            <a:r>
              <a:rPr lang="en-US" sz="2800" dirty="0">
                <a:latin typeface="Gill Sans MT" charset="0"/>
              </a:rPr>
              <a:t>route computation using </a:t>
            </a:r>
            <a:r>
              <a:rPr lang="en-US" sz="2800" dirty="0">
                <a:solidFill>
                  <a:srgbClr val="C00000"/>
                </a:solidFill>
                <a:latin typeface="Gill Sans MT" charset="0"/>
              </a:rPr>
              <a:t>Bellman Ford’</a:t>
            </a:r>
            <a:r>
              <a:rPr lang="en-US" altLang="ja-JP" sz="2800" dirty="0">
                <a:solidFill>
                  <a:srgbClr val="C00000"/>
                </a:solidFill>
                <a:latin typeface="Gill Sans MT" charset="0"/>
              </a:rPr>
              <a:t>s algorithm</a:t>
            </a:r>
            <a:endParaRPr lang="en-US" sz="2800" dirty="0">
              <a:latin typeface="Gill Sans MT" charset="0"/>
            </a:endParaRPr>
          </a:p>
          <a:p>
            <a:pPr lvl="1"/>
            <a:r>
              <a:rPr lang="en-US" sz="2800" dirty="0">
                <a:latin typeface="Gill Sans MT" charset="0"/>
              </a:rPr>
              <a:t>each node periodically</a:t>
            </a:r>
            <a:r>
              <a:rPr lang="en-US" sz="2800" dirty="0">
                <a:solidFill>
                  <a:srgbClr val="C00000"/>
                </a:solidFill>
                <a:latin typeface="Gill Sans MT" charset="0"/>
              </a:rPr>
              <a:t> advertises routing information </a:t>
            </a:r>
            <a:r>
              <a:rPr lang="en-US" sz="2800" dirty="0">
                <a:latin typeface="Gill Sans MT" charset="0"/>
              </a:rPr>
              <a:t>to its neighbors </a:t>
            </a:r>
            <a:r>
              <a:rPr lang="en-US" sz="2800" dirty="0">
                <a:solidFill>
                  <a:srgbClr val="C00000"/>
                </a:solidFill>
                <a:latin typeface="Gill Sans MT" charset="0"/>
              </a:rPr>
              <a:t>ONLY</a:t>
            </a:r>
          </a:p>
          <a:p>
            <a:pPr lvl="2"/>
            <a:r>
              <a:rPr lang="en-US" sz="2400" dirty="0">
                <a:latin typeface="Gill Sans MT" charset="0"/>
              </a:rPr>
              <a:t>disseminates its </a:t>
            </a:r>
            <a:r>
              <a:rPr lang="en-US" sz="2400" dirty="0">
                <a:solidFill>
                  <a:srgbClr val="C00000"/>
                </a:solidFill>
                <a:latin typeface="Gill Sans MT" charset="0"/>
              </a:rPr>
              <a:t>full routing table</a:t>
            </a:r>
            <a:endParaRPr lang="en-US" sz="2400" dirty="0">
              <a:latin typeface="Gill Sans MT" charset="0"/>
            </a:endParaRPr>
          </a:p>
          <a:p>
            <a:pPr lvl="2"/>
            <a:r>
              <a:rPr lang="en-US" sz="2400" dirty="0">
                <a:latin typeface="Gill Sans MT" charset="0"/>
              </a:rPr>
              <a:t>routing table entries give </a:t>
            </a:r>
            <a:r>
              <a:rPr lang="en-US" sz="2400" dirty="0">
                <a:solidFill>
                  <a:srgbClr val="C00000"/>
                </a:solidFill>
                <a:latin typeface="Gill Sans MT" charset="0"/>
              </a:rPr>
              <a:t>distance</a:t>
            </a:r>
            <a:r>
              <a:rPr lang="en-US" sz="2400" dirty="0">
                <a:latin typeface="Gill Sans MT" charset="0"/>
              </a:rPr>
              <a:t> from the node to a </a:t>
            </a:r>
            <a:r>
              <a:rPr lang="en-US" sz="2400" dirty="0">
                <a:solidFill>
                  <a:srgbClr val="C00000"/>
                </a:solidFill>
                <a:latin typeface="Gill Sans MT" charset="0"/>
              </a:rPr>
              <a:t>destination network</a:t>
            </a:r>
            <a:r>
              <a:rPr lang="en-US" sz="2400" dirty="0">
                <a:latin typeface="Gill Sans MT" charset="0"/>
              </a:rPr>
              <a:t> (network ID/prefix)</a:t>
            </a:r>
          </a:p>
          <a:p>
            <a:pPr lvl="1"/>
            <a:r>
              <a:rPr lang="en-US" sz="2800" dirty="0">
                <a:latin typeface="Gill Sans MT" charset="0"/>
              </a:rPr>
              <a:t>the routing metric is </a:t>
            </a:r>
            <a:r>
              <a:rPr lang="en-US" sz="2800" dirty="0">
                <a:solidFill>
                  <a:srgbClr val="C00000"/>
                </a:solidFill>
                <a:latin typeface="Gill Sans MT" charset="0"/>
              </a:rPr>
              <a:t>hop count</a:t>
            </a:r>
          </a:p>
          <a:p>
            <a:pPr lvl="2"/>
            <a:r>
              <a:rPr lang="en-US" sz="2400" dirty="0">
                <a:solidFill>
                  <a:srgbClr val="C00000"/>
                </a:solidFill>
                <a:latin typeface="Gill Sans MT" charset="0"/>
              </a:rPr>
              <a:t>distance </a:t>
            </a:r>
            <a:r>
              <a:rPr lang="en-US" sz="2400" dirty="0">
                <a:latin typeface="Gill Sans MT" charset="0"/>
              </a:rPr>
              <a:t>is given in </a:t>
            </a:r>
            <a:r>
              <a:rPr lang="en-US" sz="2400" dirty="0">
                <a:solidFill>
                  <a:srgbClr val="C00000"/>
                </a:solidFill>
                <a:latin typeface="Gill Sans MT" charset="0"/>
              </a:rPr>
              <a:t>hop counts </a:t>
            </a:r>
            <a:r>
              <a:rPr lang="en-US" sz="2400" dirty="0">
                <a:latin typeface="Gill Sans MT" charset="0"/>
              </a:rPr>
              <a:t>to a </a:t>
            </a:r>
            <a:r>
              <a:rPr lang="en-US" sz="2400" dirty="0">
                <a:solidFill>
                  <a:srgbClr val="C00000"/>
                </a:solidFill>
                <a:latin typeface="Gill Sans MT" charset="0"/>
              </a:rPr>
              <a:t>destination</a:t>
            </a:r>
          </a:p>
          <a:p>
            <a:pPr lvl="2"/>
            <a:r>
              <a:rPr lang="en-US" sz="2400" dirty="0">
                <a:solidFill>
                  <a:srgbClr val="C00000"/>
                </a:solidFill>
                <a:latin typeface="Gill Sans MT" charset="0"/>
              </a:rPr>
              <a:t>maximum </a:t>
            </a:r>
            <a:r>
              <a:rPr lang="en-US" sz="2400" dirty="0">
                <a:latin typeface="Gill Sans MT" charset="0"/>
              </a:rPr>
              <a:t>is</a:t>
            </a:r>
            <a:r>
              <a:rPr lang="en-US" sz="2400" dirty="0">
                <a:solidFill>
                  <a:srgbClr val="C00000"/>
                </a:solidFill>
                <a:latin typeface="Gill Sans MT" charset="0"/>
              </a:rPr>
              <a:t> 15 </a:t>
            </a:r>
            <a:r>
              <a:rPr lang="en-US" sz="2400" dirty="0">
                <a:latin typeface="Gill Sans MT" charset="0"/>
              </a:rPr>
              <a:t>with </a:t>
            </a:r>
            <a:r>
              <a:rPr lang="en-US" sz="2400" dirty="0">
                <a:solidFill>
                  <a:srgbClr val="C00000"/>
                </a:solidFill>
                <a:latin typeface="Gill Sans MT" charset="0"/>
              </a:rPr>
              <a:t>16 interpreted </a:t>
            </a:r>
            <a:r>
              <a:rPr lang="en-US" sz="2400" dirty="0">
                <a:latin typeface="Gill Sans MT" charset="0"/>
              </a:rPr>
              <a:t>as</a:t>
            </a:r>
            <a:r>
              <a:rPr lang="en-US" sz="2400" dirty="0">
                <a:solidFill>
                  <a:srgbClr val="C00000"/>
                </a:solidFill>
                <a:latin typeface="Gill Sans MT" charset="0"/>
              </a:rPr>
              <a:t> </a:t>
            </a:r>
            <a:r>
              <a:rPr lang="en-US" altLang="ja-JP" sz="2400" dirty="0">
                <a:solidFill>
                  <a:srgbClr val="C00000"/>
                </a:solidFill>
                <a:sym typeface="Symbol" pitchFamily="2" charset="2"/>
              </a:rPr>
              <a:t>, </a:t>
            </a:r>
            <a:r>
              <a:rPr lang="en-US" altLang="ja-JP" sz="2400" dirty="0" err="1">
                <a:latin typeface="+mn-lt"/>
                <a:ea typeface="+mn-ea"/>
                <a:sym typeface="Symbol" pitchFamily="2" charset="2"/>
              </a:rPr>
              <a:t>ie</a:t>
            </a:r>
            <a:r>
              <a:rPr lang="en-US" altLang="ja-JP" sz="2400" dirty="0">
                <a:latin typeface="+mn-lt"/>
                <a:ea typeface="+mn-ea"/>
                <a:sym typeface="Symbol" pitchFamily="2" charset="2"/>
              </a:rPr>
              <a:t> </a:t>
            </a:r>
            <a:r>
              <a:rPr lang="en-US" altLang="ja-JP" sz="2400" dirty="0">
                <a:solidFill>
                  <a:srgbClr val="C00000"/>
                </a:solidFill>
                <a:latin typeface="+mn-lt"/>
                <a:ea typeface="+mn-ea"/>
                <a:sym typeface="Symbol" pitchFamily="2" charset="2"/>
              </a:rPr>
              <a:t>down/unreachable</a:t>
            </a:r>
          </a:p>
        </p:txBody>
      </p:sp>
      <p:sp>
        <p:nvSpPr>
          <p:cNvPr id="7"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26</a:t>
            </a:fld>
            <a:endParaRPr lang="en-US" sz="1200" dirty="0">
              <a:latin typeface="Tahoma" charset="0"/>
            </a:endParaRPr>
          </a:p>
        </p:txBody>
      </p:sp>
    </p:spTree>
    <p:extLst>
      <p:ext uri="{BB962C8B-B14F-4D97-AF65-F5344CB8AC3E}">
        <p14:creationId xmlns:p14="http://schemas.microsoft.com/office/powerpoint/2010/main" val="568277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852" y="131805"/>
            <a:ext cx="8620991" cy="557645"/>
          </a:xfrm>
        </p:spPr>
        <p:txBody>
          <a:bodyPr/>
          <a:lstStyle/>
          <a:p>
            <a:r>
              <a:rPr lang="en-US" sz="4000" dirty="0"/>
              <a:t>RIP: Advertisements and Updates</a:t>
            </a:r>
          </a:p>
        </p:txBody>
      </p:sp>
      <p:sp>
        <p:nvSpPr>
          <p:cNvPr id="3" name="Content Placeholder 2"/>
          <p:cNvSpPr>
            <a:spLocks noGrp="1"/>
          </p:cNvSpPr>
          <p:nvPr>
            <p:ph sz="half" idx="1"/>
          </p:nvPr>
        </p:nvSpPr>
        <p:spPr>
          <a:xfrm>
            <a:off x="180798" y="839321"/>
            <a:ext cx="8802564" cy="5858041"/>
          </a:xfrm>
        </p:spPr>
        <p:txBody>
          <a:bodyPr/>
          <a:lstStyle/>
          <a:p>
            <a:r>
              <a:rPr lang="en-US" dirty="0"/>
              <a:t>routing advertisements sent to each node’s immediate neighbors only</a:t>
            </a:r>
          </a:p>
          <a:p>
            <a:r>
              <a:rPr lang="en-US" dirty="0"/>
              <a:t>carried in RIP messages over UDP, port 520</a:t>
            </a:r>
          </a:p>
          <a:p>
            <a:pPr lvl="1"/>
            <a:r>
              <a:rPr lang="en-US" dirty="0">
                <a:solidFill>
                  <a:srgbClr val="C00000"/>
                </a:solidFill>
              </a:rPr>
              <a:t>unreliable</a:t>
            </a:r>
            <a:r>
              <a:rPr lang="en-US" dirty="0"/>
              <a:t> communications </a:t>
            </a:r>
          </a:p>
          <a:p>
            <a:r>
              <a:rPr lang="en-US" dirty="0"/>
              <a:t>two types of advertisements</a:t>
            </a:r>
          </a:p>
          <a:p>
            <a:pPr lvl="1"/>
            <a:r>
              <a:rPr lang="en-US" dirty="0">
                <a:solidFill>
                  <a:srgbClr val="C00000"/>
                </a:solidFill>
              </a:rPr>
              <a:t>periodic updates </a:t>
            </a:r>
            <a:r>
              <a:rPr lang="en-US" dirty="0"/>
              <a:t>- every 30secs – full routing table</a:t>
            </a:r>
            <a:endParaRPr lang="en-US" sz="2000" dirty="0"/>
          </a:p>
          <a:p>
            <a:pPr lvl="1"/>
            <a:r>
              <a:rPr lang="en-US" dirty="0">
                <a:solidFill>
                  <a:srgbClr val="C00000"/>
                </a:solidFill>
              </a:rPr>
              <a:t>triggered updates </a:t>
            </a:r>
            <a:r>
              <a:rPr lang="en-US" dirty="0"/>
              <a:t>- sent when a change detected in a route metric</a:t>
            </a:r>
            <a:r>
              <a:rPr lang="en-US" sz="2000" dirty="0"/>
              <a:t> – </a:t>
            </a:r>
            <a:r>
              <a:rPr lang="en-US" dirty="0"/>
              <a:t>only affected destination in routing table is sent</a:t>
            </a:r>
            <a:endParaRPr lang="en-US" sz="2000" dirty="0"/>
          </a:p>
          <a:p>
            <a:r>
              <a:rPr lang="en-US" dirty="0"/>
              <a:t>routing table </a:t>
            </a:r>
          </a:p>
          <a:p>
            <a:pPr lvl="1"/>
            <a:r>
              <a:rPr lang="en-US" dirty="0"/>
              <a:t>contains pairs of: </a:t>
            </a:r>
            <a:r>
              <a:rPr lang="en-US" dirty="0">
                <a:solidFill>
                  <a:srgbClr val="C00000"/>
                </a:solidFill>
              </a:rPr>
              <a:t>destination network, distance (hop count)</a:t>
            </a:r>
          </a:p>
          <a:p>
            <a:pPr lvl="1"/>
            <a:r>
              <a:rPr lang="en-US" dirty="0"/>
              <a:t>routing table </a:t>
            </a:r>
            <a:r>
              <a:rPr lang="en-US" dirty="0">
                <a:solidFill>
                  <a:srgbClr val="C00000"/>
                </a:solidFill>
              </a:rPr>
              <a:t>entries</a:t>
            </a:r>
            <a:r>
              <a:rPr lang="en-US" dirty="0"/>
              <a:t> are </a:t>
            </a:r>
            <a:r>
              <a:rPr lang="en-US" dirty="0">
                <a:solidFill>
                  <a:srgbClr val="C00000"/>
                </a:solidFill>
              </a:rPr>
              <a:t>updated</a:t>
            </a:r>
            <a:r>
              <a:rPr lang="en-US" dirty="0"/>
              <a:t> if</a:t>
            </a:r>
          </a:p>
          <a:p>
            <a:pPr lvl="2"/>
            <a:r>
              <a:rPr lang="en-US" dirty="0">
                <a:latin typeface="+mn-lt"/>
              </a:rPr>
              <a:t>update indicates a </a:t>
            </a:r>
            <a:r>
              <a:rPr lang="en-US" dirty="0">
                <a:solidFill>
                  <a:srgbClr val="C00000"/>
                </a:solidFill>
                <a:latin typeface="+mn-lt"/>
              </a:rPr>
              <a:t>lower cost</a:t>
            </a:r>
            <a:r>
              <a:rPr lang="en-US" dirty="0">
                <a:latin typeface="+mn-lt"/>
              </a:rPr>
              <a:t> path to a destination </a:t>
            </a:r>
          </a:p>
          <a:p>
            <a:pPr lvl="2"/>
            <a:r>
              <a:rPr lang="en-US" dirty="0">
                <a:latin typeface="+mn-lt"/>
              </a:rPr>
              <a:t>if a </a:t>
            </a:r>
            <a:r>
              <a:rPr lang="en-US" dirty="0">
                <a:solidFill>
                  <a:srgbClr val="C00000"/>
                </a:solidFill>
                <a:latin typeface="+mn-lt"/>
              </a:rPr>
              <a:t>destination</a:t>
            </a:r>
            <a:r>
              <a:rPr lang="en-US" dirty="0">
                <a:latin typeface="+mn-lt"/>
              </a:rPr>
              <a:t> is declared </a:t>
            </a:r>
            <a:r>
              <a:rPr lang="en-US" dirty="0">
                <a:solidFill>
                  <a:srgbClr val="C00000"/>
                </a:solidFill>
                <a:latin typeface="+mn-lt"/>
              </a:rPr>
              <a:t>unreachable</a:t>
            </a:r>
            <a:r>
              <a:rPr lang="en-US" dirty="0">
                <a:latin typeface="+mn-lt"/>
              </a:rPr>
              <a:t> </a:t>
            </a:r>
            <a:r>
              <a:rPr lang="en-US" altLang="ja-JP" sz="2400" dirty="0">
                <a:solidFill>
                  <a:srgbClr val="C00000"/>
                </a:solidFill>
                <a:sym typeface="Symbol" pitchFamily="2" charset="2"/>
              </a:rPr>
              <a:t></a:t>
            </a:r>
          </a:p>
          <a:p>
            <a:pPr lvl="1"/>
            <a:r>
              <a:rPr lang="en-US" dirty="0">
                <a:latin typeface="Gill Sans MT" charset="0"/>
              </a:rPr>
              <a:t>routes timeout (set to16) after 3 minutes if they are not updated</a:t>
            </a:r>
          </a:p>
        </p:txBody>
      </p:sp>
      <p:pic>
        <p:nvPicPr>
          <p:cNvPr id="4" name="Picture 2" descr="underline_base">
            <a:extLst>
              <a:ext uri="{FF2B5EF4-FFF2-40B4-BE49-F238E27FC236}">
                <a16:creationId xmlns:a16="http://schemas.microsoft.com/office/drawing/2014/main" id="{FBA95A54-967E-0347-A740-0839999ECA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010" y="664737"/>
            <a:ext cx="6961406" cy="1755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67456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23" y="124691"/>
            <a:ext cx="4464627" cy="748145"/>
          </a:xfrm>
        </p:spPr>
        <p:txBody>
          <a:bodyPr/>
          <a:lstStyle/>
          <a:p>
            <a:r>
              <a:rPr lang="en-US"/>
              <a:t>Rip Example</a:t>
            </a:r>
            <a:endParaRPr lang="en-US" dirty="0"/>
          </a:p>
        </p:txBody>
      </p:sp>
      <p:sp>
        <p:nvSpPr>
          <p:cNvPr id="3" name="Rectangle 2"/>
          <p:cNvSpPr/>
          <p:nvPr/>
        </p:nvSpPr>
        <p:spPr>
          <a:xfrm>
            <a:off x="401378" y="978183"/>
            <a:ext cx="8011102" cy="2369880"/>
          </a:xfrm>
          <a:prstGeom prst="rect">
            <a:avLst/>
          </a:prstGeom>
        </p:spPr>
        <p:txBody>
          <a:bodyPr wrap="square">
            <a:spAutoFit/>
          </a:bodyPr>
          <a:lstStyle/>
          <a:p>
            <a:r>
              <a:rPr lang="en-US" sz="3200" dirty="0">
                <a:latin typeface="+mn-lt"/>
              </a:rPr>
              <a:t>assume</a:t>
            </a:r>
            <a:r>
              <a:rPr lang="en-US" sz="2800" dirty="0">
                <a:latin typeface="+mn-lt"/>
              </a:rPr>
              <a:t>:  </a:t>
            </a:r>
          </a:p>
          <a:p>
            <a:pPr marL="457200" indent="-457200">
              <a:buFont typeface="Arial" panose="020B0604020202020204" pitchFamily="34" charset="0"/>
              <a:buChar char="•"/>
            </a:pPr>
            <a:r>
              <a:rPr lang="en-US" sz="2800" dirty="0">
                <a:latin typeface="+mn-lt"/>
              </a:rPr>
              <a:t>link cost is “1” on all hops</a:t>
            </a:r>
          </a:p>
          <a:p>
            <a:pPr marL="457200" indent="-457200">
              <a:buFont typeface="Arial" panose="020B0604020202020204" pitchFamily="34" charset="0"/>
              <a:buChar char="•"/>
            </a:pPr>
            <a:r>
              <a:rPr lang="en-US" sz="2800" dirty="0">
                <a:latin typeface="+mn-lt"/>
              </a:rPr>
              <a:t>all updates occur simultaneously</a:t>
            </a:r>
          </a:p>
          <a:p>
            <a:pPr marL="457200" indent="-457200">
              <a:buFont typeface="Arial" panose="020B0604020202020204" pitchFamily="34" charset="0"/>
              <a:buChar char="•"/>
            </a:pPr>
            <a:r>
              <a:rPr lang="en-US" sz="2800" dirty="0">
                <a:latin typeface="+mn-lt"/>
              </a:rPr>
              <a:t>initially each router only knows its directly connected interfaces --&gt; cost = 0</a:t>
            </a:r>
            <a:r>
              <a:rPr lang="en-US" sz="3200" b="1" dirty="0">
                <a:latin typeface="+mn-lt"/>
              </a:rPr>
              <a:t> </a:t>
            </a:r>
          </a:p>
        </p:txBody>
      </p:sp>
      <p:pic>
        <p:nvPicPr>
          <p:cNvPr id="6" name="Picture 2" descr="underline_base">
            <a:extLst>
              <a:ext uri="{FF2B5EF4-FFF2-40B4-BE49-F238E27FC236}">
                <a16:creationId xmlns:a16="http://schemas.microsoft.com/office/drawing/2014/main" id="{FBA95A54-967E-0347-A740-0839999ECA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367" y="862446"/>
            <a:ext cx="2667433" cy="1558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BA06C921-41A2-6F48-B53B-BC41BE36199B}"/>
              </a:ext>
            </a:extLst>
          </p:cNvPr>
          <p:cNvGrpSpPr/>
          <p:nvPr/>
        </p:nvGrpSpPr>
        <p:grpSpPr>
          <a:xfrm>
            <a:off x="1464634" y="4216400"/>
            <a:ext cx="6159500" cy="2082800"/>
            <a:chOff x="1464634" y="4216400"/>
            <a:chExt cx="6159500" cy="2082800"/>
          </a:xfrm>
        </p:grpSpPr>
        <p:pic>
          <p:nvPicPr>
            <p:cNvPr id="5" name="Picture 4"/>
            <p:cNvPicPr>
              <a:picLocks noChangeAspect="1"/>
            </p:cNvPicPr>
            <p:nvPr/>
          </p:nvPicPr>
          <p:blipFill>
            <a:blip r:embed="rId4"/>
            <a:stretch>
              <a:fillRect/>
            </a:stretch>
          </p:blipFill>
          <p:spPr>
            <a:xfrm>
              <a:off x="1464634" y="4216400"/>
              <a:ext cx="6159500" cy="2082800"/>
            </a:xfrm>
            <a:prstGeom prst="rect">
              <a:avLst/>
            </a:prstGeom>
          </p:spPr>
        </p:pic>
        <p:sp>
          <p:nvSpPr>
            <p:cNvPr id="7" name="Freeform 7">
              <a:extLst>
                <a:ext uri="{FF2B5EF4-FFF2-40B4-BE49-F238E27FC236}">
                  <a16:creationId xmlns:a16="http://schemas.microsoft.com/office/drawing/2014/main" id="{9FA53B58-5EE3-1E45-9DA6-8142DF4AE124}"/>
                </a:ext>
              </a:extLst>
            </p:cNvPr>
            <p:cNvSpPr>
              <a:spLocks/>
            </p:cNvSpPr>
            <p:nvPr/>
          </p:nvSpPr>
          <p:spPr bwMode="auto">
            <a:xfrm>
              <a:off x="2971799" y="4559643"/>
              <a:ext cx="926757" cy="296562"/>
            </a:xfrm>
            <a:custGeom>
              <a:avLst/>
              <a:gdLst>
                <a:gd name="T0" fmla="*/ 2147483647 w 1198"/>
                <a:gd name="T1" fmla="*/ 2147483647 h 451"/>
                <a:gd name="T2" fmla="*/ 2147483647 w 1198"/>
                <a:gd name="T3" fmla="*/ 2147483647 h 451"/>
                <a:gd name="T4" fmla="*/ 2147483647 w 1198"/>
                <a:gd name="T5" fmla="*/ 2147483647 h 451"/>
                <a:gd name="T6" fmla="*/ 2147483647 w 1198"/>
                <a:gd name="T7" fmla="*/ 2147483647 h 451"/>
                <a:gd name="T8" fmla="*/ 2147483647 w 1198"/>
                <a:gd name="T9" fmla="*/ 2147483647 h 451"/>
                <a:gd name="T10" fmla="*/ 2147483647 w 1198"/>
                <a:gd name="T11" fmla="*/ 2147483647 h 451"/>
                <a:gd name="T12" fmla="*/ 2147483647 w 1198"/>
                <a:gd name="T13" fmla="*/ 2147483647 h 451"/>
                <a:gd name="T14" fmla="*/ 2147483647 w 1198"/>
                <a:gd name="T15" fmla="*/ 2147483647 h 451"/>
                <a:gd name="T16" fmla="*/ 2147483647 w 1198"/>
                <a:gd name="T17" fmla="*/ 2147483647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 name="Freeform 7">
              <a:extLst>
                <a:ext uri="{FF2B5EF4-FFF2-40B4-BE49-F238E27FC236}">
                  <a16:creationId xmlns:a16="http://schemas.microsoft.com/office/drawing/2014/main" id="{AF31F5C6-64FB-4C4C-815B-F54766923D89}"/>
                </a:ext>
              </a:extLst>
            </p:cNvPr>
            <p:cNvSpPr>
              <a:spLocks/>
            </p:cNvSpPr>
            <p:nvPr/>
          </p:nvSpPr>
          <p:spPr bwMode="auto">
            <a:xfrm>
              <a:off x="4942342" y="4547286"/>
              <a:ext cx="926757" cy="296562"/>
            </a:xfrm>
            <a:custGeom>
              <a:avLst/>
              <a:gdLst>
                <a:gd name="T0" fmla="*/ 2147483647 w 1198"/>
                <a:gd name="T1" fmla="*/ 2147483647 h 451"/>
                <a:gd name="T2" fmla="*/ 2147483647 w 1198"/>
                <a:gd name="T3" fmla="*/ 2147483647 h 451"/>
                <a:gd name="T4" fmla="*/ 2147483647 w 1198"/>
                <a:gd name="T5" fmla="*/ 2147483647 h 451"/>
                <a:gd name="T6" fmla="*/ 2147483647 w 1198"/>
                <a:gd name="T7" fmla="*/ 2147483647 h 451"/>
                <a:gd name="T8" fmla="*/ 2147483647 w 1198"/>
                <a:gd name="T9" fmla="*/ 2147483647 h 451"/>
                <a:gd name="T10" fmla="*/ 2147483647 w 1198"/>
                <a:gd name="T11" fmla="*/ 2147483647 h 451"/>
                <a:gd name="T12" fmla="*/ 2147483647 w 1198"/>
                <a:gd name="T13" fmla="*/ 2147483647 h 451"/>
                <a:gd name="T14" fmla="*/ 2147483647 w 1198"/>
                <a:gd name="T15" fmla="*/ 2147483647 h 451"/>
                <a:gd name="T16" fmla="*/ 2147483647 w 1198"/>
                <a:gd name="T17" fmla="*/ 2147483647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 name="Freeform 8">
              <a:extLst>
                <a:ext uri="{FF2B5EF4-FFF2-40B4-BE49-F238E27FC236}">
                  <a16:creationId xmlns:a16="http://schemas.microsoft.com/office/drawing/2014/main" id="{87B294AF-F1AE-3043-BDF7-38CBA01D5D5F}"/>
                </a:ext>
              </a:extLst>
            </p:cNvPr>
            <p:cNvSpPr>
              <a:spLocks/>
            </p:cNvSpPr>
            <p:nvPr/>
          </p:nvSpPr>
          <p:spPr bwMode="auto">
            <a:xfrm>
              <a:off x="6992843" y="4547286"/>
              <a:ext cx="520065" cy="296562"/>
            </a:xfrm>
            <a:custGeom>
              <a:avLst/>
              <a:gdLst>
                <a:gd name="T0" fmla="*/ 2147483647 w 1198"/>
                <a:gd name="T1" fmla="*/ 2147483647 h 451"/>
                <a:gd name="T2" fmla="*/ 2147483647 w 1198"/>
                <a:gd name="T3" fmla="*/ 2147483647 h 451"/>
                <a:gd name="T4" fmla="*/ 2147483647 w 1198"/>
                <a:gd name="T5" fmla="*/ 2147483647 h 451"/>
                <a:gd name="T6" fmla="*/ 2147483647 w 1198"/>
                <a:gd name="T7" fmla="*/ 2147483647 h 451"/>
                <a:gd name="T8" fmla="*/ 2147483647 w 1198"/>
                <a:gd name="T9" fmla="*/ 2147483647 h 451"/>
                <a:gd name="T10" fmla="*/ 2147483647 w 1198"/>
                <a:gd name="T11" fmla="*/ 2147483647 h 451"/>
                <a:gd name="T12" fmla="*/ 2147483647 w 1198"/>
                <a:gd name="T13" fmla="*/ 2147483647 h 451"/>
                <a:gd name="T14" fmla="*/ 2147483647 w 1198"/>
                <a:gd name="T15" fmla="*/ 2147483647 h 451"/>
                <a:gd name="T16" fmla="*/ 2147483647 w 1198"/>
                <a:gd name="T17" fmla="*/ 2147483647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0" name="Freeform 9">
              <a:extLst>
                <a:ext uri="{FF2B5EF4-FFF2-40B4-BE49-F238E27FC236}">
                  <a16:creationId xmlns:a16="http://schemas.microsoft.com/office/drawing/2014/main" id="{339653E6-D244-CB4B-9B3B-11AAB186F3A3}"/>
                </a:ext>
              </a:extLst>
            </p:cNvPr>
            <p:cNvSpPr>
              <a:spLocks/>
            </p:cNvSpPr>
            <p:nvPr/>
          </p:nvSpPr>
          <p:spPr bwMode="auto">
            <a:xfrm>
              <a:off x="1643635" y="4559643"/>
              <a:ext cx="408839" cy="247136"/>
            </a:xfrm>
            <a:custGeom>
              <a:avLst/>
              <a:gdLst>
                <a:gd name="T0" fmla="*/ 2147483647 w 1198"/>
                <a:gd name="T1" fmla="*/ 2147483647 h 451"/>
                <a:gd name="T2" fmla="*/ 2147483647 w 1198"/>
                <a:gd name="T3" fmla="*/ 2147483647 h 451"/>
                <a:gd name="T4" fmla="*/ 2147483647 w 1198"/>
                <a:gd name="T5" fmla="*/ 2147483647 h 451"/>
                <a:gd name="T6" fmla="*/ 2147483647 w 1198"/>
                <a:gd name="T7" fmla="*/ 2147483647 h 451"/>
                <a:gd name="T8" fmla="*/ 2147483647 w 1198"/>
                <a:gd name="T9" fmla="*/ 2147483647 h 451"/>
                <a:gd name="T10" fmla="*/ 2147483647 w 1198"/>
                <a:gd name="T11" fmla="*/ 2147483647 h 451"/>
                <a:gd name="T12" fmla="*/ 2147483647 w 1198"/>
                <a:gd name="T13" fmla="*/ 2147483647 h 451"/>
                <a:gd name="T14" fmla="*/ 2147483647 w 1198"/>
                <a:gd name="T15" fmla="*/ 2147483647 h 451"/>
                <a:gd name="T16" fmla="*/ 2147483647 w 1198"/>
                <a:gd name="T17" fmla="*/ 2147483647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Tree>
    <p:extLst>
      <p:ext uri="{BB962C8B-B14F-4D97-AF65-F5344CB8AC3E}">
        <p14:creationId xmlns:p14="http://schemas.microsoft.com/office/powerpoint/2010/main" val="852129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457200"/>
          </a:xfrm>
        </p:spPr>
        <p:txBody>
          <a:bodyPr/>
          <a:lstStyle/>
          <a:p>
            <a:r>
              <a:rPr lang="en-US" dirty="0"/>
              <a:t>After First Update</a:t>
            </a:r>
          </a:p>
        </p:txBody>
      </p:sp>
      <p:pic>
        <p:nvPicPr>
          <p:cNvPr id="5" name="Picture 4"/>
          <p:cNvPicPr>
            <a:picLocks noChangeAspect="1"/>
          </p:cNvPicPr>
          <p:nvPr/>
        </p:nvPicPr>
        <p:blipFill>
          <a:blip r:embed="rId3"/>
          <a:stretch>
            <a:fillRect/>
          </a:stretch>
        </p:blipFill>
        <p:spPr>
          <a:xfrm>
            <a:off x="1485899" y="1460500"/>
            <a:ext cx="7252315" cy="4635500"/>
          </a:xfrm>
          <a:prstGeom prst="rect">
            <a:avLst/>
          </a:prstGeom>
        </p:spPr>
      </p:pic>
      <p:pic>
        <p:nvPicPr>
          <p:cNvPr id="4" name="Picture 2" descr="underline_base">
            <a:extLst>
              <a:ext uri="{FF2B5EF4-FFF2-40B4-BE49-F238E27FC236}">
                <a16:creationId xmlns:a16="http://schemas.microsoft.com/office/drawing/2014/main" id="{FBA95A54-967E-0347-A740-0839999ECAA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768927"/>
            <a:ext cx="4224337" cy="193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6683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826" y="1035050"/>
            <a:ext cx="5659786" cy="1773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5" name="Rectangle 2"/>
          <p:cNvSpPr>
            <a:spLocks noGrp="1" noChangeArrowheads="1"/>
          </p:cNvSpPr>
          <p:nvPr>
            <p:ph type="title"/>
          </p:nvPr>
        </p:nvSpPr>
        <p:spPr/>
        <p:txBody>
          <a:bodyPr/>
          <a:lstStyle/>
          <a:p>
            <a:pPr>
              <a:defRPr/>
            </a:pPr>
            <a:r>
              <a:rPr lang="en-US" dirty="0">
                <a:cs typeface="+mj-cs"/>
              </a:rPr>
              <a:t>Network-layer functions</a:t>
            </a:r>
          </a:p>
        </p:txBody>
      </p:sp>
      <p:sp>
        <p:nvSpPr>
          <p:cNvPr id="45061" name="Rectangle 3"/>
          <p:cNvSpPr>
            <a:spLocks noGrp="1" noChangeArrowheads="1"/>
          </p:cNvSpPr>
          <p:nvPr>
            <p:ph type="body" idx="1"/>
          </p:nvPr>
        </p:nvSpPr>
        <p:spPr>
          <a:xfrm>
            <a:off x="623952" y="1904366"/>
            <a:ext cx="4184626" cy="1308577"/>
          </a:xfrm>
        </p:spPr>
        <p:txBody>
          <a:bodyPr/>
          <a:lstStyle/>
          <a:p>
            <a:pPr>
              <a:lnSpc>
                <a:spcPct val="90000"/>
              </a:lnSpc>
              <a:spcBef>
                <a:spcPts val="1200"/>
              </a:spcBef>
              <a:defRPr/>
            </a:pPr>
            <a:r>
              <a:rPr lang="en-US" sz="2400" i="1" dirty="0">
                <a:solidFill>
                  <a:srgbClr val="000099"/>
                </a:solidFill>
                <a:latin typeface="Gill Sans MT" charset="0"/>
              </a:rPr>
              <a:t>forwarding:</a:t>
            </a:r>
            <a:r>
              <a:rPr lang="en-US" sz="2400" dirty="0">
                <a:latin typeface="Gill Sans MT" charset="0"/>
              </a:rPr>
              <a:t> move packets from router</a:t>
            </a:r>
            <a:r>
              <a:rPr lang="en-US" altLang="ja-JP" sz="2400" dirty="0">
                <a:latin typeface="Gill Sans MT" charset="0"/>
              </a:rPr>
              <a:t> input port to appropriate router output port</a:t>
            </a:r>
          </a:p>
          <a:p>
            <a:pPr>
              <a:buFont typeface="Wingdings" charset="0"/>
              <a:buNone/>
              <a:defRPr/>
            </a:pPr>
            <a:endParaRPr lang="en-US" dirty="0">
              <a:latin typeface="Gill Sans MT" charset="0"/>
            </a:endParaRPr>
          </a:p>
        </p:txBody>
      </p:sp>
      <p:sp>
        <p:nvSpPr>
          <p:cNvPr id="45062" name="Rectangle 4"/>
          <p:cNvSpPr>
            <a:spLocks noChangeArrowheads="1"/>
          </p:cNvSpPr>
          <p:nvPr/>
        </p:nvSpPr>
        <p:spPr bwMode="auto">
          <a:xfrm>
            <a:off x="4904354" y="2211504"/>
            <a:ext cx="2888003" cy="6943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ts val="600"/>
              </a:spcBef>
              <a:buClr>
                <a:srgbClr val="000099"/>
              </a:buClr>
              <a:buSzPct val="65000"/>
              <a:buFont typeface="Wingdings" charset="0"/>
              <a:buNone/>
              <a:defRPr/>
            </a:pPr>
            <a:r>
              <a:rPr lang="en-US" sz="3600" i="1" dirty="0">
                <a:solidFill>
                  <a:srgbClr val="000090"/>
                </a:solidFill>
                <a:latin typeface="Gill Sans MT" charset="0"/>
              </a:rPr>
              <a:t>data plane</a:t>
            </a:r>
          </a:p>
          <a:p>
            <a:pPr marL="342900" indent="-342900">
              <a:lnSpc>
                <a:spcPct val="85000"/>
              </a:lnSpc>
              <a:spcBef>
                <a:spcPts val="600"/>
              </a:spcBef>
              <a:buClr>
                <a:srgbClr val="000099"/>
              </a:buClr>
              <a:buSzPct val="65000"/>
              <a:buFont typeface="Wingdings" charset="0"/>
              <a:buNone/>
              <a:defRPr/>
            </a:pPr>
            <a:endParaRPr lang="en-US" sz="2800" dirty="0">
              <a:latin typeface="Gill Sans MT" charset="0"/>
            </a:endParaRPr>
          </a:p>
          <a:p>
            <a:pPr marL="342900" indent="-342900">
              <a:lnSpc>
                <a:spcPct val="85000"/>
              </a:lnSpc>
              <a:spcBef>
                <a:spcPct val="20000"/>
              </a:spcBef>
              <a:buClr>
                <a:srgbClr val="000099"/>
              </a:buClr>
              <a:buSzPct val="65000"/>
              <a:buFont typeface="Wingdings" charset="0"/>
              <a:buChar char="v"/>
              <a:defRPr/>
            </a:pPr>
            <a:endParaRPr lang="en-US" sz="2800" dirty="0">
              <a:latin typeface="Gill Sans MT" charset="0"/>
            </a:endParaRPr>
          </a:p>
        </p:txBody>
      </p:sp>
      <p:sp>
        <p:nvSpPr>
          <p:cNvPr id="8" name="Rectangle 4"/>
          <p:cNvSpPr>
            <a:spLocks noChangeArrowheads="1"/>
          </p:cNvSpPr>
          <p:nvPr/>
        </p:nvSpPr>
        <p:spPr bwMode="auto">
          <a:xfrm>
            <a:off x="4941818" y="3342607"/>
            <a:ext cx="3293068" cy="8140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5000"/>
              </a:lnSpc>
              <a:spcBef>
                <a:spcPts val="600"/>
              </a:spcBef>
              <a:buClr>
                <a:srgbClr val="000099"/>
              </a:buClr>
              <a:buSzPct val="100000"/>
              <a:defRPr/>
            </a:pPr>
            <a:r>
              <a:rPr lang="en-US" sz="3600" i="1" dirty="0">
                <a:solidFill>
                  <a:srgbClr val="000099"/>
                </a:solidFill>
                <a:latin typeface="Gill Sans MT" charset="0"/>
              </a:rPr>
              <a:t>control</a:t>
            </a:r>
            <a:r>
              <a:rPr lang="en-US" sz="3600" b="1" i="1" dirty="0">
                <a:solidFill>
                  <a:srgbClr val="000099"/>
                </a:solidFill>
                <a:latin typeface="Gill Sans MT" charset="0"/>
              </a:rPr>
              <a:t> </a:t>
            </a:r>
            <a:r>
              <a:rPr lang="en-US" sz="3600" i="1" dirty="0">
                <a:solidFill>
                  <a:srgbClr val="000099"/>
                </a:solidFill>
                <a:latin typeface="Gill Sans MT" charset="0"/>
              </a:rPr>
              <a:t>plane</a:t>
            </a:r>
            <a:endParaRPr lang="en-US" sz="3600" i="1" dirty="0">
              <a:latin typeface="Gill Sans MT" charset="0"/>
            </a:endParaRPr>
          </a:p>
          <a:p>
            <a:pPr marL="342900" indent="-342900">
              <a:lnSpc>
                <a:spcPct val="85000"/>
              </a:lnSpc>
              <a:spcBef>
                <a:spcPct val="70000"/>
              </a:spcBef>
              <a:buClr>
                <a:srgbClr val="000099"/>
              </a:buClr>
              <a:buSzPct val="65000"/>
              <a:buFont typeface="Wingdings" charset="0"/>
              <a:buChar char="v"/>
              <a:defRPr/>
            </a:pPr>
            <a:endParaRPr lang="en-US" sz="2800" dirty="0">
              <a:latin typeface="Gill Sans MT" charset="0"/>
            </a:endParaRPr>
          </a:p>
          <a:p>
            <a:pPr>
              <a:lnSpc>
                <a:spcPct val="85000"/>
              </a:lnSpc>
              <a:spcBef>
                <a:spcPct val="20000"/>
              </a:spcBef>
              <a:buClr>
                <a:srgbClr val="000099"/>
              </a:buClr>
              <a:buSzPct val="65000"/>
              <a:defRPr/>
            </a:pPr>
            <a:endParaRPr lang="en-US" sz="2800" dirty="0">
              <a:latin typeface="Gill Sans MT" charset="0"/>
            </a:endParaRPr>
          </a:p>
        </p:txBody>
      </p:sp>
      <p:sp>
        <p:nvSpPr>
          <p:cNvPr id="2" name="TextBox 1"/>
          <p:cNvSpPr txBox="1"/>
          <p:nvPr/>
        </p:nvSpPr>
        <p:spPr>
          <a:xfrm>
            <a:off x="596449" y="4426071"/>
            <a:ext cx="7725192" cy="1261884"/>
          </a:xfrm>
          <a:prstGeom prst="rect">
            <a:avLst/>
          </a:prstGeom>
          <a:noFill/>
        </p:spPr>
        <p:txBody>
          <a:bodyPr wrap="none" rtlCol="0">
            <a:spAutoFit/>
          </a:bodyPr>
          <a:lstStyle/>
          <a:p>
            <a:r>
              <a:rPr lang="en-US" sz="2800" i="1" dirty="0">
                <a:solidFill>
                  <a:srgbClr val="CC0000"/>
                </a:solidFill>
                <a:latin typeface="Gill Sans MT"/>
                <a:cs typeface="Gill Sans MT"/>
              </a:rPr>
              <a:t>Two approaches to structuring network control plane:</a:t>
            </a:r>
          </a:p>
          <a:p>
            <a:pPr marL="346075" indent="-346075">
              <a:buClr>
                <a:srgbClr val="000090"/>
              </a:buClr>
              <a:buFont typeface="Wingdings" charset="2"/>
              <a:buChar char="§"/>
            </a:pPr>
            <a:r>
              <a:rPr lang="en-US" sz="2400" dirty="0">
                <a:solidFill>
                  <a:srgbClr val="C00000"/>
                </a:solidFill>
                <a:latin typeface="Gill Sans MT"/>
                <a:cs typeface="Gill Sans MT"/>
              </a:rPr>
              <a:t>per-router control (traditional)</a:t>
            </a:r>
          </a:p>
          <a:p>
            <a:pPr marL="346075" indent="-346075">
              <a:buClr>
                <a:srgbClr val="000090"/>
              </a:buClr>
              <a:buFont typeface="Wingdings" charset="2"/>
              <a:buChar char="§"/>
            </a:pPr>
            <a:r>
              <a:rPr lang="en-US" sz="2400" dirty="0">
                <a:latin typeface="Gill Sans MT"/>
                <a:cs typeface="Gill Sans MT"/>
              </a:rPr>
              <a:t>logically centralized control (software defined networking)</a:t>
            </a:r>
          </a:p>
        </p:txBody>
      </p:sp>
      <p:sp>
        <p:nvSpPr>
          <p:cNvPr id="12" name="Rectangle 3"/>
          <p:cNvSpPr txBox="1">
            <a:spLocks noChangeArrowheads="1"/>
          </p:cNvSpPr>
          <p:nvPr/>
        </p:nvSpPr>
        <p:spPr bwMode="auto">
          <a:xfrm>
            <a:off x="681672" y="1480083"/>
            <a:ext cx="5783102" cy="579001"/>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spcBef>
                <a:spcPts val="600"/>
              </a:spcBef>
              <a:buFont typeface="Wingdings" charset="0"/>
              <a:buNone/>
              <a:defRPr/>
            </a:pPr>
            <a:r>
              <a:rPr lang="en-US" i="1" dirty="0">
                <a:solidFill>
                  <a:srgbClr val="CC0000"/>
                </a:solidFill>
                <a:latin typeface="Gill Sans MT" charset="0"/>
              </a:rPr>
              <a:t>Recall: two network-layer functions:</a:t>
            </a:r>
            <a:endParaRPr lang="en-US" dirty="0">
              <a:latin typeface="Gill Sans MT" charset="0"/>
            </a:endParaRPr>
          </a:p>
        </p:txBody>
      </p:sp>
      <p:sp>
        <p:nvSpPr>
          <p:cNvPr id="13" name="Slide Number Placeholder 5"/>
          <p:cNvSpPr>
            <a:spLocks noGrp="1"/>
          </p:cNvSpPr>
          <p:nvPr>
            <p:ph type="sldNum" sz="quarter" idx="12"/>
          </p:nvPr>
        </p:nvSpPr>
        <p:spPr>
          <a:xfrm>
            <a:off x="8456155" y="6475895"/>
            <a:ext cx="458808"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3</a:t>
            </a:fld>
            <a:endParaRPr lang="en-US" sz="1200" dirty="0">
              <a:latin typeface="Tahoma" charset="0"/>
            </a:endParaRPr>
          </a:p>
        </p:txBody>
      </p:sp>
      <p:sp>
        <p:nvSpPr>
          <p:cNvPr id="14"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
        <p:nvSpPr>
          <p:cNvPr id="15" name="Rectangle 3"/>
          <p:cNvSpPr txBox="1">
            <a:spLocks noChangeArrowheads="1"/>
          </p:cNvSpPr>
          <p:nvPr/>
        </p:nvSpPr>
        <p:spPr bwMode="auto">
          <a:xfrm>
            <a:off x="623952" y="3204937"/>
            <a:ext cx="4184626" cy="132937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a:lnSpc>
                <a:spcPct val="90000"/>
              </a:lnSpc>
              <a:spcBef>
                <a:spcPts val="1200"/>
              </a:spcBef>
              <a:defRPr/>
            </a:pPr>
            <a:r>
              <a:rPr lang="en-US" sz="2400" i="1" dirty="0">
                <a:solidFill>
                  <a:srgbClr val="000099"/>
                </a:solidFill>
                <a:latin typeface="Gill Sans MT" charset="0"/>
              </a:rPr>
              <a:t>routing:</a:t>
            </a:r>
            <a:r>
              <a:rPr lang="en-US" sz="2400" dirty="0">
                <a:latin typeface="Gill Sans MT" charset="0"/>
              </a:rPr>
              <a:t> determine route taken by packets from source to destination</a:t>
            </a:r>
          </a:p>
          <a:p>
            <a:pPr>
              <a:buFont typeface="Wingdings" charset="0"/>
              <a:buNone/>
              <a:defRPr/>
            </a:pPr>
            <a:endParaRPr lang="en-US" dirty="0">
              <a:latin typeface="Gill Sans MT" charset="0"/>
            </a:endParaRPr>
          </a:p>
        </p:txBody>
      </p:sp>
    </p:spTree>
    <p:extLst>
      <p:ext uri="{BB962C8B-B14F-4D97-AF65-F5344CB8AC3E}">
        <p14:creationId xmlns:p14="http://schemas.microsoft.com/office/powerpoint/2010/main" val="3769581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367" y="208683"/>
            <a:ext cx="7772400" cy="498764"/>
          </a:xfrm>
        </p:spPr>
        <p:txBody>
          <a:bodyPr/>
          <a:lstStyle/>
          <a:p>
            <a:r>
              <a:rPr lang="en-US" dirty="0"/>
              <a:t>After Second Update</a:t>
            </a:r>
          </a:p>
        </p:txBody>
      </p:sp>
      <p:pic>
        <p:nvPicPr>
          <p:cNvPr id="5" name="Picture 4"/>
          <p:cNvPicPr>
            <a:picLocks noChangeAspect="1"/>
          </p:cNvPicPr>
          <p:nvPr/>
        </p:nvPicPr>
        <p:blipFill>
          <a:blip r:embed="rId3"/>
          <a:stretch>
            <a:fillRect/>
          </a:stretch>
        </p:blipFill>
        <p:spPr>
          <a:xfrm>
            <a:off x="1485899" y="1460500"/>
            <a:ext cx="7252315" cy="4635500"/>
          </a:xfrm>
          <a:prstGeom prst="rect">
            <a:avLst/>
          </a:prstGeom>
        </p:spPr>
      </p:pic>
      <p:pic>
        <p:nvPicPr>
          <p:cNvPr id="4" name="Picture 2" descr="underline_base">
            <a:extLst>
              <a:ext uri="{FF2B5EF4-FFF2-40B4-BE49-F238E27FC236}">
                <a16:creationId xmlns:a16="http://schemas.microsoft.com/office/drawing/2014/main" id="{FBA95A54-967E-0347-A740-0839999ECAA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367" y="862445"/>
            <a:ext cx="4932651" cy="187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1256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633845"/>
          </a:xfrm>
        </p:spPr>
        <p:txBody>
          <a:bodyPr/>
          <a:lstStyle/>
          <a:p>
            <a:r>
              <a:rPr lang="en-US" dirty="0"/>
              <a:t>After Third Update</a:t>
            </a:r>
          </a:p>
        </p:txBody>
      </p:sp>
      <p:pic>
        <p:nvPicPr>
          <p:cNvPr id="5" name="Picture 4"/>
          <p:cNvPicPr>
            <a:picLocks noChangeAspect="1"/>
          </p:cNvPicPr>
          <p:nvPr/>
        </p:nvPicPr>
        <p:blipFill>
          <a:blip r:embed="rId3"/>
          <a:stretch>
            <a:fillRect/>
          </a:stretch>
        </p:blipFill>
        <p:spPr>
          <a:xfrm>
            <a:off x="1485899" y="1333500"/>
            <a:ext cx="7447395" cy="5067300"/>
          </a:xfrm>
          <a:prstGeom prst="rect">
            <a:avLst/>
          </a:prstGeom>
        </p:spPr>
      </p:pic>
      <p:pic>
        <p:nvPicPr>
          <p:cNvPr id="4" name="Picture 2" descr="underline_base">
            <a:extLst>
              <a:ext uri="{FF2B5EF4-FFF2-40B4-BE49-F238E27FC236}">
                <a16:creationId xmlns:a16="http://schemas.microsoft.com/office/drawing/2014/main" id="{FBA95A54-967E-0347-A740-0839999ECAA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367" y="862445"/>
            <a:ext cx="4932651" cy="187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5848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654627"/>
          </a:xfrm>
        </p:spPr>
        <p:txBody>
          <a:bodyPr/>
          <a:lstStyle/>
          <a:p>
            <a:r>
              <a:rPr lang="en-US" dirty="0"/>
              <a:t>Last Update for </a:t>
            </a:r>
            <a:r>
              <a:rPr lang="en-US" dirty="0">
                <a:solidFill>
                  <a:srgbClr val="FF0000"/>
                </a:solidFill>
              </a:rPr>
              <a:t>Convergence</a:t>
            </a:r>
          </a:p>
        </p:txBody>
      </p:sp>
      <p:pic>
        <p:nvPicPr>
          <p:cNvPr id="5" name="Picture 4"/>
          <p:cNvPicPr>
            <a:picLocks noChangeAspect="1"/>
          </p:cNvPicPr>
          <p:nvPr/>
        </p:nvPicPr>
        <p:blipFill>
          <a:blip r:embed="rId3"/>
          <a:stretch>
            <a:fillRect/>
          </a:stretch>
        </p:blipFill>
        <p:spPr>
          <a:xfrm>
            <a:off x="1485899" y="1333500"/>
            <a:ext cx="7447395" cy="5067300"/>
          </a:xfrm>
          <a:prstGeom prst="rect">
            <a:avLst/>
          </a:prstGeom>
        </p:spPr>
      </p:pic>
      <p:pic>
        <p:nvPicPr>
          <p:cNvPr id="4" name="Picture 2" descr="underline_base">
            <a:extLst>
              <a:ext uri="{FF2B5EF4-FFF2-40B4-BE49-F238E27FC236}">
                <a16:creationId xmlns:a16="http://schemas.microsoft.com/office/drawing/2014/main" id="{FBA95A54-967E-0347-A740-0839999ECAA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367" y="862446"/>
            <a:ext cx="7156306" cy="176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07757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9FDAA482-7C5D-C042-AACA-CCF18AD7DCAE}"/>
              </a:ext>
            </a:extLst>
          </p:cNvPr>
          <p:cNvCxnSpPr>
            <a:cxnSpLocks/>
            <a:stCxn id="15" idx="3"/>
            <a:endCxn id="14" idx="2"/>
          </p:cNvCxnSpPr>
          <p:nvPr/>
        </p:nvCxnSpPr>
        <p:spPr>
          <a:xfrm flipV="1">
            <a:off x="6396848" y="3255808"/>
            <a:ext cx="695068" cy="1034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94273F0-604B-924E-83AE-F3DE08942768}"/>
              </a:ext>
            </a:extLst>
          </p:cNvPr>
          <p:cNvCxnSpPr>
            <a:stCxn id="12" idx="3"/>
            <a:endCxn id="15" idx="1"/>
          </p:cNvCxnSpPr>
          <p:nvPr/>
        </p:nvCxnSpPr>
        <p:spPr>
          <a:xfrm flipV="1">
            <a:off x="3553150" y="4290141"/>
            <a:ext cx="2228144" cy="37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EFCEA7-B581-C547-83E1-62DD059CBF58}"/>
              </a:ext>
            </a:extLst>
          </p:cNvPr>
          <p:cNvCxnSpPr>
            <a:cxnSpLocks/>
            <a:stCxn id="13" idx="3"/>
          </p:cNvCxnSpPr>
          <p:nvPr/>
        </p:nvCxnSpPr>
        <p:spPr>
          <a:xfrm flipV="1">
            <a:off x="4836307" y="3255807"/>
            <a:ext cx="667604" cy="89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0D3BFF-495A-4F4D-AD13-FE1CB83ECC49}"/>
              </a:ext>
            </a:extLst>
          </p:cNvPr>
          <p:cNvCxnSpPr>
            <a:stCxn id="10" idx="3"/>
            <a:endCxn id="14" idx="0"/>
          </p:cNvCxnSpPr>
          <p:nvPr/>
        </p:nvCxnSpPr>
        <p:spPr>
          <a:xfrm>
            <a:off x="5282776" y="2170240"/>
            <a:ext cx="1809140" cy="675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382FFBB-662C-9545-A750-BB23F0928291}"/>
              </a:ext>
            </a:extLst>
          </p:cNvPr>
          <p:cNvCxnSpPr>
            <a:stCxn id="11" idx="3"/>
            <a:endCxn id="13" idx="1"/>
          </p:cNvCxnSpPr>
          <p:nvPr/>
        </p:nvCxnSpPr>
        <p:spPr>
          <a:xfrm>
            <a:off x="2457518" y="3221569"/>
            <a:ext cx="1763236" cy="1241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3E6000-E466-E04E-A45D-3B1B008FF025}"/>
              </a:ext>
            </a:extLst>
          </p:cNvPr>
          <p:cNvCxnSpPr>
            <a:cxnSpLocks/>
            <a:stCxn id="12" idx="1"/>
          </p:cNvCxnSpPr>
          <p:nvPr/>
        </p:nvCxnSpPr>
        <p:spPr>
          <a:xfrm flipH="1" flipV="1">
            <a:off x="2213942" y="3355756"/>
            <a:ext cx="723655" cy="9717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E495D3-7559-D148-9DDE-AE6506DD9DD6}"/>
              </a:ext>
            </a:extLst>
          </p:cNvPr>
          <p:cNvCxnSpPr>
            <a:cxnSpLocks/>
            <a:stCxn id="10" idx="1"/>
          </p:cNvCxnSpPr>
          <p:nvPr/>
        </p:nvCxnSpPr>
        <p:spPr>
          <a:xfrm flipH="1">
            <a:off x="2213942" y="2170240"/>
            <a:ext cx="2453280" cy="812363"/>
          </a:xfrm>
          <a:prstGeom prst="line">
            <a:avLst/>
          </a:prstGeom>
        </p:spPr>
        <p:style>
          <a:lnRef idx="1">
            <a:schemeClr val="accent1"/>
          </a:lnRef>
          <a:fillRef idx="0">
            <a:schemeClr val="accent1"/>
          </a:fillRef>
          <a:effectRef idx="0">
            <a:schemeClr val="accent1"/>
          </a:effectRef>
          <a:fontRef idx="minor">
            <a:schemeClr val="tx1"/>
          </a:fontRef>
        </p:style>
      </p:cxnSp>
      <p:sp>
        <p:nvSpPr>
          <p:cNvPr id="3" name="Freeform 2">
            <a:extLst>
              <a:ext uri="{FF2B5EF4-FFF2-40B4-BE49-F238E27FC236}">
                <a16:creationId xmlns:a16="http://schemas.microsoft.com/office/drawing/2014/main" id="{519CBCC6-55E9-114D-866D-95F6211FC8FF}"/>
              </a:ext>
            </a:extLst>
          </p:cNvPr>
          <p:cNvSpPr>
            <a:spLocks/>
          </p:cNvSpPr>
          <p:nvPr/>
        </p:nvSpPr>
        <p:spPr bwMode="auto">
          <a:xfrm>
            <a:off x="3115918" y="2382040"/>
            <a:ext cx="757302" cy="333632"/>
          </a:xfrm>
          <a:custGeom>
            <a:avLst/>
            <a:gdLst>
              <a:gd name="T0" fmla="*/ 2147483647 w 1198"/>
              <a:gd name="T1" fmla="*/ 2147483647 h 451"/>
              <a:gd name="T2" fmla="*/ 2147483647 w 1198"/>
              <a:gd name="T3" fmla="*/ 2147483647 h 451"/>
              <a:gd name="T4" fmla="*/ 2147483647 w 1198"/>
              <a:gd name="T5" fmla="*/ 2147483647 h 451"/>
              <a:gd name="T6" fmla="*/ 2147483647 w 1198"/>
              <a:gd name="T7" fmla="*/ 2147483647 h 451"/>
              <a:gd name="T8" fmla="*/ 2147483647 w 1198"/>
              <a:gd name="T9" fmla="*/ 2147483647 h 451"/>
              <a:gd name="T10" fmla="*/ 2147483647 w 1198"/>
              <a:gd name="T11" fmla="*/ 2147483647 h 451"/>
              <a:gd name="T12" fmla="*/ 2147483647 w 1198"/>
              <a:gd name="T13" fmla="*/ 2147483647 h 451"/>
              <a:gd name="T14" fmla="*/ 2147483647 w 1198"/>
              <a:gd name="T15" fmla="*/ 2147483647 h 451"/>
              <a:gd name="T16" fmla="*/ 2147483647 w 1198"/>
              <a:gd name="T17" fmla="*/ 2147483647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r>
              <a:rPr lang="en-US" sz="1200" dirty="0"/>
              <a:t>Net:14</a:t>
            </a:r>
          </a:p>
        </p:txBody>
      </p:sp>
      <p:pic>
        <p:nvPicPr>
          <p:cNvPr id="10" name="Picture 8">
            <a:extLst>
              <a:ext uri="{FF2B5EF4-FFF2-40B4-BE49-F238E27FC236}">
                <a16:creationId xmlns:a16="http://schemas.microsoft.com/office/drawing/2014/main" id="{E950DEDE-06DB-2745-91D4-B5AD7F8DC9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7221" y="1965452"/>
            <a:ext cx="615554" cy="409575"/>
          </a:xfrm>
          <a:prstGeom prst="rect">
            <a:avLst/>
          </a:prstGeom>
          <a:solidFill>
            <a:srgbClr val="C00000"/>
          </a:solidFill>
          <a:ln w="9525">
            <a:noFill/>
            <a:miter lim="800000"/>
            <a:headEnd/>
            <a:tailEnd/>
          </a:ln>
        </p:spPr>
      </p:pic>
      <p:pic>
        <p:nvPicPr>
          <p:cNvPr id="11" name="Picture 8">
            <a:extLst>
              <a:ext uri="{FF2B5EF4-FFF2-40B4-BE49-F238E27FC236}">
                <a16:creationId xmlns:a16="http://schemas.microsoft.com/office/drawing/2014/main" id="{27251824-1B47-F749-BCD9-20DBD9391F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1964" y="3016781"/>
            <a:ext cx="615554" cy="409575"/>
          </a:xfrm>
          <a:prstGeom prst="rect">
            <a:avLst/>
          </a:prstGeom>
          <a:solidFill>
            <a:srgbClr val="C00000"/>
          </a:solidFill>
          <a:ln w="9525">
            <a:noFill/>
            <a:miter lim="800000"/>
            <a:headEnd/>
            <a:tailEnd/>
          </a:ln>
        </p:spPr>
      </p:pic>
      <p:pic>
        <p:nvPicPr>
          <p:cNvPr id="12" name="Picture 8">
            <a:extLst>
              <a:ext uri="{FF2B5EF4-FFF2-40B4-BE49-F238E27FC236}">
                <a16:creationId xmlns:a16="http://schemas.microsoft.com/office/drawing/2014/main" id="{843A7F92-BAAA-AB4F-B7AD-03F43ED2AF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37596" y="4122722"/>
            <a:ext cx="615554" cy="409575"/>
          </a:xfrm>
          <a:prstGeom prst="rect">
            <a:avLst/>
          </a:prstGeom>
          <a:solidFill>
            <a:srgbClr val="C00000"/>
          </a:solidFill>
          <a:ln w="9525">
            <a:noFill/>
            <a:miter lim="800000"/>
            <a:headEnd/>
            <a:tailEnd/>
          </a:ln>
        </p:spPr>
      </p:pic>
      <p:pic>
        <p:nvPicPr>
          <p:cNvPr id="13" name="Picture 8">
            <a:extLst>
              <a:ext uri="{FF2B5EF4-FFF2-40B4-BE49-F238E27FC236}">
                <a16:creationId xmlns:a16="http://schemas.microsoft.com/office/drawing/2014/main" id="{D041B945-E832-E84C-9125-6600DCB6EB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0753" y="3140979"/>
            <a:ext cx="615554" cy="409575"/>
          </a:xfrm>
          <a:prstGeom prst="rect">
            <a:avLst/>
          </a:prstGeom>
          <a:solidFill>
            <a:srgbClr val="C00000"/>
          </a:solidFill>
          <a:ln w="9525">
            <a:noFill/>
            <a:miter lim="800000"/>
            <a:headEnd/>
            <a:tailEnd/>
          </a:ln>
        </p:spPr>
      </p:pic>
      <p:pic>
        <p:nvPicPr>
          <p:cNvPr id="14" name="Picture 8">
            <a:extLst>
              <a:ext uri="{FF2B5EF4-FFF2-40B4-BE49-F238E27FC236}">
                <a16:creationId xmlns:a16="http://schemas.microsoft.com/office/drawing/2014/main" id="{41179D70-9E50-FE4C-A234-F345DFCF36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84138" y="2846232"/>
            <a:ext cx="615554" cy="409575"/>
          </a:xfrm>
          <a:prstGeom prst="rect">
            <a:avLst/>
          </a:prstGeom>
          <a:solidFill>
            <a:srgbClr val="C00000"/>
          </a:solidFill>
          <a:ln w="9525">
            <a:noFill/>
            <a:miter lim="800000"/>
            <a:headEnd/>
            <a:tailEnd/>
          </a:ln>
        </p:spPr>
      </p:pic>
      <p:pic>
        <p:nvPicPr>
          <p:cNvPr id="15" name="Picture 8">
            <a:extLst>
              <a:ext uri="{FF2B5EF4-FFF2-40B4-BE49-F238E27FC236}">
                <a16:creationId xmlns:a16="http://schemas.microsoft.com/office/drawing/2014/main" id="{58FC42A3-C927-2F46-982C-204D0A1D5E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81294" y="4085353"/>
            <a:ext cx="615554" cy="409575"/>
          </a:xfrm>
          <a:prstGeom prst="rect">
            <a:avLst/>
          </a:prstGeom>
          <a:solidFill>
            <a:srgbClr val="C00000"/>
          </a:solidFill>
          <a:ln w="9525">
            <a:noFill/>
            <a:miter lim="800000"/>
            <a:headEnd/>
            <a:tailEnd/>
          </a:ln>
        </p:spPr>
      </p:pic>
      <p:sp>
        <p:nvSpPr>
          <p:cNvPr id="39" name="Freeform 38">
            <a:extLst>
              <a:ext uri="{FF2B5EF4-FFF2-40B4-BE49-F238E27FC236}">
                <a16:creationId xmlns:a16="http://schemas.microsoft.com/office/drawing/2014/main" id="{36294D8B-0B7C-2C4F-A4CE-6ECDDE46F299}"/>
              </a:ext>
            </a:extLst>
          </p:cNvPr>
          <p:cNvSpPr>
            <a:spLocks/>
          </p:cNvSpPr>
          <p:nvPr/>
        </p:nvSpPr>
        <p:spPr bwMode="auto">
          <a:xfrm>
            <a:off x="3190733" y="3076315"/>
            <a:ext cx="757302" cy="333632"/>
          </a:xfrm>
          <a:custGeom>
            <a:avLst/>
            <a:gdLst>
              <a:gd name="T0" fmla="*/ 2147483647 w 1198"/>
              <a:gd name="T1" fmla="*/ 2147483647 h 451"/>
              <a:gd name="T2" fmla="*/ 2147483647 w 1198"/>
              <a:gd name="T3" fmla="*/ 2147483647 h 451"/>
              <a:gd name="T4" fmla="*/ 2147483647 w 1198"/>
              <a:gd name="T5" fmla="*/ 2147483647 h 451"/>
              <a:gd name="T6" fmla="*/ 2147483647 w 1198"/>
              <a:gd name="T7" fmla="*/ 2147483647 h 451"/>
              <a:gd name="T8" fmla="*/ 2147483647 w 1198"/>
              <a:gd name="T9" fmla="*/ 2147483647 h 451"/>
              <a:gd name="T10" fmla="*/ 2147483647 w 1198"/>
              <a:gd name="T11" fmla="*/ 2147483647 h 451"/>
              <a:gd name="T12" fmla="*/ 2147483647 w 1198"/>
              <a:gd name="T13" fmla="*/ 2147483647 h 451"/>
              <a:gd name="T14" fmla="*/ 2147483647 w 1198"/>
              <a:gd name="T15" fmla="*/ 2147483647 h 451"/>
              <a:gd name="T16" fmla="*/ 2147483647 w 1198"/>
              <a:gd name="T17" fmla="*/ 2147483647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r>
              <a:rPr lang="en-US" sz="1200" dirty="0"/>
              <a:t>Net:78</a:t>
            </a:r>
          </a:p>
        </p:txBody>
      </p:sp>
      <p:sp>
        <p:nvSpPr>
          <p:cNvPr id="40" name="Freeform 39">
            <a:extLst>
              <a:ext uri="{FF2B5EF4-FFF2-40B4-BE49-F238E27FC236}">
                <a16:creationId xmlns:a16="http://schemas.microsoft.com/office/drawing/2014/main" id="{828A418F-3538-6D4F-AEDB-E3898FC26F38}"/>
              </a:ext>
            </a:extLst>
          </p:cNvPr>
          <p:cNvSpPr>
            <a:spLocks/>
          </p:cNvSpPr>
          <p:nvPr/>
        </p:nvSpPr>
        <p:spPr bwMode="auto">
          <a:xfrm>
            <a:off x="2197118" y="3660766"/>
            <a:ext cx="757302" cy="333632"/>
          </a:xfrm>
          <a:custGeom>
            <a:avLst/>
            <a:gdLst>
              <a:gd name="T0" fmla="*/ 2147483647 w 1198"/>
              <a:gd name="T1" fmla="*/ 2147483647 h 451"/>
              <a:gd name="T2" fmla="*/ 2147483647 w 1198"/>
              <a:gd name="T3" fmla="*/ 2147483647 h 451"/>
              <a:gd name="T4" fmla="*/ 2147483647 w 1198"/>
              <a:gd name="T5" fmla="*/ 2147483647 h 451"/>
              <a:gd name="T6" fmla="*/ 2147483647 w 1198"/>
              <a:gd name="T7" fmla="*/ 2147483647 h 451"/>
              <a:gd name="T8" fmla="*/ 2147483647 w 1198"/>
              <a:gd name="T9" fmla="*/ 2147483647 h 451"/>
              <a:gd name="T10" fmla="*/ 2147483647 w 1198"/>
              <a:gd name="T11" fmla="*/ 2147483647 h 451"/>
              <a:gd name="T12" fmla="*/ 2147483647 w 1198"/>
              <a:gd name="T13" fmla="*/ 2147483647 h 451"/>
              <a:gd name="T14" fmla="*/ 2147483647 w 1198"/>
              <a:gd name="T15" fmla="*/ 2147483647 h 451"/>
              <a:gd name="T16" fmla="*/ 2147483647 w 1198"/>
              <a:gd name="T17" fmla="*/ 2147483647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r>
              <a:rPr lang="en-US" sz="1200" dirty="0"/>
              <a:t>Net:23</a:t>
            </a:r>
          </a:p>
        </p:txBody>
      </p:sp>
      <p:sp>
        <p:nvSpPr>
          <p:cNvPr id="41" name="Freeform 40">
            <a:extLst>
              <a:ext uri="{FF2B5EF4-FFF2-40B4-BE49-F238E27FC236}">
                <a16:creationId xmlns:a16="http://schemas.microsoft.com/office/drawing/2014/main" id="{76E9C833-3349-4943-B050-AB3232DE2726}"/>
              </a:ext>
            </a:extLst>
          </p:cNvPr>
          <p:cNvSpPr>
            <a:spLocks/>
          </p:cNvSpPr>
          <p:nvPr/>
        </p:nvSpPr>
        <p:spPr bwMode="auto">
          <a:xfrm>
            <a:off x="6420632" y="3559867"/>
            <a:ext cx="757302" cy="333632"/>
          </a:xfrm>
          <a:custGeom>
            <a:avLst/>
            <a:gdLst>
              <a:gd name="T0" fmla="*/ 2147483647 w 1198"/>
              <a:gd name="T1" fmla="*/ 2147483647 h 451"/>
              <a:gd name="T2" fmla="*/ 2147483647 w 1198"/>
              <a:gd name="T3" fmla="*/ 2147483647 h 451"/>
              <a:gd name="T4" fmla="*/ 2147483647 w 1198"/>
              <a:gd name="T5" fmla="*/ 2147483647 h 451"/>
              <a:gd name="T6" fmla="*/ 2147483647 w 1198"/>
              <a:gd name="T7" fmla="*/ 2147483647 h 451"/>
              <a:gd name="T8" fmla="*/ 2147483647 w 1198"/>
              <a:gd name="T9" fmla="*/ 2147483647 h 451"/>
              <a:gd name="T10" fmla="*/ 2147483647 w 1198"/>
              <a:gd name="T11" fmla="*/ 2147483647 h 451"/>
              <a:gd name="T12" fmla="*/ 2147483647 w 1198"/>
              <a:gd name="T13" fmla="*/ 2147483647 h 451"/>
              <a:gd name="T14" fmla="*/ 2147483647 w 1198"/>
              <a:gd name="T15" fmla="*/ 2147483647 h 451"/>
              <a:gd name="T16" fmla="*/ 2147483647 w 1198"/>
              <a:gd name="T17" fmla="*/ 2147483647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r>
              <a:rPr lang="en-US" sz="1200" dirty="0"/>
              <a:t>Net:66</a:t>
            </a:r>
          </a:p>
        </p:txBody>
      </p:sp>
      <p:sp>
        <p:nvSpPr>
          <p:cNvPr id="42" name="Freeform 41">
            <a:extLst>
              <a:ext uri="{FF2B5EF4-FFF2-40B4-BE49-F238E27FC236}">
                <a16:creationId xmlns:a16="http://schemas.microsoft.com/office/drawing/2014/main" id="{AC560488-AB6D-2841-876E-DBDF43B49FB8}"/>
              </a:ext>
            </a:extLst>
          </p:cNvPr>
          <p:cNvSpPr>
            <a:spLocks/>
          </p:cNvSpPr>
          <p:nvPr/>
        </p:nvSpPr>
        <p:spPr bwMode="auto">
          <a:xfrm>
            <a:off x="4277637" y="4161677"/>
            <a:ext cx="757302" cy="333632"/>
          </a:xfrm>
          <a:custGeom>
            <a:avLst/>
            <a:gdLst>
              <a:gd name="T0" fmla="*/ 2147483647 w 1198"/>
              <a:gd name="T1" fmla="*/ 2147483647 h 451"/>
              <a:gd name="T2" fmla="*/ 2147483647 w 1198"/>
              <a:gd name="T3" fmla="*/ 2147483647 h 451"/>
              <a:gd name="T4" fmla="*/ 2147483647 w 1198"/>
              <a:gd name="T5" fmla="*/ 2147483647 h 451"/>
              <a:gd name="T6" fmla="*/ 2147483647 w 1198"/>
              <a:gd name="T7" fmla="*/ 2147483647 h 451"/>
              <a:gd name="T8" fmla="*/ 2147483647 w 1198"/>
              <a:gd name="T9" fmla="*/ 2147483647 h 451"/>
              <a:gd name="T10" fmla="*/ 2147483647 w 1198"/>
              <a:gd name="T11" fmla="*/ 2147483647 h 451"/>
              <a:gd name="T12" fmla="*/ 2147483647 w 1198"/>
              <a:gd name="T13" fmla="*/ 2147483647 h 451"/>
              <a:gd name="T14" fmla="*/ 2147483647 w 1198"/>
              <a:gd name="T15" fmla="*/ 2147483647 h 451"/>
              <a:gd name="T16" fmla="*/ 2147483647 w 1198"/>
              <a:gd name="T17" fmla="*/ 2147483647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r>
              <a:rPr lang="en-US" sz="1200" dirty="0"/>
              <a:t>Net:08</a:t>
            </a:r>
          </a:p>
        </p:txBody>
      </p:sp>
      <p:sp>
        <p:nvSpPr>
          <p:cNvPr id="43" name="Freeform 42">
            <a:extLst>
              <a:ext uri="{FF2B5EF4-FFF2-40B4-BE49-F238E27FC236}">
                <a16:creationId xmlns:a16="http://schemas.microsoft.com/office/drawing/2014/main" id="{C6E6BC7A-2E77-674D-9C09-F18384592E91}"/>
              </a:ext>
            </a:extLst>
          </p:cNvPr>
          <p:cNvSpPr>
            <a:spLocks/>
          </p:cNvSpPr>
          <p:nvPr/>
        </p:nvSpPr>
        <p:spPr bwMode="auto">
          <a:xfrm>
            <a:off x="5316386" y="3027872"/>
            <a:ext cx="868598" cy="333632"/>
          </a:xfrm>
          <a:custGeom>
            <a:avLst/>
            <a:gdLst>
              <a:gd name="T0" fmla="*/ 2147483647 w 1198"/>
              <a:gd name="T1" fmla="*/ 2147483647 h 451"/>
              <a:gd name="T2" fmla="*/ 2147483647 w 1198"/>
              <a:gd name="T3" fmla="*/ 2147483647 h 451"/>
              <a:gd name="T4" fmla="*/ 2147483647 w 1198"/>
              <a:gd name="T5" fmla="*/ 2147483647 h 451"/>
              <a:gd name="T6" fmla="*/ 2147483647 w 1198"/>
              <a:gd name="T7" fmla="*/ 2147483647 h 451"/>
              <a:gd name="T8" fmla="*/ 2147483647 w 1198"/>
              <a:gd name="T9" fmla="*/ 2147483647 h 451"/>
              <a:gd name="T10" fmla="*/ 2147483647 w 1198"/>
              <a:gd name="T11" fmla="*/ 2147483647 h 451"/>
              <a:gd name="T12" fmla="*/ 2147483647 w 1198"/>
              <a:gd name="T13" fmla="*/ 2147483647 h 451"/>
              <a:gd name="T14" fmla="*/ 2147483647 w 1198"/>
              <a:gd name="T15" fmla="*/ 2147483647 h 451"/>
              <a:gd name="T16" fmla="*/ 2147483647 w 1198"/>
              <a:gd name="T17" fmla="*/ 2147483647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r>
              <a:rPr lang="en-US" sz="1200" dirty="0"/>
              <a:t>Net:92</a:t>
            </a:r>
          </a:p>
        </p:txBody>
      </p:sp>
      <p:sp>
        <p:nvSpPr>
          <p:cNvPr id="44" name="Freeform 43">
            <a:extLst>
              <a:ext uri="{FF2B5EF4-FFF2-40B4-BE49-F238E27FC236}">
                <a16:creationId xmlns:a16="http://schemas.microsoft.com/office/drawing/2014/main" id="{DD664395-339B-4D43-8E62-DEBD0DB87E67}"/>
              </a:ext>
            </a:extLst>
          </p:cNvPr>
          <p:cNvSpPr>
            <a:spLocks/>
          </p:cNvSpPr>
          <p:nvPr/>
        </p:nvSpPr>
        <p:spPr bwMode="auto">
          <a:xfrm>
            <a:off x="5719154" y="2320941"/>
            <a:ext cx="757302" cy="333632"/>
          </a:xfrm>
          <a:custGeom>
            <a:avLst/>
            <a:gdLst>
              <a:gd name="T0" fmla="*/ 2147483647 w 1198"/>
              <a:gd name="T1" fmla="*/ 2147483647 h 451"/>
              <a:gd name="T2" fmla="*/ 2147483647 w 1198"/>
              <a:gd name="T3" fmla="*/ 2147483647 h 451"/>
              <a:gd name="T4" fmla="*/ 2147483647 w 1198"/>
              <a:gd name="T5" fmla="*/ 2147483647 h 451"/>
              <a:gd name="T6" fmla="*/ 2147483647 w 1198"/>
              <a:gd name="T7" fmla="*/ 2147483647 h 451"/>
              <a:gd name="T8" fmla="*/ 2147483647 w 1198"/>
              <a:gd name="T9" fmla="*/ 2147483647 h 451"/>
              <a:gd name="T10" fmla="*/ 2147483647 w 1198"/>
              <a:gd name="T11" fmla="*/ 2147483647 h 451"/>
              <a:gd name="T12" fmla="*/ 2147483647 w 1198"/>
              <a:gd name="T13" fmla="*/ 2147483647 h 451"/>
              <a:gd name="T14" fmla="*/ 2147483647 w 1198"/>
              <a:gd name="T15" fmla="*/ 2147483647 h 451"/>
              <a:gd name="T16" fmla="*/ 2147483647 w 1198"/>
              <a:gd name="T17" fmla="*/ 2147483647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r>
              <a:rPr lang="en-US" sz="1200" dirty="0"/>
              <a:t>Net:55</a:t>
            </a:r>
          </a:p>
        </p:txBody>
      </p:sp>
      <p:graphicFrame>
        <p:nvGraphicFramePr>
          <p:cNvPr id="47" name="Table 46">
            <a:extLst>
              <a:ext uri="{FF2B5EF4-FFF2-40B4-BE49-F238E27FC236}">
                <a16:creationId xmlns:a16="http://schemas.microsoft.com/office/drawing/2014/main" id="{7856F6E0-492D-EB4C-B26B-9D328A95A816}"/>
              </a:ext>
            </a:extLst>
          </p:cNvPr>
          <p:cNvGraphicFramePr>
            <a:graphicFrameLocks noGrp="1"/>
          </p:cNvGraphicFramePr>
          <p:nvPr>
            <p:extLst>
              <p:ext uri="{D42A27DB-BD31-4B8C-83A1-F6EECF244321}">
                <p14:modId xmlns:p14="http://schemas.microsoft.com/office/powerpoint/2010/main" val="1859226064"/>
              </p:ext>
            </p:extLst>
          </p:nvPr>
        </p:nvGraphicFramePr>
        <p:xfrm>
          <a:off x="4658603" y="1394249"/>
          <a:ext cx="692525" cy="440128"/>
        </p:xfrm>
        <a:graphic>
          <a:graphicData uri="http://schemas.openxmlformats.org/drawingml/2006/table">
            <a:tbl>
              <a:tblPr firstRow="1" bandRow="1">
                <a:tableStyleId>{22838BEF-8BB2-4498-84A7-C5851F593DF1}</a:tableStyleId>
              </a:tblPr>
              <a:tblGrid>
                <a:gridCol w="308270">
                  <a:extLst>
                    <a:ext uri="{9D8B030D-6E8A-4147-A177-3AD203B41FA5}">
                      <a16:colId xmlns:a16="http://schemas.microsoft.com/office/drawing/2014/main" val="3395772071"/>
                    </a:ext>
                  </a:extLst>
                </a:gridCol>
                <a:gridCol w="221695">
                  <a:extLst>
                    <a:ext uri="{9D8B030D-6E8A-4147-A177-3AD203B41FA5}">
                      <a16:colId xmlns:a16="http://schemas.microsoft.com/office/drawing/2014/main" val="4205674602"/>
                    </a:ext>
                  </a:extLst>
                </a:gridCol>
                <a:gridCol w="162560">
                  <a:extLst>
                    <a:ext uri="{9D8B030D-6E8A-4147-A177-3AD203B41FA5}">
                      <a16:colId xmlns:a16="http://schemas.microsoft.com/office/drawing/2014/main" val="654208189"/>
                    </a:ext>
                  </a:extLst>
                </a:gridCol>
              </a:tblGrid>
              <a:tr h="220064">
                <a:tc>
                  <a:txBody>
                    <a:bodyPr/>
                    <a:lstStyle/>
                    <a:p>
                      <a:r>
                        <a:rPr lang="en-US" sz="900" b="0" dirty="0"/>
                        <a:t>14</a:t>
                      </a:r>
                    </a:p>
                  </a:txBody>
                  <a:tcPr marL="68580" marR="68580" marT="34290" marB="34290"/>
                </a:tc>
                <a:tc>
                  <a:txBody>
                    <a:bodyPr/>
                    <a:lstStyle/>
                    <a:p>
                      <a:r>
                        <a:rPr lang="en-US" sz="900" b="0" dirty="0"/>
                        <a:t>0</a:t>
                      </a:r>
                    </a:p>
                  </a:txBody>
                  <a:tcPr marL="68580" marR="68580" marT="34290" marB="34290"/>
                </a:tc>
                <a:tc>
                  <a:txBody>
                    <a:bodyPr/>
                    <a:lstStyle/>
                    <a:p>
                      <a:r>
                        <a:rPr lang="en-US" sz="900" b="0" dirty="0"/>
                        <a:t>-</a:t>
                      </a:r>
                    </a:p>
                  </a:txBody>
                  <a:tcPr marL="68580" marR="68580" marT="34290" marB="34290"/>
                </a:tc>
                <a:extLst>
                  <a:ext uri="{0D108BD9-81ED-4DB2-BD59-A6C34878D82A}">
                    <a16:rowId xmlns:a16="http://schemas.microsoft.com/office/drawing/2014/main" val="3535364416"/>
                  </a:ext>
                </a:extLst>
              </a:tr>
              <a:tr h="220064">
                <a:tc>
                  <a:txBody>
                    <a:bodyPr/>
                    <a:lstStyle/>
                    <a:p>
                      <a:r>
                        <a:rPr lang="en-US" sz="900" dirty="0"/>
                        <a:t>55</a:t>
                      </a:r>
                    </a:p>
                  </a:txBody>
                  <a:tcPr marL="68580" marR="68580" marT="34290" marB="34290"/>
                </a:tc>
                <a:tc>
                  <a:txBody>
                    <a:bodyPr/>
                    <a:lstStyle/>
                    <a:p>
                      <a:r>
                        <a:rPr lang="en-US" sz="900" dirty="0"/>
                        <a:t>0</a:t>
                      </a:r>
                    </a:p>
                  </a:txBody>
                  <a:tcPr marL="68580" marR="68580" marT="34290" marB="34290"/>
                </a:tc>
                <a:tc>
                  <a:txBody>
                    <a:bodyPr/>
                    <a:lstStyle/>
                    <a:p>
                      <a:r>
                        <a:rPr lang="en-US" sz="900" dirty="0"/>
                        <a:t>-</a:t>
                      </a:r>
                    </a:p>
                  </a:txBody>
                  <a:tcPr marL="68580" marR="68580" marT="34290" marB="34290"/>
                </a:tc>
                <a:extLst>
                  <a:ext uri="{0D108BD9-81ED-4DB2-BD59-A6C34878D82A}">
                    <a16:rowId xmlns:a16="http://schemas.microsoft.com/office/drawing/2014/main" val="3506835800"/>
                  </a:ext>
                </a:extLst>
              </a:tr>
            </a:tbl>
          </a:graphicData>
        </a:graphic>
      </p:graphicFrame>
      <p:sp>
        <p:nvSpPr>
          <p:cNvPr id="48" name="TextBox 47">
            <a:extLst>
              <a:ext uri="{FF2B5EF4-FFF2-40B4-BE49-F238E27FC236}">
                <a16:creationId xmlns:a16="http://schemas.microsoft.com/office/drawing/2014/main" id="{8D960BC3-D0BC-914D-8AB3-5C443F4AC205}"/>
              </a:ext>
            </a:extLst>
          </p:cNvPr>
          <p:cNvSpPr txBox="1"/>
          <p:nvPr/>
        </p:nvSpPr>
        <p:spPr>
          <a:xfrm>
            <a:off x="4891061" y="2286080"/>
            <a:ext cx="338554" cy="369332"/>
          </a:xfrm>
          <a:prstGeom prst="rect">
            <a:avLst/>
          </a:prstGeom>
          <a:noFill/>
        </p:spPr>
        <p:txBody>
          <a:bodyPr wrap="none" rtlCol="0">
            <a:spAutoFit/>
          </a:bodyPr>
          <a:lstStyle/>
          <a:p>
            <a:r>
              <a:rPr lang="en-US" dirty="0"/>
              <a:t>B</a:t>
            </a:r>
          </a:p>
        </p:txBody>
      </p:sp>
      <p:sp>
        <p:nvSpPr>
          <p:cNvPr id="49" name="TextBox 48">
            <a:extLst>
              <a:ext uri="{FF2B5EF4-FFF2-40B4-BE49-F238E27FC236}">
                <a16:creationId xmlns:a16="http://schemas.microsoft.com/office/drawing/2014/main" id="{CB0DAE70-6EC8-B445-8A71-4FCFDCE6511D}"/>
              </a:ext>
            </a:extLst>
          </p:cNvPr>
          <p:cNvSpPr txBox="1"/>
          <p:nvPr/>
        </p:nvSpPr>
        <p:spPr>
          <a:xfrm>
            <a:off x="1628171" y="3027872"/>
            <a:ext cx="338554" cy="369332"/>
          </a:xfrm>
          <a:prstGeom prst="rect">
            <a:avLst/>
          </a:prstGeom>
          <a:noFill/>
        </p:spPr>
        <p:txBody>
          <a:bodyPr wrap="none" rtlCol="0">
            <a:spAutoFit/>
          </a:bodyPr>
          <a:lstStyle/>
          <a:p>
            <a:r>
              <a:rPr lang="en-US" dirty="0"/>
              <a:t>A</a:t>
            </a:r>
          </a:p>
        </p:txBody>
      </p:sp>
      <p:sp>
        <p:nvSpPr>
          <p:cNvPr id="50" name="TextBox 49">
            <a:extLst>
              <a:ext uri="{FF2B5EF4-FFF2-40B4-BE49-F238E27FC236}">
                <a16:creationId xmlns:a16="http://schemas.microsoft.com/office/drawing/2014/main" id="{F903B12F-3273-B04F-8B75-F8C976138A31}"/>
              </a:ext>
            </a:extLst>
          </p:cNvPr>
          <p:cNvSpPr txBox="1"/>
          <p:nvPr/>
        </p:nvSpPr>
        <p:spPr>
          <a:xfrm>
            <a:off x="3076096" y="4516217"/>
            <a:ext cx="338554" cy="369332"/>
          </a:xfrm>
          <a:prstGeom prst="rect">
            <a:avLst/>
          </a:prstGeom>
          <a:noFill/>
        </p:spPr>
        <p:txBody>
          <a:bodyPr wrap="none" rtlCol="0">
            <a:spAutoFit/>
          </a:bodyPr>
          <a:lstStyle/>
          <a:p>
            <a:r>
              <a:rPr lang="en-US" dirty="0"/>
              <a:t>E</a:t>
            </a:r>
          </a:p>
        </p:txBody>
      </p:sp>
      <p:sp>
        <p:nvSpPr>
          <p:cNvPr id="51" name="TextBox 50">
            <a:extLst>
              <a:ext uri="{FF2B5EF4-FFF2-40B4-BE49-F238E27FC236}">
                <a16:creationId xmlns:a16="http://schemas.microsoft.com/office/drawing/2014/main" id="{86C0C11D-314A-2940-A4E2-3A1FEBD02ABA}"/>
              </a:ext>
            </a:extLst>
          </p:cNvPr>
          <p:cNvSpPr txBox="1"/>
          <p:nvPr/>
        </p:nvSpPr>
        <p:spPr>
          <a:xfrm>
            <a:off x="4765902" y="2979941"/>
            <a:ext cx="325730" cy="369332"/>
          </a:xfrm>
          <a:prstGeom prst="rect">
            <a:avLst/>
          </a:prstGeom>
          <a:noFill/>
        </p:spPr>
        <p:txBody>
          <a:bodyPr wrap="none" rtlCol="0">
            <a:spAutoFit/>
          </a:bodyPr>
          <a:lstStyle/>
          <a:p>
            <a:r>
              <a:rPr lang="en-US" dirty="0"/>
              <a:t>F</a:t>
            </a:r>
          </a:p>
        </p:txBody>
      </p:sp>
      <p:sp>
        <p:nvSpPr>
          <p:cNvPr id="52" name="TextBox 51">
            <a:extLst>
              <a:ext uri="{FF2B5EF4-FFF2-40B4-BE49-F238E27FC236}">
                <a16:creationId xmlns:a16="http://schemas.microsoft.com/office/drawing/2014/main" id="{B133BE41-9AF4-9547-91C3-B77D68A6CD00}"/>
              </a:ext>
            </a:extLst>
          </p:cNvPr>
          <p:cNvSpPr txBox="1"/>
          <p:nvPr/>
        </p:nvSpPr>
        <p:spPr>
          <a:xfrm>
            <a:off x="5937181" y="4402884"/>
            <a:ext cx="351378" cy="369332"/>
          </a:xfrm>
          <a:prstGeom prst="rect">
            <a:avLst/>
          </a:prstGeom>
          <a:noFill/>
        </p:spPr>
        <p:txBody>
          <a:bodyPr wrap="none" rtlCol="0">
            <a:spAutoFit/>
          </a:bodyPr>
          <a:lstStyle/>
          <a:p>
            <a:r>
              <a:rPr lang="en-US" dirty="0"/>
              <a:t>D</a:t>
            </a:r>
          </a:p>
        </p:txBody>
      </p:sp>
      <p:sp>
        <p:nvSpPr>
          <p:cNvPr id="53" name="TextBox 52">
            <a:extLst>
              <a:ext uri="{FF2B5EF4-FFF2-40B4-BE49-F238E27FC236}">
                <a16:creationId xmlns:a16="http://schemas.microsoft.com/office/drawing/2014/main" id="{1A43EDC5-872F-2048-A028-84385400D545}"/>
              </a:ext>
            </a:extLst>
          </p:cNvPr>
          <p:cNvSpPr txBox="1"/>
          <p:nvPr/>
        </p:nvSpPr>
        <p:spPr>
          <a:xfrm>
            <a:off x="7388775" y="3211063"/>
            <a:ext cx="351378" cy="369332"/>
          </a:xfrm>
          <a:prstGeom prst="rect">
            <a:avLst/>
          </a:prstGeom>
          <a:noFill/>
        </p:spPr>
        <p:txBody>
          <a:bodyPr wrap="none" rtlCol="0">
            <a:spAutoFit/>
          </a:bodyPr>
          <a:lstStyle/>
          <a:p>
            <a:r>
              <a:rPr lang="en-US" dirty="0"/>
              <a:t>C</a:t>
            </a:r>
          </a:p>
        </p:txBody>
      </p:sp>
      <p:graphicFrame>
        <p:nvGraphicFramePr>
          <p:cNvPr id="54" name="Table 53">
            <a:extLst>
              <a:ext uri="{FF2B5EF4-FFF2-40B4-BE49-F238E27FC236}">
                <a16:creationId xmlns:a16="http://schemas.microsoft.com/office/drawing/2014/main" id="{ACA71D49-E063-E946-BD8D-6D78D3B5D012}"/>
              </a:ext>
            </a:extLst>
          </p:cNvPr>
          <p:cNvGraphicFramePr>
            <a:graphicFrameLocks noGrp="1"/>
          </p:cNvGraphicFramePr>
          <p:nvPr>
            <p:extLst>
              <p:ext uri="{D42A27DB-BD31-4B8C-83A1-F6EECF244321}">
                <p14:modId xmlns:p14="http://schemas.microsoft.com/office/powerpoint/2010/main" val="3304212354"/>
              </p:ext>
            </p:extLst>
          </p:nvPr>
        </p:nvGraphicFramePr>
        <p:xfrm>
          <a:off x="3874490" y="2691829"/>
          <a:ext cx="692525" cy="440128"/>
        </p:xfrm>
        <a:graphic>
          <a:graphicData uri="http://schemas.openxmlformats.org/drawingml/2006/table">
            <a:tbl>
              <a:tblPr firstRow="1" bandRow="1">
                <a:tableStyleId>{22838BEF-8BB2-4498-84A7-C5851F593DF1}</a:tableStyleId>
              </a:tblPr>
              <a:tblGrid>
                <a:gridCol w="308270">
                  <a:extLst>
                    <a:ext uri="{9D8B030D-6E8A-4147-A177-3AD203B41FA5}">
                      <a16:colId xmlns:a16="http://schemas.microsoft.com/office/drawing/2014/main" val="3395772071"/>
                    </a:ext>
                  </a:extLst>
                </a:gridCol>
                <a:gridCol w="221695">
                  <a:extLst>
                    <a:ext uri="{9D8B030D-6E8A-4147-A177-3AD203B41FA5}">
                      <a16:colId xmlns:a16="http://schemas.microsoft.com/office/drawing/2014/main" val="4205674602"/>
                    </a:ext>
                  </a:extLst>
                </a:gridCol>
                <a:gridCol w="162560">
                  <a:extLst>
                    <a:ext uri="{9D8B030D-6E8A-4147-A177-3AD203B41FA5}">
                      <a16:colId xmlns:a16="http://schemas.microsoft.com/office/drawing/2014/main" val="654208189"/>
                    </a:ext>
                  </a:extLst>
                </a:gridCol>
              </a:tblGrid>
              <a:tr h="220064">
                <a:tc>
                  <a:txBody>
                    <a:bodyPr/>
                    <a:lstStyle/>
                    <a:p>
                      <a:r>
                        <a:rPr lang="en-US" sz="900" b="0" dirty="0"/>
                        <a:t>78</a:t>
                      </a:r>
                    </a:p>
                  </a:txBody>
                  <a:tcPr marL="68580" marR="68580" marT="34290" marB="34290"/>
                </a:tc>
                <a:tc>
                  <a:txBody>
                    <a:bodyPr/>
                    <a:lstStyle/>
                    <a:p>
                      <a:r>
                        <a:rPr lang="en-US" sz="900" b="0" dirty="0"/>
                        <a:t>0</a:t>
                      </a:r>
                    </a:p>
                  </a:txBody>
                  <a:tcPr marL="68580" marR="68580" marT="34290" marB="34290"/>
                </a:tc>
                <a:tc>
                  <a:txBody>
                    <a:bodyPr/>
                    <a:lstStyle/>
                    <a:p>
                      <a:r>
                        <a:rPr lang="en-US" sz="900" b="0" dirty="0"/>
                        <a:t>-</a:t>
                      </a:r>
                    </a:p>
                  </a:txBody>
                  <a:tcPr marL="68580" marR="68580" marT="34290" marB="34290"/>
                </a:tc>
                <a:extLst>
                  <a:ext uri="{0D108BD9-81ED-4DB2-BD59-A6C34878D82A}">
                    <a16:rowId xmlns:a16="http://schemas.microsoft.com/office/drawing/2014/main" val="3535364416"/>
                  </a:ext>
                </a:extLst>
              </a:tr>
              <a:tr h="220064">
                <a:tc>
                  <a:txBody>
                    <a:bodyPr/>
                    <a:lstStyle/>
                    <a:p>
                      <a:r>
                        <a:rPr lang="en-US" sz="900" dirty="0"/>
                        <a:t>92</a:t>
                      </a:r>
                    </a:p>
                  </a:txBody>
                  <a:tcPr marL="68580" marR="68580" marT="34290" marB="34290"/>
                </a:tc>
                <a:tc>
                  <a:txBody>
                    <a:bodyPr/>
                    <a:lstStyle/>
                    <a:p>
                      <a:r>
                        <a:rPr lang="en-US" sz="900" dirty="0"/>
                        <a:t>0</a:t>
                      </a:r>
                    </a:p>
                  </a:txBody>
                  <a:tcPr marL="68580" marR="68580" marT="34290" marB="34290"/>
                </a:tc>
                <a:tc>
                  <a:txBody>
                    <a:bodyPr/>
                    <a:lstStyle/>
                    <a:p>
                      <a:r>
                        <a:rPr lang="en-US" sz="900" dirty="0"/>
                        <a:t>-</a:t>
                      </a:r>
                    </a:p>
                  </a:txBody>
                  <a:tcPr marL="68580" marR="68580" marT="34290" marB="34290"/>
                </a:tc>
                <a:extLst>
                  <a:ext uri="{0D108BD9-81ED-4DB2-BD59-A6C34878D82A}">
                    <a16:rowId xmlns:a16="http://schemas.microsoft.com/office/drawing/2014/main" val="3506835800"/>
                  </a:ext>
                </a:extLst>
              </a:tr>
            </a:tbl>
          </a:graphicData>
        </a:graphic>
      </p:graphicFrame>
      <p:graphicFrame>
        <p:nvGraphicFramePr>
          <p:cNvPr id="55" name="Table 54">
            <a:extLst>
              <a:ext uri="{FF2B5EF4-FFF2-40B4-BE49-F238E27FC236}">
                <a16:creationId xmlns:a16="http://schemas.microsoft.com/office/drawing/2014/main" id="{729644E2-5B8C-0947-871A-CF7D8811208B}"/>
              </a:ext>
            </a:extLst>
          </p:cNvPr>
          <p:cNvGraphicFramePr>
            <a:graphicFrameLocks noGrp="1"/>
          </p:cNvGraphicFramePr>
          <p:nvPr>
            <p:extLst>
              <p:ext uri="{D42A27DB-BD31-4B8C-83A1-F6EECF244321}">
                <p14:modId xmlns:p14="http://schemas.microsoft.com/office/powerpoint/2010/main" val="3681274420"/>
              </p:ext>
            </p:extLst>
          </p:nvPr>
        </p:nvGraphicFramePr>
        <p:xfrm>
          <a:off x="2170743" y="4498438"/>
          <a:ext cx="692525" cy="440128"/>
        </p:xfrm>
        <a:graphic>
          <a:graphicData uri="http://schemas.openxmlformats.org/drawingml/2006/table">
            <a:tbl>
              <a:tblPr firstRow="1" bandRow="1">
                <a:tableStyleId>{22838BEF-8BB2-4498-84A7-C5851F593DF1}</a:tableStyleId>
              </a:tblPr>
              <a:tblGrid>
                <a:gridCol w="308270">
                  <a:extLst>
                    <a:ext uri="{9D8B030D-6E8A-4147-A177-3AD203B41FA5}">
                      <a16:colId xmlns:a16="http://schemas.microsoft.com/office/drawing/2014/main" val="3395772071"/>
                    </a:ext>
                  </a:extLst>
                </a:gridCol>
                <a:gridCol w="221695">
                  <a:extLst>
                    <a:ext uri="{9D8B030D-6E8A-4147-A177-3AD203B41FA5}">
                      <a16:colId xmlns:a16="http://schemas.microsoft.com/office/drawing/2014/main" val="4205674602"/>
                    </a:ext>
                  </a:extLst>
                </a:gridCol>
                <a:gridCol w="162560">
                  <a:extLst>
                    <a:ext uri="{9D8B030D-6E8A-4147-A177-3AD203B41FA5}">
                      <a16:colId xmlns:a16="http://schemas.microsoft.com/office/drawing/2014/main" val="654208189"/>
                    </a:ext>
                  </a:extLst>
                </a:gridCol>
              </a:tblGrid>
              <a:tr h="220064">
                <a:tc>
                  <a:txBody>
                    <a:bodyPr/>
                    <a:lstStyle/>
                    <a:p>
                      <a:r>
                        <a:rPr lang="en-US" sz="900" b="0" dirty="0"/>
                        <a:t>08</a:t>
                      </a:r>
                    </a:p>
                  </a:txBody>
                  <a:tcPr marL="68580" marR="68580" marT="34290" marB="34290"/>
                </a:tc>
                <a:tc>
                  <a:txBody>
                    <a:bodyPr/>
                    <a:lstStyle/>
                    <a:p>
                      <a:r>
                        <a:rPr lang="en-US" sz="900" b="0" dirty="0"/>
                        <a:t>0</a:t>
                      </a:r>
                    </a:p>
                  </a:txBody>
                  <a:tcPr marL="68580" marR="68580" marT="34290" marB="34290"/>
                </a:tc>
                <a:tc>
                  <a:txBody>
                    <a:bodyPr/>
                    <a:lstStyle/>
                    <a:p>
                      <a:r>
                        <a:rPr lang="en-US" sz="900" b="0" dirty="0"/>
                        <a:t>-</a:t>
                      </a:r>
                    </a:p>
                  </a:txBody>
                  <a:tcPr marL="68580" marR="68580" marT="34290" marB="34290"/>
                </a:tc>
                <a:extLst>
                  <a:ext uri="{0D108BD9-81ED-4DB2-BD59-A6C34878D82A}">
                    <a16:rowId xmlns:a16="http://schemas.microsoft.com/office/drawing/2014/main" val="3535364416"/>
                  </a:ext>
                </a:extLst>
              </a:tr>
              <a:tr h="220064">
                <a:tc>
                  <a:txBody>
                    <a:bodyPr/>
                    <a:lstStyle/>
                    <a:p>
                      <a:r>
                        <a:rPr lang="en-US" sz="900" dirty="0"/>
                        <a:t>23</a:t>
                      </a:r>
                    </a:p>
                  </a:txBody>
                  <a:tcPr marL="68580" marR="68580" marT="34290" marB="34290"/>
                </a:tc>
                <a:tc>
                  <a:txBody>
                    <a:bodyPr/>
                    <a:lstStyle/>
                    <a:p>
                      <a:r>
                        <a:rPr lang="en-US" sz="900" dirty="0"/>
                        <a:t>0</a:t>
                      </a:r>
                    </a:p>
                  </a:txBody>
                  <a:tcPr marL="68580" marR="68580" marT="34290" marB="34290"/>
                </a:tc>
                <a:tc>
                  <a:txBody>
                    <a:bodyPr/>
                    <a:lstStyle/>
                    <a:p>
                      <a:r>
                        <a:rPr lang="en-US" sz="900" dirty="0"/>
                        <a:t>-</a:t>
                      </a:r>
                    </a:p>
                  </a:txBody>
                  <a:tcPr marL="68580" marR="68580" marT="34290" marB="34290"/>
                </a:tc>
                <a:extLst>
                  <a:ext uri="{0D108BD9-81ED-4DB2-BD59-A6C34878D82A}">
                    <a16:rowId xmlns:a16="http://schemas.microsoft.com/office/drawing/2014/main" val="3506835800"/>
                  </a:ext>
                </a:extLst>
              </a:tr>
            </a:tbl>
          </a:graphicData>
        </a:graphic>
      </p:graphicFrame>
      <p:graphicFrame>
        <p:nvGraphicFramePr>
          <p:cNvPr id="56" name="Table 55">
            <a:extLst>
              <a:ext uri="{FF2B5EF4-FFF2-40B4-BE49-F238E27FC236}">
                <a16:creationId xmlns:a16="http://schemas.microsoft.com/office/drawing/2014/main" id="{A38004FC-D36A-3A42-9B85-34DE2F0E3EB2}"/>
              </a:ext>
            </a:extLst>
          </p:cNvPr>
          <p:cNvGraphicFramePr>
            <a:graphicFrameLocks noGrp="1"/>
          </p:cNvGraphicFramePr>
          <p:nvPr>
            <p:extLst>
              <p:ext uri="{D42A27DB-BD31-4B8C-83A1-F6EECF244321}">
                <p14:modId xmlns:p14="http://schemas.microsoft.com/office/powerpoint/2010/main" val="4059276163"/>
              </p:ext>
            </p:extLst>
          </p:nvPr>
        </p:nvGraphicFramePr>
        <p:xfrm>
          <a:off x="5256443" y="4573823"/>
          <a:ext cx="692525" cy="440128"/>
        </p:xfrm>
        <a:graphic>
          <a:graphicData uri="http://schemas.openxmlformats.org/drawingml/2006/table">
            <a:tbl>
              <a:tblPr firstRow="1" bandRow="1">
                <a:tableStyleId>{22838BEF-8BB2-4498-84A7-C5851F593DF1}</a:tableStyleId>
              </a:tblPr>
              <a:tblGrid>
                <a:gridCol w="308270">
                  <a:extLst>
                    <a:ext uri="{9D8B030D-6E8A-4147-A177-3AD203B41FA5}">
                      <a16:colId xmlns:a16="http://schemas.microsoft.com/office/drawing/2014/main" val="3395772071"/>
                    </a:ext>
                  </a:extLst>
                </a:gridCol>
                <a:gridCol w="221695">
                  <a:extLst>
                    <a:ext uri="{9D8B030D-6E8A-4147-A177-3AD203B41FA5}">
                      <a16:colId xmlns:a16="http://schemas.microsoft.com/office/drawing/2014/main" val="4205674602"/>
                    </a:ext>
                  </a:extLst>
                </a:gridCol>
                <a:gridCol w="162560">
                  <a:extLst>
                    <a:ext uri="{9D8B030D-6E8A-4147-A177-3AD203B41FA5}">
                      <a16:colId xmlns:a16="http://schemas.microsoft.com/office/drawing/2014/main" val="654208189"/>
                    </a:ext>
                  </a:extLst>
                </a:gridCol>
              </a:tblGrid>
              <a:tr h="220064">
                <a:tc>
                  <a:txBody>
                    <a:bodyPr/>
                    <a:lstStyle/>
                    <a:p>
                      <a:r>
                        <a:rPr lang="en-US" sz="900" b="0" dirty="0"/>
                        <a:t>08</a:t>
                      </a:r>
                    </a:p>
                  </a:txBody>
                  <a:tcPr marL="68580" marR="68580" marT="34290" marB="34290"/>
                </a:tc>
                <a:tc>
                  <a:txBody>
                    <a:bodyPr/>
                    <a:lstStyle/>
                    <a:p>
                      <a:r>
                        <a:rPr lang="en-US" sz="900" b="0" dirty="0"/>
                        <a:t>0</a:t>
                      </a:r>
                    </a:p>
                  </a:txBody>
                  <a:tcPr marL="68580" marR="68580" marT="34290" marB="34290"/>
                </a:tc>
                <a:tc>
                  <a:txBody>
                    <a:bodyPr/>
                    <a:lstStyle/>
                    <a:p>
                      <a:r>
                        <a:rPr lang="en-US" sz="900" b="0" dirty="0"/>
                        <a:t>-</a:t>
                      </a:r>
                    </a:p>
                  </a:txBody>
                  <a:tcPr marL="68580" marR="68580" marT="34290" marB="34290"/>
                </a:tc>
                <a:extLst>
                  <a:ext uri="{0D108BD9-81ED-4DB2-BD59-A6C34878D82A}">
                    <a16:rowId xmlns:a16="http://schemas.microsoft.com/office/drawing/2014/main" val="3535364416"/>
                  </a:ext>
                </a:extLst>
              </a:tr>
              <a:tr h="220064">
                <a:tc>
                  <a:txBody>
                    <a:bodyPr/>
                    <a:lstStyle/>
                    <a:p>
                      <a:r>
                        <a:rPr lang="en-US" sz="900" dirty="0"/>
                        <a:t>66</a:t>
                      </a:r>
                    </a:p>
                  </a:txBody>
                  <a:tcPr marL="68580" marR="68580" marT="34290" marB="34290"/>
                </a:tc>
                <a:tc>
                  <a:txBody>
                    <a:bodyPr/>
                    <a:lstStyle/>
                    <a:p>
                      <a:r>
                        <a:rPr lang="en-US" sz="900" dirty="0"/>
                        <a:t>0</a:t>
                      </a:r>
                    </a:p>
                  </a:txBody>
                  <a:tcPr marL="68580" marR="68580" marT="34290" marB="34290"/>
                </a:tc>
                <a:tc>
                  <a:txBody>
                    <a:bodyPr/>
                    <a:lstStyle/>
                    <a:p>
                      <a:r>
                        <a:rPr lang="en-US" sz="900" dirty="0"/>
                        <a:t>-</a:t>
                      </a:r>
                    </a:p>
                  </a:txBody>
                  <a:tcPr marL="68580" marR="68580" marT="34290" marB="34290"/>
                </a:tc>
                <a:extLst>
                  <a:ext uri="{0D108BD9-81ED-4DB2-BD59-A6C34878D82A}">
                    <a16:rowId xmlns:a16="http://schemas.microsoft.com/office/drawing/2014/main" val="3506835800"/>
                  </a:ext>
                </a:extLst>
              </a:tr>
            </a:tbl>
          </a:graphicData>
        </a:graphic>
      </p:graphicFrame>
      <p:graphicFrame>
        <p:nvGraphicFramePr>
          <p:cNvPr id="57" name="Table 56">
            <a:extLst>
              <a:ext uri="{FF2B5EF4-FFF2-40B4-BE49-F238E27FC236}">
                <a16:creationId xmlns:a16="http://schemas.microsoft.com/office/drawing/2014/main" id="{C975C530-2C0F-994A-87DA-FABC5CF5DE26}"/>
              </a:ext>
            </a:extLst>
          </p:cNvPr>
          <p:cNvGraphicFramePr>
            <a:graphicFrameLocks noGrp="1"/>
          </p:cNvGraphicFramePr>
          <p:nvPr/>
        </p:nvGraphicFramePr>
        <p:xfrm>
          <a:off x="7447801" y="2753734"/>
          <a:ext cx="692525" cy="440128"/>
        </p:xfrm>
        <a:graphic>
          <a:graphicData uri="http://schemas.openxmlformats.org/drawingml/2006/table">
            <a:tbl>
              <a:tblPr firstRow="1" bandRow="1">
                <a:tableStyleId>{22838BEF-8BB2-4498-84A7-C5851F593DF1}</a:tableStyleId>
              </a:tblPr>
              <a:tblGrid>
                <a:gridCol w="308270">
                  <a:extLst>
                    <a:ext uri="{9D8B030D-6E8A-4147-A177-3AD203B41FA5}">
                      <a16:colId xmlns:a16="http://schemas.microsoft.com/office/drawing/2014/main" val="3395772071"/>
                    </a:ext>
                  </a:extLst>
                </a:gridCol>
                <a:gridCol w="221695">
                  <a:extLst>
                    <a:ext uri="{9D8B030D-6E8A-4147-A177-3AD203B41FA5}">
                      <a16:colId xmlns:a16="http://schemas.microsoft.com/office/drawing/2014/main" val="4205674602"/>
                    </a:ext>
                  </a:extLst>
                </a:gridCol>
                <a:gridCol w="162560">
                  <a:extLst>
                    <a:ext uri="{9D8B030D-6E8A-4147-A177-3AD203B41FA5}">
                      <a16:colId xmlns:a16="http://schemas.microsoft.com/office/drawing/2014/main" val="654208189"/>
                    </a:ext>
                  </a:extLst>
                </a:gridCol>
              </a:tblGrid>
              <a:tr h="220064">
                <a:tc>
                  <a:txBody>
                    <a:bodyPr/>
                    <a:lstStyle/>
                    <a:p>
                      <a:r>
                        <a:rPr lang="en-US" sz="900" b="0" dirty="0"/>
                        <a:t>55</a:t>
                      </a:r>
                    </a:p>
                  </a:txBody>
                  <a:tcPr marL="68580" marR="68580" marT="34290" marB="34290"/>
                </a:tc>
                <a:tc>
                  <a:txBody>
                    <a:bodyPr/>
                    <a:lstStyle/>
                    <a:p>
                      <a:r>
                        <a:rPr lang="en-US" sz="900" b="0" dirty="0"/>
                        <a:t>0</a:t>
                      </a:r>
                    </a:p>
                  </a:txBody>
                  <a:tcPr marL="68580" marR="68580" marT="34290" marB="34290"/>
                </a:tc>
                <a:tc>
                  <a:txBody>
                    <a:bodyPr/>
                    <a:lstStyle/>
                    <a:p>
                      <a:r>
                        <a:rPr lang="en-US" sz="900" b="0" dirty="0"/>
                        <a:t>-</a:t>
                      </a:r>
                    </a:p>
                  </a:txBody>
                  <a:tcPr marL="68580" marR="68580" marT="34290" marB="34290"/>
                </a:tc>
                <a:extLst>
                  <a:ext uri="{0D108BD9-81ED-4DB2-BD59-A6C34878D82A}">
                    <a16:rowId xmlns:a16="http://schemas.microsoft.com/office/drawing/2014/main" val="3535364416"/>
                  </a:ext>
                </a:extLst>
              </a:tr>
              <a:tr h="220064">
                <a:tc>
                  <a:txBody>
                    <a:bodyPr/>
                    <a:lstStyle/>
                    <a:p>
                      <a:r>
                        <a:rPr lang="en-US" sz="900" dirty="0"/>
                        <a:t>66</a:t>
                      </a:r>
                    </a:p>
                  </a:txBody>
                  <a:tcPr marL="68580" marR="68580" marT="34290" marB="34290"/>
                </a:tc>
                <a:tc>
                  <a:txBody>
                    <a:bodyPr/>
                    <a:lstStyle/>
                    <a:p>
                      <a:r>
                        <a:rPr lang="en-US" sz="900" dirty="0"/>
                        <a:t>0</a:t>
                      </a:r>
                    </a:p>
                  </a:txBody>
                  <a:tcPr marL="68580" marR="68580" marT="34290" marB="34290"/>
                </a:tc>
                <a:tc>
                  <a:txBody>
                    <a:bodyPr/>
                    <a:lstStyle/>
                    <a:p>
                      <a:r>
                        <a:rPr lang="en-US" sz="900" dirty="0"/>
                        <a:t>-</a:t>
                      </a:r>
                    </a:p>
                  </a:txBody>
                  <a:tcPr marL="68580" marR="68580" marT="34290" marB="34290"/>
                </a:tc>
                <a:extLst>
                  <a:ext uri="{0D108BD9-81ED-4DB2-BD59-A6C34878D82A}">
                    <a16:rowId xmlns:a16="http://schemas.microsoft.com/office/drawing/2014/main" val="3506835800"/>
                  </a:ext>
                </a:extLst>
              </a:tr>
            </a:tbl>
          </a:graphicData>
        </a:graphic>
      </p:graphicFrame>
      <p:graphicFrame>
        <p:nvGraphicFramePr>
          <p:cNvPr id="58" name="Table 57">
            <a:extLst>
              <a:ext uri="{FF2B5EF4-FFF2-40B4-BE49-F238E27FC236}">
                <a16:creationId xmlns:a16="http://schemas.microsoft.com/office/drawing/2014/main" id="{3826BEE8-3D12-EB4A-8783-F36998A00B87}"/>
              </a:ext>
            </a:extLst>
          </p:cNvPr>
          <p:cNvGraphicFramePr>
            <a:graphicFrameLocks noGrp="1"/>
          </p:cNvGraphicFramePr>
          <p:nvPr/>
        </p:nvGraphicFramePr>
        <p:xfrm>
          <a:off x="1394968" y="2349902"/>
          <a:ext cx="657118" cy="617220"/>
        </p:xfrm>
        <a:graphic>
          <a:graphicData uri="http://schemas.openxmlformats.org/drawingml/2006/table">
            <a:tbl>
              <a:tblPr firstRow="1" bandRow="1">
                <a:tableStyleId>{22838BEF-8BB2-4498-84A7-C5851F593DF1}</a:tableStyleId>
              </a:tblPr>
              <a:tblGrid>
                <a:gridCol w="295735">
                  <a:extLst>
                    <a:ext uri="{9D8B030D-6E8A-4147-A177-3AD203B41FA5}">
                      <a16:colId xmlns:a16="http://schemas.microsoft.com/office/drawing/2014/main" val="4247879215"/>
                    </a:ext>
                  </a:extLst>
                </a:gridCol>
                <a:gridCol w="186359">
                  <a:extLst>
                    <a:ext uri="{9D8B030D-6E8A-4147-A177-3AD203B41FA5}">
                      <a16:colId xmlns:a16="http://schemas.microsoft.com/office/drawing/2014/main" val="954637158"/>
                    </a:ext>
                  </a:extLst>
                </a:gridCol>
                <a:gridCol w="175024">
                  <a:extLst>
                    <a:ext uri="{9D8B030D-6E8A-4147-A177-3AD203B41FA5}">
                      <a16:colId xmlns:a16="http://schemas.microsoft.com/office/drawing/2014/main" val="2843321191"/>
                    </a:ext>
                  </a:extLst>
                </a:gridCol>
              </a:tblGrid>
              <a:tr h="205740">
                <a:tc>
                  <a:txBody>
                    <a:bodyPr/>
                    <a:lstStyle/>
                    <a:p>
                      <a:r>
                        <a:rPr lang="en-US" sz="900" b="0" dirty="0"/>
                        <a:t>14</a:t>
                      </a:r>
                    </a:p>
                  </a:txBody>
                  <a:tcPr marL="68580" marR="68580" marT="34290" marB="34290"/>
                </a:tc>
                <a:tc>
                  <a:txBody>
                    <a:bodyPr/>
                    <a:lstStyle/>
                    <a:p>
                      <a:r>
                        <a:rPr lang="en-US" sz="900" b="0" dirty="0"/>
                        <a:t>0</a:t>
                      </a:r>
                    </a:p>
                  </a:txBody>
                  <a:tcPr marL="68580" marR="68580" marT="34290" marB="34290"/>
                </a:tc>
                <a:tc>
                  <a:txBody>
                    <a:bodyPr/>
                    <a:lstStyle/>
                    <a:p>
                      <a:r>
                        <a:rPr lang="en-US" sz="900" b="0" dirty="0"/>
                        <a:t>-</a:t>
                      </a:r>
                    </a:p>
                  </a:txBody>
                  <a:tcPr marL="68580" marR="68580" marT="34290" marB="34290"/>
                </a:tc>
                <a:extLst>
                  <a:ext uri="{0D108BD9-81ED-4DB2-BD59-A6C34878D82A}">
                    <a16:rowId xmlns:a16="http://schemas.microsoft.com/office/drawing/2014/main" val="4253146377"/>
                  </a:ext>
                </a:extLst>
              </a:tr>
              <a:tr h="205740">
                <a:tc>
                  <a:txBody>
                    <a:bodyPr/>
                    <a:lstStyle/>
                    <a:p>
                      <a:r>
                        <a:rPr lang="en-US" sz="900" b="0" dirty="0"/>
                        <a:t>23</a:t>
                      </a:r>
                    </a:p>
                  </a:txBody>
                  <a:tcPr marL="68580" marR="68580" marT="34290" marB="34290"/>
                </a:tc>
                <a:tc>
                  <a:txBody>
                    <a:bodyPr/>
                    <a:lstStyle/>
                    <a:p>
                      <a:r>
                        <a:rPr lang="en-US" sz="900" b="0" dirty="0"/>
                        <a:t>0</a:t>
                      </a:r>
                    </a:p>
                  </a:txBody>
                  <a:tcPr marL="68580" marR="68580" marT="34290" marB="34290"/>
                </a:tc>
                <a:tc>
                  <a:txBody>
                    <a:bodyPr/>
                    <a:lstStyle/>
                    <a:p>
                      <a:r>
                        <a:rPr lang="en-US" sz="900" b="0" dirty="0"/>
                        <a:t>-</a:t>
                      </a:r>
                    </a:p>
                  </a:txBody>
                  <a:tcPr marL="68580" marR="68580" marT="34290" marB="34290"/>
                </a:tc>
                <a:extLst>
                  <a:ext uri="{0D108BD9-81ED-4DB2-BD59-A6C34878D82A}">
                    <a16:rowId xmlns:a16="http://schemas.microsoft.com/office/drawing/2014/main" val="1448077188"/>
                  </a:ext>
                </a:extLst>
              </a:tr>
              <a:tr h="205740">
                <a:tc>
                  <a:txBody>
                    <a:bodyPr/>
                    <a:lstStyle/>
                    <a:p>
                      <a:r>
                        <a:rPr lang="en-US" sz="900" b="0" dirty="0"/>
                        <a:t>78</a:t>
                      </a:r>
                    </a:p>
                  </a:txBody>
                  <a:tcPr marL="68580" marR="68580" marT="34290" marB="34290"/>
                </a:tc>
                <a:tc>
                  <a:txBody>
                    <a:bodyPr/>
                    <a:lstStyle/>
                    <a:p>
                      <a:r>
                        <a:rPr lang="en-US" sz="900" b="0" dirty="0"/>
                        <a:t>0</a:t>
                      </a:r>
                    </a:p>
                  </a:txBody>
                  <a:tcPr marL="68580" marR="68580" marT="34290" marB="34290"/>
                </a:tc>
                <a:tc>
                  <a:txBody>
                    <a:bodyPr/>
                    <a:lstStyle/>
                    <a:p>
                      <a:r>
                        <a:rPr lang="en-US" sz="900" b="0" dirty="0"/>
                        <a:t>-</a:t>
                      </a:r>
                    </a:p>
                  </a:txBody>
                  <a:tcPr marL="68580" marR="68580" marT="34290" marB="34290"/>
                </a:tc>
                <a:extLst>
                  <a:ext uri="{0D108BD9-81ED-4DB2-BD59-A6C34878D82A}">
                    <a16:rowId xmlns:a16="http://schemas.microsoft.com/office/drawing/2014/main" val="386995367"/>
                  </a:ext>
                </a:extLst>
              </a:tr>
            </a:tbl>
          </a:graphicData>
        </a:graphic>
      </p:graphicFrame>
      <p:cxnSp>
        <p:nvCxnSpPr>
          <p:cNvPr id="61" name="Straight Arrow Connector 60">
            <a:extLst>
              <a:ext uri="{FF2B5EF4-FFF2-40B4-BE49-F238E27FC236}">
                <a16:creationId xmlns:a16="http://schemas.microsoft.com/office/drawing/2014/main" id="{E9C55108-0EE5-2245-8FF7-3EFA7C95D7D2}"/>
              </a:ext>
            </a:extLst>
          </p:cNvPr>
          <p:cNvCxnSpPr/>
          <p:nvPr/>
        </p:nvCxnSpPr>
        <p:spPr>
          <a:xfrm flipV="1">
            <a:off x="2213942" y="2576421"/>
            <a:ext cx="740478" cy="26981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63" name="Straight Arrow Connector 62">
            <a:extLst>
              <a:ext uri="{FF2B5EF4-FFF2-40B4-BE49-F238E27FC236}">
                <a16:creationId xmlns:a16="http://schemas.microsoft.com/office/drawing/2014/main" id="{D87DCFA5-1792-D64C-8D4B-2C8EB7198918}"/>
              </a:ext>
            </a:extLst>
          </p:cNvPr>
          <p:cNvCxnSpPr/>
          <p:nvPr/>
        </p:nvCxnSpPr>
        <p:spPr>
          <a:xfrm>
            <a:off x="2476420" y="3063193"/>
            <a:ext cx="714313" cy="6376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65" name="Straight Arrow Connector 64">
            <a:extLst>
              <a:ext uri="{FF2B5EF4-FFF2-40B4-BE49-F238E27FC236}">
                <a16:creationId xmlns:a16="http://schemas.microsoft.com/office/drawing/2014/main" id="{C57E1B06-13EE-8746-817F-119CC6122143}"/>
              </a:ext>
            </a:extLst>
          </p:cNvPr>
          <p:cNvCxnSpPr/>
          <p:nvPr/>
        </p:nvCxnSpPr>
        <p:spPr>
          <a:xfrm>
            <a:off x="2034385" y="3433962"/>
            <a:ext cx="187958" cy="2507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67" name="Straight Arrow Connector 66">
            <a:extLst>
              <a:ext uri="{FF2B5EF4-FFF2-40B4-BE49-F238E27FC236}">
                <a16:creationId xmlns:a16="http://schemas.microsoft.com/office/drawing/2014/main" id="{EC866934-8004-CC49-BEBA-59DF54706EBE}"/>
              </a:ext>
            </a:extLst>
          </p:cNvPr>
          <p:cNvCxnSpPr/>
          <p:nvPr/>
        </p:nvCxnSpPr>
        <p:spPr>
          <a:xfrm flipH="1">
            <a:off x="3948035" y="2049946"/>
            <a:ext cx="678458" cy="236134"/>
          </a:xfrm>
          <a:prstGeom prst="straightConnector1">
            <a:avLst/>
          </a:prstGeom>
          <a:ln w="28575">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69" name="Straight Arrow Connector 68">
            <a:extLst>
              <a:ext uri="{FF2B5EF4-FFF2-40B4-BE49-F238E27FC236}">
                <a16:creationId xmlns:a16="http://schemas.microsoft.com/office/drawing/2014/main" id="{C2385D82-2270-3D4E-8868-14B26A13298F}"/>
              </a:ext>
            </a:extLst>
          </p:cNvPr>
          <p:cNvCxnSpPr/>
          <p:nvPr/>
        </p:nvCxnSpPr>
        <p:spPr>
          <a:xfrm>
            <a:off x="5347176" y="2029686"/>
            <a:ext cx="551153" cy="224044"/>
          </a:xfrm>
          <a:prstGeom prst="straightConnector1">
            <a:avLst/>
          </a:prstGeom>
          <a:ln w="28575">
            <a:solidFill>
              <a:schemeClr val="accent2"/>
            </a:solidFill>
            <a:tailEnd type="triangle"/>
          </a:ln>
        </p:spPr>
        <p:style>
          <a:lnRef idx="1">
            <a:schemeClr val="accent2"/>
          </a:lnRef>
          <a:fillRef idx="0">
            <a:schemeClr val="accent2"/>
          </a:fillRef>
          <a:effectRef idx="0">
            <a:schemeClr val="accent2"/>
          </a:effectRef>
          <a:fontRef idx="minor">
            <a:schemeClr val="tx1"/>
          </a:fontRef>
        </p:style>
      </p:cxnSp>
      <p:sp>
        <p:nvSpPr>
          <p:cNvPr id="72" name="Title 1">
            <a:extLst>
              <a:ext uri="{FF2B5EF4-FFF2-40B4-BE49-F238E27FC236}">
                <a16:creationId xmlns:a16="http://schemas.microsoft.com/office/drawing/2014/main" id="{B471F883-5995-3643-9EB2-AE207F31FDA9}"/>
              </a:ext>
            </a:extLst>
          </p:cNvPr>
          <p:cNvSpPr>
            <a:spLocks noGrp="1"/>
          </p:cNvSpPr>
          <p:nvPr>
            <p:ph type="title"/>
          </p:nvPr>
        </p:nvSpPr>
        <p:spPr>
          <a:xfrm>
            <a:off x="227352" y="356185"/>
            <a:ext cx="3342032" cy="788326"/>
          </a:xfrm>
        </p:spPr>
        <p:txBody>
          <a:bodyPr>
            <a:normAutofit fontScale="90000"/>
          </a:bodyPr>
          <a:lstStyle/>
          <a:p>
            <a:r>
              <a:rPr lang="en-US" dirty="0">
                <a:solidFill>
                  <a:srgbClr val="2A14A5"/>
                </a:solidFill>
                <a:latin typeface="Gill Sans MT" panose="020B0502020104020203" pitchFamily="34" charset="77"/>
              </a:rPr>
              <a:t>Example of RIP</a:t>
            </a:r>
          </a:p>
        </p:txBody>
      </p:sp>
      <p:cxnSp>
        <p:nvCxnSpPr>
          <p:cNvPr id="76" name="Straight Arrow Connector 75">
            <a:extLst>
              <a:ext uri="{FF2B5EF4-FFF2-40B4-BE49-F238E27FC236}">
                <a16:creationId xmlns:a16="http://schemas.microsoft.com/office/drawing/2014/main" id="{53F74417-69F6-6347-A753-B8E1B70C695B}"/>
              </a:ext>
            </a:extLst>
          </p:cNvPr>
          <p:cNvCxnSpPr/>
          <p:nvPr/>
        </p:nvCxnSpPr>
        <p:spPr>
          <a:xfrm flipV="1">
            <a:off x="4904279" y="3352129"/>
            <a:ext cx="457773" cy="6839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77" name="Straight Arrow Connector 76">
            <a:extLst>
              <a:ext uri="{FF2B5EF4-FFF2-40B4-BE49-F238E27FC236}">
                <a16:creationId xmlns:a16="http://schemas.microsoft.com/office/drawing/2014/main" id="{663BB185-D9D8-024C-9EC0-CBBCBFA8397A}"/>
              </a:ext>
            </a:extLst>
          </p:cNvPr>
          <p:cNvCxnSpPr>
            <a:cxnSpLocks/>
          </p:cNvCxnSpPr>
          <p:nvPr/>
        </p:nvCxnSpPr>
        <p:spPr>
          <a:xfrm>
            <a:off x="3482810" y="4445606"/>
            <a:ext cx="720419" cy="1022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79" name="Straight Arrow Connector 78">
            <a:extLst>
              <a:ext uri="{FF2B5EF4-FFF2-40B4-BE49-F238E27FC236}">
                <a16:creationId xmlns:a16="http://schemas.microsoft.com/office/drawing/2014/main" id="{766C28F8-A9C9-8747-8ED4-DE416E9DF3C3}"/>
              </a:ext>
            </a:extLst>
          </p:cNvPr>
          <p:cNvCxnSpPr>
            <a:cxnSpLocks/>
          </p:cNvCxnSpPr>
          <p:nvPr/>
        </p:nvCxnSpPr>
        <p:spPr>
          <a:xfrm flipV="1">
            <a:off x="6520997" y="3994398"/>
            <a:ext cx="284297" cy="42406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83" name="Straight Arrow Connector 82">
            <a:extLst>
              <a:ext uri="{FF2B5EF4-FFF2-40B4-BE49-F238E27FC236}">
                <a16:creationId xmlns:a16="http://schemas.microsoft.com/office/drawing/2014/main" id="{D9CFE6DA-F3C5-0E4B-8415-F6FABEB9F363}"/>
              </a:ext>
            </a:extLst>
          </p:cNvPr>
          <p:cNvCxnSpPr>
            <a:cxnSpLocks/>
          </p:cNvCxnSpPr>
          <p:nvPr/>
        </p:nvCxnSpPr>
        <p:spPr>
          <a:xfrm flipH="1" flipV="1">
            <a:off x="6663146" y="2508236"/>
            <a:ext cx="498210" cy="21203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85" name="Straight Arrow Connector 84">
            <a:extLst>
              <a:ext uri="{FF2B5EF4-FFF2-40B4-BE49-F238E27FC236}">
                <a16:creationId xmlns:a16="http://schemas.microsoft.com/office/drawing/2014/main" id="{08394284-9CA1-1242-BE29-8203FB6DA531}"/>
              </a:ext>
            </a:extLst>
          </p:cNvPr>
          <p:cNvCxnSpPr>
            <a:cxnSpLocks/>
          </p:cNvCxnSpPr>
          <p:nvPr/>
        </p:nvCxnSpPr>
        <p:spPr>
          <a:xfrm flipH="1" flipV="1">
            <a:off x="3714958" y="3480101"/>
            <a:ext cx="530607" cy="2014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89" name="Straight Arrow Connector 88">
            <a:extLst>
              <a:ext uri="{FF2B5EF4-FFF2-40B4-BE49-F238E27FC236}">
                <a16:creationId xmlns:a16="http://schemas.microsoft.com/office/drawing/2014/main" id="{8C538671-B257-924C-AE11-A18D90D4D627}"/>
              </a:ext>
            </a:extLst>
          </p:cNvPr>
          <p:cNvCxnSpPr>
            <a:cxnSpLocks/>
          </p:cNvCxnSpPr>
          <p:nvPr/>
        </p:nvCxnSpPr>
        <p:spPr>
          <a:xfrm flipH="1">
            <a:off x="5075848" y="4418465"/>
            <a:ext cx="683579"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91" name="Straight Arrow Connector 90">
            <a:extLst>
              <a:ext uri="{FF2B5EF4-FFF2-40B4-BE49-F238E27FC236}">
                <a16:creationId xmlns:a16="http://schemas.microsoft.com/office/drawing/2014/main" id="{2C769DFB-56D3-3544-AC78-368F30D7A619}"/>
              </a:ext>
            </a:extLst>
          </p:cNvPr>
          <p:cNvCxnSpPr>
            <a:cxnSpLocks/>
          </p:cNvCxnSpPr>
          <p:nvPr/>
        </p:nvCxnSpPr>
        <p:spPr>
          <a:xfrm flipH="1" flipV="1">
            <a:off x="2598578" y="4017142"/>
            <a:ext cx="267396" cy="36025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54D80CFF-B477-8746-9EAD-BE831FC8F9D2}"/>
              </a:ext>
            </a:extLst>
          </p:cNvPr>
          <p:cNvCxnSpPr>
            <a:cxnSpLocks/>
          </p:cNvCxnSpPr>
          <p:nvPr/>
        </p:nvCxnSpPr>
        <p:spPr>
          <a:xfrm flipH="1">
            <a:off x="7091916" y="3273379"/>
            <a:ext cx="182350" cy="27717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96" name="TextBox 95">
            <a:extLst>
              <a:ext uri="{FF2B5EF4-FFF2-40B4-BE49-F238E27FC236}">
                <a16:creationId xmlns:a16="http://schemas.microsoft.com/office/drawing/2014/main" id="{5F372AAB-2D07-6545-AE79-2FF63130653A}"/>
              </a:ext>
            </a:extLst>
          </p:cNvPr>
          <p:cNvSpPr txBox="1"/>
          <p:nvPr/>
        </p:nvSpPr>
        <p:spPr>
          <a:xfrm>
            <a:off x="6737470" y="4386590"/>
            <a:ext cx="2223686" cy="954107"/>
          </a:xfrm>
          <a:prstGeom prst="rect">
            <a:avLst/>
          </a:prstGeom>
          <a:noFill/>
          <a:ln>
            <a:solidFill>
              <a:srgbClr val="00B0F0"/>
            </a:solidFill>
          </a:ln>
        </p:spPr>
        <p:txBody>
          <a:bodyPr wrap="none" rtlCol="0">
            <a:spAutoFit/>
          </a:bodyPr>
          <a:lstStyle/>
          <a:p>
            <a:r>
              <a:rPr lang="en-US" sz="1400" dirty="0">
                <a:solidFill>
                  <a:schemeClr val="accent2"/>
                </a:solidFill>
              </a:rPr>
              <a:t>0hop – directly connected</a:t>
            </a:r>
          </a:p>
          <a:p>
            <a:r>
              <a:rPr lang="en-US" sz="1400" dirty="0">
                <a:solidFill>
                  <a:schemeClr val="accent1"/>
                </a:solidFill>
              </a:rPr>
              <a:t>1hop – cross 1 router</a:t>
            </a:r>
          </a:p>
          <a:p>
            <a:r>
              <a:rPr lang="en-US" sz="1400" dirty="0">
                <a:solidFill>
                  <a:srgbClr val="C00000"/>
                </a:solidFill>
              </a:rPr>
              <a:t>2hops – cross 2 routers</a:t>
            </a:r>
          </a:p>
          <a:p>
            <a:r>
              <a:rPr lang="en-US" sz="1400" dirty="0">
                <a:solidFill>
                  <a:srgbClr val="FFC000"/>
                </a:solidFill>
              </a:rPr>
              <a:t>3hops – cross 3 routers</a:t>
            </a:r>
          </a:p>
        </p:txBody>
      </p:sp>
      <p:cxnSp>
        <p:nvCxnSpPr>
          <p:cNvPr id="98" name="Straight Arrow Connector 97">
            <a:extLst>
              <a:ext uri="{FF2B5EF4-FFF2-40B4-BE49-F238E27FC236}">
                <a16:creationId xmlns:a16="http://schemas.microsoft.com/office/drawing/2014/main" id="{49A9DFF3-5D35-A442-AC20-740A673D2BE8}"/>
              </a:ext>
            </a:extLst>
          </p:cNvPr>
          <p:cNvCxnSpPr>
            <a:cxnSpLocks/>
            <a:stCxn id="14" idx="1"/>
          </p:cNvCxnSpPr>
          <p:nvPr/>
        </p:nvCxnSpPr>
        <p:spPr>
          <a:xfrm flipH="1" flipV="1">
            <a:off x="3948035" y="2508236"/>
            <a:ext cx="2836103" cy="542784"/>
          </a:xfrm>
          <a:prstGeom prst="straightConnector1">
            <a:avLst/>
          </a:prstGeom>
          <a:ln w="22225">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99" name="Straight Arrow Connector 98">
            <a:extLst>
              <a:ext uri="{FF2B5EF4-FFF2-40B4-BE49-F238E27FC236}">
                <a16:creationId xmlns:a16="http://schemas.microsoft.com/office/drawing/2014/main" id="{4D55B6F3-3C94-764D-A5F4-18B719860B19}"/>
              </a:ext>
            </a:extLst>
          </p:cNvPr>
          <p:cNvCxnSpPr>
            <a:cxnSpLocks/>
          </p:cNvCxnSpPr>
          <p:nvPr/>
        </p:nvCxnSpPr>
        <p:spPr>
          <a:xfrm flipH="1">
            <a:off x="4667222" y="3188235"/>
            <a:ext cx="2180064" cy="897118"/>
          </a:xfrm>
          <a:prstGeom prst="straightConnector1">
            <a:avLst/>
          </a:prstGeom>
          <a:ln w="22225">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103" name="Straight Arrow Connector 102">
            <a:extLst>
              <a:ext uri="{FF2B5EF4-FFF2-40B4-BE49-F238E27FC236}">
                <a16:creationId xmlns:a16="http://schemas.microsoft.com/office/drawing/2014/main" id="{D5C9F5D7-981D-824D-9F64-B618C2C766E7}"/>
              </a:ext>
            </a:extLst>
          </p:cNvPr>
          <p:cNvCxnSpPr>
            <a:cxnSpLocks/>
          </p:cNvCxnSpPr>
          <p:nvPr/>
        </p:nvCxnSpPr>
        <p:spPr>
          <a:xfrm flipH="1">
            <a:off x="2943632" y="3137616"/>
            <a:ext cx="3835095" cy="765827"/>
          </a:xfrm>
          <a:prstGeom prst="straightConnector1">
            <a:avLst/>
          </a:prstGeom>
          <a:ln w="25400">
            <a:solidFill>
              <a:srgbClr val="C00000"/>
            </a:solidFill>
            <a:tailEnd type="triangle"/>
          </a:ln>
        </p:spPr>
        <p:style>
          <a:lnRef idx="1">
            <a:schemeClr val="accent3"/>
          </a:lnRef>
          <a:fillRef idx="0">
            <a:schemeClr val="accent3"/>
          </a:fillRef>
          <a:effectRef idx="0">
            <a:schemeClr val="accent3"/>
          </a:effectRef>
          <a:fontRef idx="minor">
            <a:schemeClr val="tx1"/>
          </a:fontRef>
        </p:style>
      </p:cxnSp>
      <p:cxnSp>
        <p:nvCxnSpPr>
          <p:cNvPr id="109" name="Straight Arrow Connector 108">
            <a:extLst>
              <a:ext uri="{FF2B5EF4-FFF2-40B4-BE49-F238E27FC236}">
                <a16:creationId xmlns:a16="http://schemas.microsoft.com/office/drawing/2014/main" id="{4BEFAE9F-6809-8F4A-984A-98A232077745}"/>
              </a:ext>
            </a:extLst>
          </p:cNvPr>
          <p:cNvCxnSpPr>
            <a:cxnSpLocks/>
          </p:cNvCxnSpPr>
          <p:nvPr/>
        </p:nvCxnSpPr>
        <p:spPr>
          <a:xfrm flipH="1">
            <a:off x="6312955" y="3294567"/>
            <a:ext cx="640263" cy="691046"/>
          </a:xfrm>
          <a:prstGeom prst="straightConnector1">
            <a:avLst/>
          </a:prstGeom>
          <a:ln w="25400">
            <a:solidFill>
              <a:srgbClr val="C00000"/>
            </a:solidFill>
            <a:prstDash val="sysDash"/>
            <a:tailEnd type="triangle"/>
          </a:ln>
        </p:spPr>
        <p:style>
          <a:lnRef idx="1">
            <a:schemeClr val="accent3"/>
          </a:lnRef>
          <a:fillRef idx="0">
            <a:schemeClr val="accent3"/>
          </a:fillRef>
          <a:effectRef idx="0">
            <a:schemeClr val="accent3"/>
          </a:effectRef>
          <a:fontRef idx="minor">
            <a:schemeClr val="tx1"/>
          </a:fontRef>
        </p:style>
      </p:cxnSp>
      <p:cxnSp>
        <p:nvCxnSpPr>
          <p:cNvPr id="111" name="Straight Arrow Connector 110">
            <a:extLst>
              <a:ext uri="{FF2B5EF4-FFF2-40B4-BE49-F238E27FC236}">
                <a16:creationId xmlns:a16="http://schemas.microsoft.com/office/drawing/2014/main" id="{48559E18-0441-F349-AB22-D09C83CC8B16}"/>
              </a:ext>
            </a:extLst>
          </p:cNvPr>
          <p:cNvCxnSpPr>
            <a:cxnSpLocks/>
          </p:cNvCxnSpPr>
          <p:nvPr/>
        </p:nvCxnSpPr>
        <p:spPr>
          <a:xfrm flipH="1">
            <a:off x="3575018" y="4146634"/>
            <a:ext cx="2151472" cy="30914"/>
          </a:xfrm>
          <a:prstGeom prst="straightConnector1">
            <a:avLst/>
          </a:prstGeom>
          <a:ln w="25400">
            <a:solidFill>
              <a:srgbClr val="C00000"/>
            </a:solidFill>
            <a:prstDash val="sysDash"/>
            <a:tailEnd type="triangle"/>
          </a:ln>
        </p:spPr>
        <p:style>
          <a:lnRef idx="1">
            <a:schemeClr val="accent3"/>
          </a:lnRef>
          <a:fillRef idx="0">
            <a:schemeClr val="accent3"/>
          </a:fillRef>
          <a:effectRef idx="0">
            <a:schemeClr val="accent3"/>
          </a:effectRef>
          <a:fontRef idx="minor">
            <a:schemeClr val="tx1"/>
          </a:fontRef>
        </p:style>
      </p:cxnSp>
      <p:cxnSp>
        <p:nvCxnSpPr>
          <p:cNvPr id="115" name="Straight Arrow Connector 114">
            <a:extLst>
              <a:ext uri="{FF2B5EF4-FFF2-40B4-BE49-F238E27FC236}">
                <a16:creationId xmlns:a16="http://schemas.microsoft.com/office/drawing/2014/main" id="{ECB8A6C6-8C46-F540-8CBA-C526F423D464}"/>
              </a:ext>
            </a:extLst>
          </p:cNvPr>
          <p:cNvCxnSpPr>
            <a:cxnSpLocks/>
          </p:cNvCxnSpPr>
          <p:nvPr/>
        </p:nvCxnSpPr>
        <p:spPr>
          <a:xfrm flipH="1" flipV="1">
            <a:off x="5410192" y="2331038"/>
            <a:ext cx="1363124" cy="580855"/>
          </a:xfrm>
          <a:prstGeom prst="straightConnector1">
            <a:avLst/>
          </a:prstGeom>
          <a:ln w="25400">
            <a:solidFill>
              <a:schemeClr val="accent1"/>
            </a:solidFill>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119" name="Straight Arrow Connector 118">
            <a:extLst>
              <a:ext uri="{FF2B5EF4-FFF2-40B4-BE49-F238E27FC236}">
                <a16:creationId xmlns:a16="http://schemas.microsoft.com/office/drawing/2014/main" id="{480EE5D1-E52F-5E49-BE1B-15ECEAC7418F}"/>
              </a:ext>
            </a:extLst>
          </p:cNvPr>
          <p:cNvCxnSpPr>
            <a:cxnSpLocks/>
          </p:cNvCxnSpPr>
          <p:nvPr/>
        </p:nvCxnSpPr>
        <p:spPr>
          <a:xfrm flipH="1">
            <a:off x="6204193" y="3212538"/>
            <a:ext cx="740640" cy="809810"/>
          </a:xfrm>
          <a:prstGeom prst="straightConnector1">
            <a:avLst/>
          </a:prstGeom>
          <a:ln w="25400">
            <a:solidFill>
              <a:schemeClr val="accent1"/>
            </a:solidFill>
            <a:prstDash val="sysDash"/>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33484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5"/>
                                        </p:tgtEl>
                                        <p:attrNameLst>
                                          <p:attrName>style.visibility</p:attrName>
                                        </p:attrNameLst>
                                      </p:cBhvr>
                                      <p:to>
                                        <p:strVal val="visible"/>
                                      </p:to>
                                    </p:set>
                                  </p:childTnLst>
                                  <p:subTnLst>
                                    <p:set>
                                      <p:cBhvr override="childStyle">
                                        <p:cTn dur="1" fill="hold" display="0" masterRel="nextClick" afterEffect="1"/>
                                        <p:tgtEl>
                                          <p:spTgt spid="115"/>
                                        </p:tgtEl>
                                        <p:attrNameLst>
                                          <p:attrName>style.visibility</p:attrName>
                                        </p:attrNameLst>
                                      </p:cBhvr>
                                      <p:to>
                                        <p:strVal val="hidden"/>
                                      </p:to>
                                    </p:set>
                                  </p:subTnLst>
                                </p:cTn>
                              </p:par>
                              <p:par>
                                <p:cTn id="67" presetID="1" presetClass="entr" presetSubtype="0" fill="hold" nodeType="withEffect">
                                  <p:stCondLst>
                                    <p:cond delay="0"/>
                                  </p:stCondLst>
                                  <p:childTnLst>
                                    <p:set>
                                      <p:cBhvr>
                                        <p:cTn id="68"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0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00D5936-31E2-1946-824C-38529D229492}"/>
              </a:ext>
            </a:extLst>
          </p:cNvPr>
          <p:cNvCxnSpPr>
            <a:stCxn id="11" idx="3"/>
            <a:endCxn id="15" idx="0"/>
          </p:cNvCxnSpPr>
          <p:nvPr/>
        </p:nvCxnSpPr>
        <p:spPr>
          <a:xfrm>
            <a:off x="5280097" y="2914942"/>
            <a:ext cx="1809140" cy="74346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3" name="Table 22">
            <a:extLst>
              <a:ext uri="{FF2B5EF4-FFF2-40B4-BE49-F238E27FC236}">
                <a16:creationId xmlns:a16="http://schemas.microsoft.com/office/drawing/2014/main" id="{E67AA4FD-33D7-724A-930E-A9E0F3404D49}"/>
              </a:ext>
            </a:extLst>
          </p:cNvPr>
          <p:cNvGraphicFramePr>
            <a:graphicFrameLocks noGrp="1"/>
          </p:cNvGraphicFramePr>
          <p:nvPr/>
        </p:nvGraphicFramePr>
        <p:xfrm>
          <a:off x="5344499" y="1013140"/>
          <a:ext cx="683830" cy="1776341"/>
        </p:xfrm>
        <a:graphic>
          <a:graphicData uri="http://schemas.openxmlformats.org/drawingml/2006/table">
            <a:tbl>
              <a:tblPr firstRow="1" bandRow="1">
                <a:tableStyleId>{22838BEF-8BB2-4498-84A7-C5851F593DF1}</a:tableStyleId>
              </a:tblPr>
              <a:tblGrid>
                <a:gridCol w="284237">
                  <a:extLst>
                    <a:ext uri="{9D8B030D-6E8A-4147-A177-3AD203B41FA5}">
                      <a16:colId xmlns:a16="http://schemas.microsoft.com/office/drawing/2014/main" val="3395772071"/>
                    </a:ext>
                  </a:extLst>
                </a:gridCol>
                <a:gridCol w="181155">
                  <a:extLst>
                    <a:ext uri="{9D8B030D-6E8A-4147-A177-3AD203B41FA5}">
                      <a16:colId xmlns:a16="http://schemas.microsoft.com/office/drawing/2014/main" val="4205674602"/>
                    </a:ext>
                  </a:extLst>
                </a:gridCol>
                <a:gridCol w="218438">
                  <a:extLst>
                    <a:ext uri="{9D8B030D-6E8A-4147-A177-3AD203B41FA5}">
                      <a16:colId xmlns:a16="http://schemas.microsoft.com/office/drawing/2014/main" val="654208189"/>
                    </a:ext>
                  </a:extLst>
                </a:gridCol>
              </a:tblGrid>
              <a:tr h="253763">
                <a:tc>
                  <a:txBody>
                    <a:bodyPr/>
                    <a:lstStyle/>
                    <a:p>
                      <a:r>
                        <a:rPr lang="en-US" sz="900" b="0" dirty="0"/>
                        <a:t>14</a:t>
                      </a:r>
                    </a:p>
                  </a:txBody>
                  <a:tcPr marL="68580" marR="68580" marT="34290" marB="34290"/>
                </a:tc>
                <a:tc>
                  <a:txBody>
                    <a:bodyPr/>
                    <a:lstStyle/>
                    <a:p>
                      <a:r>
                        <a:rPr lang="en-US" sz="900" b="0" dirty="0"/>
                        <a:t>0</a:t>
                      </a:r>
                    </a:p>
                  </a:txBody>
                  <a:tcPr marL="68580" marR="68580" marT="34290" marB="34290"/>
                </a:tc>
                <a:tc>
                  <a:txBody>
                    <a:bodyPr/>
                    <a:lstStyle/>
                    <a:p>
                      <a:r>
                        <a:rPr lang="en-US" sz="900" b="0" dirty="0"/>
                        <a:t>-</a:t>
                      </a:r>
                    </a:p>
                  </a:txBody>
                  <a:tcPr marL="68580" marR="68580" marT="34290" marB="34290"/>
                </a:tc>
                <a:extLst>
                  <a:ext uri="{0D108BD9-81ED-4DB2-BD59-A6C34878D82A}">
                    <a16:rowId xmlns:a16="http://schemas.microsoft.com/office/drawing/2014/main" val="3535364416"/>
                  </a:ext>
                </a:extLst>
              </a:tr>
              <a:tr h="253763">
                <a:tc>
                  <a:txBody>
                    <a:bodyPr/>
                    <a:lstStyle/>
                    <a:p>
                      <a:r>
                        <a:rPr lang="en-US" sz="900" dirty="0"/>
                        <a:t>55</a:t>
                      </a:r>
                    </a:p>
                  </a:txBody>
                  <a:tcPr marL="68580" marR="68580" marT="34290" marB="34290"/>
                </a:tc>
                <a:tc>
                  <a:txBody>
                    <a:bodyPr/>
                    <a:lstStyle/>
                    <a:p>
                      <a:r>
                        <a:rPr lang="en-US" sz="900" dirty="0"/>
                        <a:t>0</a:t>
                      </a:r>
                    </a:p>
                  </a:txBody>
                  <a:tcPr marL="68580" marR="68580" marT="34290" marB="34290"/>
                </a:tc>
                <a:tc>
                  <a:txBody>
                    <a:bodyPr/>
                    <a:lstStyle/>
                    <a:p>
                      <a:r>
                        <a:rPr lang="en-US" sz="900" dirty="0"/>
                        <a:t>-</a:t>
                      </a:r>
                    </a:p>
                  </a:txBody>
                  <a:tcPr marL="68580" marR="68580" marT="34290" marB="34290"/>
                </a:tc>
                <a:extLst>
                  <a:ext uri="{0D108BD9-81ED-4DB2-BD59-A6C34878D82A}">
                    <a16:rowId xmlns:a16="http://schemas.microsoft.com/office/drawing/2014/main" val="3506835800"/>
                  </a:ext>
                </a:extLst>
              </a:tr>
              <a:tr h="253763">
                <a:tc>
                  <a:txBody>
                    <a:bodyPr/>
                    <a:lstStyle/>
                    <a:p>
                      <a:r>
                        <a:rPr lang="en-US" sz="900" dirty="0"/>
                        <a:t>78</a:t>
                      </a:r>
                    </a:p>
                  </a:txBody>
                  <a:tcPr marL="68580" marR="68580" marT="34290" marB="34290"/>
                </a:tc>
                <a:tc>
                  <a:txBody>
                    <a:bodyPr/>
                    <a:lstStyle/>
                    <a:p>
                      <a:r>
                        <a:rPr lang="en-US" sz="900" dirty="0"/>
                        <a:t>1</a:t>
                      </a:r>
                    </a:p>
                  </a:txBody>
                  <a:tcPr marL="68580" marR="68580" marT="34290" marB="34290"/>
                </a:tc>
                <a:tc>
                  <a:txBody>
                    <a:bodyPr/>
                    <a:lstStyle/>
                    <a:p>
                      <a:r>
                        <a:rPr lang="en-US" sz="900" dirty="0"/>
                        <a:t>A</a:t>
                      </a:r>
                    </a:p>
                  </a:txBody>
                  <a:tcPr marL="68580" marR="68580" marT="34290" marB="34290"/>
                </a:tc>
                <a:extLst>
                  <a:ext uri="{0D108BD9-81ED-4DB2-BD59-A6C34878D82A}">
                    <a16:rowId xmlns:a16="http://schemas.microsoft.com/office/drawing/2014/main" val="2147577407"/>
                  </a:ext>
                </a:extLst>
              </a:tr>
              <a:tr h="253763">
                <a:tc>
                  <a:txBody>
                    <a:bodyPr/>
                    <a:lstStyle/>
                    <a:p>
                      <a:r>
                        <a:rPr lang="en-US" sz="900" dirty="0"/>
                        <a:t>23</a:t>
                      </a:r>
                    </a:p>
                  </a:txBody>
                  <a:tcPr marL="68580" marR="68580" marT="34290" marB="34290"/>
                </a:tc>
                <a:tc>
                  <a:txBody>
                    <a:bodyPr/>
                    <a:lstStyle/>
                    <a:p>
                      <a:r>
                        <a:rPr lang="en-US" sz="900" dirty="0"/>
                        <a:t>1</a:t>
                      </a:r>
                    </a:p>
                  </a:txBody>
                  <a:tcPr marL="68580" marR="68580" marT="34290" marB="34290"/>
                </a:tc>
                <a:tc>
                  <a:txBody>
                    <a:bodyPr/>
                    <a:lstStyle/>
                    <a:p>
                      <a:r>
                        <a:rPr lang="en-US" sz="900" dirty="0"/>
                        <a:t>A</a:t>
                      </a:r>
                    </a:p>
                  </a:txBody>
                  <a:tcPr marL="68580" marR="68580" marT="34290" marB="34290"/>
                </a:tc>
                <a:extLst>
                  <a:ext uri="{0D108BD9-81ED-4DB2-BD59-A6C34878D82A}">
                    <a16:rowId xmlns:a16="http://schemas.microsoft.com/office/drawing/2014/main" val="4290507534"/>
                  </a:ext>
                </a:extLst>
              </a:tr>
              <a:tr h="253763">
                <a:tc>
                  <a:txBody>
                    <a:bodyPr/>
                    <a:lstStyle/>
                    <a:p>
                      <a:r>
                        <a:rPr lang="en-US" sz="900" dirty="0"/>
                        <a:t>66</a:t>
                      </a:r>
                    </a:p>
                  </a:txBody>
                  <a:tcPr marL="68580" marR="68580" marT="34290" marB="34290"/>
                </a:tc>
                <a:tc>
                  <a:txBody>
                    <a:bodyPr/>
                    <a:lstStyle/>
                    <a:p>
                      <a:r>
                        <a:rPr lang="en-US" sz="900" dirty="0"/>
                        <a:t>1</a:t>
                      </a:r>
                    </a:p>
                  </a:txBody>
                  <a:tcPr marL="68580" marR="68580" marT="34290" marB="34290"/>
                </a:tc>
                <a:tc>
                  <a:txBody>
                    <a:bodyPr/>
                    <a:lstStyle/>
                    <a:p>
                      <a:r>
                        <a:rPr lang="en-US" sz="900" dirty="0"/>
                        <a:t>C</a:t>
                      </a:r>
                    </a:p>
                  </a:txBody>
                  <a:tcPr marL="68580" marR="68580" marT="34290" marB="34290"/>
                </a:tc>
                <a:extLst>
                  <a:ext uri="{0D108BD9-81ED-4DB2-BD59-A6C34878D82A}">
                    <a16:rowId xmlns:a16="http://schemas.microsoft.com/office/drawing/2014/main" val="3113483478"/>
                  </a:ext>
                </a:extLst>
              </a:tr>
              <a:tr h="253763">
                <a:tc>
                  <a:txBody>
                    <a:bodyPr/>
                    <a:lstStyle/>
                    <a:p>
                      <a:r>
                        <a:rPr lang="en-US" sz="900" dirty="0"/>
                        <a:t>92</a:t>
                      </a:r>
                    </a:p>
                  </a:txBody>
                  <a:tcPr marL="68580" marR="68580" marT="34290" marB="34290"/>
                </a:tc>
                <a:tc>
                  <a:txBody>
                    <a:bodyPr/>
                    <a:lstStyle/>
                    <a:p>
                      <a:r>
                        <a:rPr lang="en-US" sz="900" dirty="0"/>
                        <a:t>2</a:t>
                      </a:r>
                    </a:p>
                  </a:txBody>
                  <a:tcPr marL="68580" marR="68580" marT="34290" marB="34290"/>
                </a:tc>
                <a:tc>
                  <a:txBody>
                    <a:bodyPr/>
                    <a:lstStyle/>
                    <a:p>
                      <a:r>
                        <a:rPr lang="en-US" sz="900" dirty="0"/>
                        <a:t>A</a:t>
                      </a:r>
                    </a:p>
                  </a:txBody>
                  <a:tcPr marL="68580" marR="68580" marT="34290" marB="34290"/>
                </a:tc>
                <a:extLst>
                  <a:ext uri="{0D108BD9-81ED-4DB2-BD59-A6C34878D82A}">
                    <a16:rowId xmlns:a16="http://schemas.microsoft.com/office/drawing/2014/main" val="3093455464"/>
                  </a:ext>
                </a:extLst>
              </a:tr>
              <a:tr h="253763">
                <a:tc>
                  <a:txBody>
                    <a:bodyPr/>
                    <a:lstStyle/>
                    <a:p>
                      <a:r>
                        <a:rPr lang="en-US" sz="900" dirty="0"/>
                        <a:t>08</a:t>
                      </a:r>
                    </a:p>
                  </a:txBody>
                  <a:tcPr marL="68580" marR="68580" marT="34290" marB="34290"/>
                </a:tc>
                <a:tc>
                  <a:txBody>
                    <a:bodyPr/>
                    <a:lstStyle/>
                    <a:p>
                      <a:r>
                        <a:rPr lang="en-US" sz="900" dirty="0"/>
                        <a:t>2</a:t>
                      </a:r>
                    </a:p>
                  </a:txBody>
                  <a:tcPr marL="68580" marR="68580" marT="34290" marB="34290"/>
                </a:tc>
                <a:tc>
                  <a:txBody>
                    <a:bodyPr/>
                    <a:lstStyle/>
                    <a:p>
                      <a:r>
                        <a:rPr lang="en-US" sz="900" dirty="0"/>
                        <a:t>C</a:t>
                      </a:r>
                    </a:p>
                  </a:txBody>
                  <a:tcPr marL="68580" marR="68580" marT="34290" marB="34290"/>
                </a:tc>
                <a:extLst>
                  <a:ext uri="{0D108BD9-81ED-4DB2-BD59-A6C34878D82A}">
                    <a16:rowId xmlns:a16="http://schemas.microsoft.com/office/drawing/2014/main" val="2875565608"/>
                  </a:ext>
                </a:extLst>
              </a:tr>
            </a:tbl>
          </a:graphicData>
        </a:graphic>
      </p:graphicFrame>
      <p:sp>
        <p:nvSpPr>
          <p:cNvPr id="25" name="TextBox 24">
            <a:extLst>
              <a:ext uri="{FF2B5EF4-FFF2-40B4-BE49-F238E27FC236}">
                <a16:creationId xmlns:a16="http://schemas.microsoft.com/office/drawing/2014/main" id="{246313AE-E672-AB4B-9E41-847308594F7A}"/>
              </a:ext>
            </a:extLst>
          </p:cNvPr>
          <p:cNvSpPr txBox="1"/>
          <p:nvPr/>
        </p:nvSpPr>
        <p:spPr>
          <a:xfrm>
            <a:off x="1863555" y="3514731"/>
            <a:ext cx="338554" cy="369332"/>
          </a:xfrm>
          <a:prstGeom prst="rect">
            <a:avLst/>
          </a:prstGeom>
          <a:noFill/>
        </p:spPr>
        <p:txBody>
          <a:bodyPr wrap="none" rtlCol="0">
            <a:spAutoFit/>
          </a:bodyPr>
          <a:lstStyle/>
          <a:p>
            <a:r>
              <a:rPr lang="en-US" dirty="0"/>
              <a:t>A</a:t>
            </a:r>
          </a:p>
        </p:txBody>
      </p:sp>
      <p:grpSp>
        <p:nvGrpSpPr>
          <p:cNvPr id="42" name="Group 41">
            <a:extLst>
              <a:ext uri="{FF2B5EF4-FFF2-40B4-BE49-F238E27FC236}">
                <a16:creationId xmlns:a16="http://schemas.microsoft.com/office/drawing/2014/main" id="{1288BD6C-468B-8841-BB16-2C6E01314CC0}"/>
              </a:ext>
            </a:extLst>
          </p:cNvPr>
          <p:cNvGrpSpPr/>
          <p:nvPr/>
        </p:nvGrpSpPr>
        <p:grpSpPr>
          <a:xfrm>
            <a:off x="1839286" y="2689716"/>
            <a:ext cx="5653720" cy="3155309"/>
            <a:chOff x="2463505" y="2118708"/>
            <a:chExt cx="7538293" cy="3825283"/>
          </a:xfrm>
        </p:grpSpPr>
        <p:cxnSp>
          <p:nvCxnSpPr>
            <p:cNvPr id="5" name="Straight Connector 4">
              <a:extLst>
                <a:ext uri="{FF2B5EF4-FFF2-40B4-BE49-F238E27FC236}">
                  <a16:creationId xmlns:a16="http://schemas.microsoft.com/office/drawing/2014/main" id="{6BC4492E-662D-7540-A3D9-DBF05526BBA1}"/>
                </a:ext>
              </a:extLst>
            </p:cNvPr>
            <p:cNvCxnSpPr>
              <a:cxnSpLocks/>
              <a:stCxn id="14" idx="3"/>
            </p:cNvCxnSpPr>
            <p:nvPr/>
          </p:nvCxnSpPr>
          <p:spPr>
            <a:xfrm flipV="1">
              <a:off x="6455962" y="3839181"/>
              <a:ext cx="890138" cy="119946"/>
            </a:xfrm>
            <a:prstGeom prst="line">
              <a:avLst/>
            </a:prstGeom>
          </p:spPr>
          <p:style>
            <a:lnRef idx="1">
              <a:schemeClr val="accent1"/>
            </a:lnRef>
            <a:fillRef idx="0">
              <a:schemeClr val="accent1"/>
            </a:fillRef>
            <a:effectRef idx="0">
              <a:schemeClr val="accent1"/>
            </a:effectRef>
            <a:fontRef idx="minor">
              <a:schemeClr val="tx1"/>
            </a:fontRef>
          </p:style>
        </p:cxnSp>
        <p:sp>
          <p:nvSpPr>
            <p:cNvPr id="21" name="Freeform 20">
              <a:extLst>
                <a:ext uri="{FF2B5EF4-FFF2-40B4-BE49-F238E27FC236}">
                  <a16:creationId xmlns:a16="http://schemas.microsoft.com/office/drawing/2014/main" id="{BDE2394D-6354-B442-B7D2-6F4BDC8D5A73}"/>
                </a:ext>
              </a:extLst>
            </p:cNvPr>
            <p:cNvSpPr>
              <a:spLocks/>
            </p:cNvSpPr>
            <p:nvPr/>
          </p:nvSpPr>
          <p:spPr bwMode="auto">
            <a:xfrm>
              <a:off x="7306541" y="3514410"/>
              <a:ext cx="1158131" cy="444843"/>
            </a:xfrm>
            <a:custGeom>
              <a:avLst/>
              <a:gdLst>
                <a:gd name="T0" fmla="*/ 2147483647 w 1198"/>
                <a:gd name="T1" fmla="*/ 2147483647 h 451"/>
                <a:gd name="T2" fmla="*/ 2147483647 w 1198"/>
                <a:gd name="T3" fmla="*/ 2147483647 h 451"/>
                <a:gd name="T4" fmla="*/ 2147483647 w 1198"/>
                <a:gd name="T5" fmla="*/ 2147483647 h 451"/>
                <a:gd name="T6" fmla="*/ 2147483647 w 1198"/>
                <a:gd name="T7" fmla="*/ 2147483647 h 451"/>
                <a:gd name="T8" fmla="*/ 2147483647 w 1198"/>
                <a:gd name="T9" fmla="*/ 2147483647 h 451"/>
                <a:gd name="T10" fmla="*/ 2147483647 w 1198"/>
                <a:gd name="T11" fmla="*/ 2147483647 h 451"/>
                <a:gd name="T12" fmla="*/ 2147483647 w 1198"/>
                <a:gd name="T13" fmla="*/ 2147483647 h 451"/>
                <a:gd name="T14" fmla="*/ 2147483647 w 1198"/>
                <a:gd name="T15" fmla="*/ 2147483647 h 451"/>
                <a:gd name="T16" fmla="*/ 2147483647 w 1198"/>
                <a:gd name="T17" fmla="*/ 2147483647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r>
                <a:rPr lang="en-US" sz="1200" dirty="0"/>
                <a:t>Net:92</a:t>
              </a:r>
            </a:p>
          </p:txBody>
        </p:sp>
        <p:grpSp>
          <p:nvGrpSpPr>
            <p:cNvPr id="41" name="Group 40">
              <a:extLst>
                <a:ext uri="{FF2B5EF4-FFF2-40B4-BE49-F238E27FC236}">
                  <a16:creationId xmlns:a16="http://schemas.microsoft.com/office/drawing/2014/main" id="{487E7EA9-5B02-B94F-B45A-1DB1C7551C1D}"/>
                </a:ext>
              </a:extLst>
            </p:cNvPr>
            <p:cNvGrpSpPr/>
            <p:nvPr/>
          </p:nvGrpSpPr>
          <p:grpSpPr>
            <a:xfrm>
              <a:off x="2463505" y="2118708"/>
              <a:ext cx="7538293" cy="3825283"/>
              <a:chOff x="2455952" y="1477603"/>
              <a:chExt cx="7538293" cy="3825283"/>
            </a:xfrm>
          </p:grpSpPr>
          <p:cxnSp>
            <p:nvCxnSpPr>
              <p:cNvPr id="3" name="Straight Connector 2">
                <a:extLst>
                  <a:ext uri="{FF2B5EF4-FFF2-40B4-BE49-F238E27FC236}">
                    <a16:creationId xmlns:a16="http://schemas.microsoft.com/office/drawing/2014/main" id="{C42403B4-5E99-4440-AA5C-0970477543F1}"/>
                  </a:ext>
                </a:extLst>
              </p:cNvPr>
              <p:cNvCxnSpPr>
                <a:cxnSpLocks/>
                <a:stCxn id="16" idx="3"/>
                <a:endCxn id="15" idx="2"/>
              </p:cNvCxnSpPr>
              <p:nvPr/>
            </p:nvCxnSpPr>
            <p:spPr>
              <a:xfrm flipV="1">
                <a:off x="8529130" y="3198076"/>
                <a:ext cx="926757" cy="1379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748705C-2D9D-8945-BD42-0EB7EC0CF2C1}"/>
                  </a:ext>
                </a:extLst>
              </p:cNvPr>
              <p:cNvCxnSpPr>
                <a:stCxn id="13" idx="3"/>
                <a:endCxn id="16" idx="1"/>
              </p:cNvCxnSpPr>
              <p:nvPr/>
            </p:nvCxnSpPr>
            <p:spPr>
              <a:xfrm flipV="1">
                <a:off x="4737533" y="4577187"/>
                <a:ext cx="2970859" cy="49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38BA5FE-1942-8843-B3B7-AC7BF7E936AD}"/>
                  </a:ext>
                </a:extLst>
              </p:cNvPr>
              <p:cNvCxnSpPr>
                <a:stCxn id="12" idx="3"/>
                <a:endCxn id="14" idx="1"/>
              </p:cNvCxnSpPr>
              <p:nvPr/>
            </p:nvCxnSpPr>
            <p:spPr>
              <a:xfrm>
                <a:off x="3276690" y="3152425"/>
                <a:ext cx="2350981" cy="16559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3E31BD-E988-A145-8810-43204A8EADDA}"/>
                  </a:ext>
                </a:extLst>
              </p:cNvPr>
              <p:cNvCxnSpPr>
                <a:cxnSpLocks/>
                <a:stCxn id="13" idx="1"/>
              </p:cNvCxnSpPr>
              <p:nvPr/>
            </p:nvCxnSpPr>
            <p:spPr>
              <a:xfrm flipH="1" flipV="1">
                <a:off x="2951922" y="3331342"/>
                <a:ext cx="964873" cy="1295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70C5B-C358-1640-8560-D34C6A667C32}"/>
                  </a:ext>
                </a:extLst>
              </p:cNvPr>
              <p:cNvCxnSpPr>
                <a:cxnSpLocks/>
                <a:stCxn id="11" idx="1"/>
              </p:cNvCxnSpPr>
              <p:nvPr/>
            </p:nvCxnSpPr>
            <p:spPr>
              <a:xfrm flipH="1">
                <a:off x="2951922" y="1750653"/>
                <a:ext cx="3271040" cy="1083151"/>
              </a:xfrm>
              <a:prstGeom prst="line">
                <a:avLst/>
              </a:prstGeom>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4BFC84BD-0289-E047-BE75-E467FE3F85CA}"/>
                  </a:ext>
                </a:extLst>
              </p:cNvPr>
              <p:cNvSpPr>
                <a:spLocks/>
              </p:cNvSpPr>
              <p:nvPr/>
            </p:nvSpPr>
            <p:spPr bwMode="auto">
              <a:xfrm>
                <a:off x="4154557" y="2033053"/>
                <a:ext cx="1009736" cy="444843"/>
              </a:xfrm>
              <a:custGeom>
                <a:avLst/>
                <a:gdLst>
                  <a:gd name="T0" fmla="*/ 2147483647 w 1198"/>
                  <a:gd name="T1" fmla="*/ 2147483647 h 451"/>
                  <a:gd name="T2" fmla="*/ 2147483647 w 1198"/>
                  <a:gd name="T3" fmla="*/ 2147483647 h 451"/>
                  <a:gd name="T4" fmla="*/ 2147483647 w 1198"/>
                  <a:gd name="T5" fmla="*/ 2147483647 h 451"/>
                  <a:gd name="T6" fmla="*/ 2147483647 w 1198"/>
                  <a:gd name="T7" fmla="*/ 2147483647 h 451"/>
                  <a:gd name="T8" fmla="*/ 2147483647 w 1198"/>
                  <a:gd name="T9" fmla="*/ 2147483647 h 451"/>
                  <a:gd name="T10" fmla="*/ 2147483647 w 1198"/>
                  <a:gd name="T11" fmla="*/ 2147483647 h 451"/>
                  <a:gd name="T12" fmla="*/ 2147483647 w 1198"/>
                  <a:gd name="T13" fmla="*/ 2147483647 h 451"/>
                  <a:gd name="T14" fmla="*/ 2147483647 w 1198"/>
                  <a:gd name="T15" fmla="*/ 2147483647 h 451"/>
                  <a:gd name="T16" fmla="*/ 2147483647 w 1198"/>
                  <a:gd name="T17" fmla="*/ 2147483647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r>
                  <a:rPr lang="en-US" sz="1200" dirty="0"/>
                  <a:t>Net:14</a:t>
                </a:r>
              </a:p>
            </p:txBody>
          </p:sp>
          <p:pic>
            <p:nvPicPr>
              <p:cNvPr id="11" name="Picture 8">
                <a:extLst>
                  <a:ext uri="{FF2B5EF4-FFF2-40B4-BE49-F238E27FC236}">
                    <a16:creationId xmlns:a16="http://schemas.microsoft.com/office/drawing/2014/main" id="{9148227D-A6D3-D34B-B2FD-4390A6D5F1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22962" y="1477603"/>
                <a:ext cx="820738" cy="546100"/>
              </a:xfrm>
              <a:prstGeom prst="rect">
                <a:avLst/>
              </a:prstGeom>
              <a:solidFill>
                <a:srgbClr val="C00000"/>
              </a:solidFill>
              <a:ln w="9525">
                <a:noFill/>
                <a:miter lim="800000"/>
                <a:headEnd/>
                <a:tailEnd/>
              </a:ln>
            </p:spPr>
          </p:pic>
          <p:pic>
            <p:nvPicPr>
              <p:cNvPr id="12" name="Picture 8">
                <a:extLst>
                  <a:ext uri="{FF2B5EF4-FFF2-40B4-BE49-F238E27FC236}">
                    <a16:creationId xmlns:a16="http://schemas.microsoft.com/office/drawing/2014/main" id="{6C0BE3CE-BDE7-8048-B231-9A5F0E4A77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55952" y="2879375"/>
                <a:ext cx="820738" cy="546100"/>
              </a:xfrm>
              <a:prstGeom prst="rect">
                <a:avLst/>
              </a:prstGeom>
              <a:solidFill>
                <a:srgbClr val="C00000"/>
              </a:solidFill>
              <a:ln w="9525">
                <a:noFill/>
                <a:miter lim="800000"/>
                <a:headEnd/>
                <a:tailEnd/>
              </a:ln>
            </p:spPr>
          </p:pic>
          <p:pic>
            <p:nvPicPr>
              <p:cNvPr id="13" name="Picture 8">
                <a:extLst>
                  <a:ext uri="{FF2B5EF4-FFF2-40B4-BE49-F238E27FC236}">
                    <a16:creationId xmlns:a16="http://schemas.microsoft.com/office/drawing/2014/main" id="{0A7C8EE8-039D-F549-9604-072A1939C0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16795" y="4353962"/>
                <a:ext cx="820738" cy="546100"/>
              </a:xfrm>
              <a:prstGeom prst="rect">
                <a:avLst/>
              </a:prstGeom>
              <a:solidFill>
                <a:srgbClr val="C00000"/>
              </a:solidFill>
              <a:ln w="9525">
                <a:noFill/>
                <a:miter lim="800000"/>
                <a:headEnd/>
                <a:tailEnd/>
              </a:ln>
            </p:spPr>
          </p:pic>
          <p:pic>
            <p:nvPicPr>
              <p:cNvPr id="14" name="Picture 8">
                <a:extLst>
                  <a:ext uri="{FF2B5EF4-FFF2-40B4-BE49-F238E27FC236}">
                    <a16:creationId xmlns:a16="http://schemas.microsoft.com/office/drawing/2014/main" id="{A66E7623-2E99-A645-ABC8-0B1D1108A5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27671" y="3044972"/>
                <a:ext cx="820738" cy="546100"/>
              </a:xfrm>
              <a:prstGeom prst="rect">
                <a:avLst/>
              </a:prstGeom>
              <a:solidFill>
                <a:srgbClr val="C00000"/>
              </a:solidFill>
              <a:ln w="9525">
                <a:noFill/>
                <a:miter lim="800000"/>
                <a:headEnd/>
                <a:tailEnd/>
              </a:ln>
            </p:spPr>
          </p:pic>
          <p:pic>
            <p:nvPicPr>
              <p:cNvPr id="15" name="Picture 8">
                <a:extLst>
                  <a:ext uri="{FF2B5EF4-FFF2-40B4-BE49-F238E27FC236}">
                    <a16:creationId xmlns:a16="http://schemas.microsoft.com/office/drawing/2014/main" id="{A3E94CED-A4CC-A44F-ABBD-03780F2AC6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45518" y="2651976"/>
                <a:ext cx="820738" cy="546100"/>
              </a:xfrm>
              <a:prstGeom prst="rect">
                <a:avLst/>
              </a:prstGeom>
              <a:solidFill>
                <a:srgbClr val="C00000"/>
              </a:solidFill>
              <a:ln w="9525">
                <a:noFill/>
                <a:miter lim="800000"/>
                <a:headEnd/>
                <a:tailEnd/>
              </a:ln>
            </p:spPr>
          </p:pic>
          <p:pic>
            <p:nvPicPr>
              <p:cNvPr id="16" name="Picture 8">
                <a:extLst>
                  <a:ext uri="{FF2B5EF4-FFF2-40B4-BE49-F238E27FC236}">
                    <a16:creationId xmlns:a16="http://schemas.microsoft.com/office/drawing/2014/main" id="{D4B10B65-3938-7246-96E5-E9ACB3A86D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08392" y="4304137"/>
                <a:ext cx="820738" cy="546100"/>
              </a:xfrm>
              <a:prstGeom prst="rect">
                <a:avLst/>
              </a:prstGeom>
              <a:solidFill>
                <a:srgbClr val="C00000"/>
              </a:solidFill>
              <a:ln w="9525">
                <a:noFill/>
                <a:miter lim="800000"/>
                <a:headEnd/>
                <a:tailEnd/>
              </a:ln>
            </p:spPr>
          </p:pic>
          <p:sp>
            <p:nvSpPr>
              <p:cNvPr id="17" name="Freeform 16">
                <a:extLst>
                  <a:ext uri="{FF2B5EF4-FFF2-40B4-BE49-F238E27FC236}">
                    <a16:creationId xmlns:a16="http://schemas.microsoft.com/office/drawing/2014/main" id="{164CC827-6884-D24B-A0AC-679EDDC3EDA3}"/>
                  </a:ext>
                </a:extLst>
              </p:cNvPr>
              <p:cNvSpPr>
                <a:spLocks/>
              </p:cNvSpPr>
              <p:nvPr/>
            </p:nvSpPr>
            <p:spPr bwMode="auto">
              <a:xfrm>
                <a:off x="4254310" y="2958753"/>
                <a:ext cx="1009736" cy="444843"/>
              </a:xfrm>
              <a:custGeom>
                <a:avLst/>
                <a:gdLst>
                  <a:gd name="T0" fmla="*/ 2147483647 w 1198"/>
                  <a:gd name="T1" fmla="*/ 2147483647 h 451"/>
                  <a:gd name="T2" fmla="*/ 2147483647 w 1198"/>
                  <a:gd name="T3" fmla="*/ 2147483647 h 451"/>
                  <a:gd name="T4" fmla="*/ 2147483647 w 1198"/>
                  <a:gd name="T5" fmla="*/ 2147483647 h 451"/>
                  <a:gd name="T6" fmla="*/ 2147483647 w 1198"/>
                  <a:gd name="T7" fmla="*/ 2147483647 h 451"/>
                  <a:gd name="T8" fmla="*/ 2147483647 w 1198"/>
                  <a:gd name="T9" fmla="*/ 2147483647 h 451"/>
                  <a:gd name="T10" fmla="*/ 2147483647 w 1198"/>
                  <a:gd name="T11" fmla="*/ 2147483647 h 451"/>
                  <a:gd name="T12" fmla="*/ 2147483647 w 1198"/>
                  <a:gd name="T13" fmla="*/ 2147483647 h 451"/>
                  <a:gd name="T14" fmla="*/ 2147483647 w 1198"/>
                  <a:gd name="T15" fmla="*/ 2147483647 h 451"/>
                  <a:gd name="T16" fmla="*/ 2147483647 w 1198"/>
                  <a:gd name="T17" fmla="*/ 2147483647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r>
                  <a:rPr lang="en-US" sz="1200" dirty="0"/>
                  <a:t>Net:78</a:t>
                </a:r>
              </a:p>
            </p:txBody>
          </p:sp>
          <p:sp>
            <p:nvSpPr>
              <p:cNvPr id="18" name="Freeform 17">
                <a:extLst>
                  <a:ext uri="{FF2B5EF4-FFF2-40B4-BE49-F238E27FC236}">
                    <a16:creationId xmlns:a16="http://schemas.microsoft.com/office/drawing/2014/main" id="{7D6C62A0-69B4-2A41-9C7B-85BB53BD28A2}"/>
                  </a:ext>
                </a:extLst>
              </p:cNvPr>
              <p:cNvSpPr>
                <a:spLocks/>
              </p:cNvSpPr>
              <p:nvPr/>
            </p:nvSpPr>
            <p:spPr bwMode="auto">
              <a:xfrm>
                <a:off x="2929490" y="3738020"/>
                <a:ext cx="1009736" cy="444843"/>
              </a:xfrm>
              <a:custGeom>
                <a:avLst/>
                <a:gdLst>
                  <a:gd name="T0" fmla="*/ 2147483647 w 1198"/>
                  <a:gd name="T1" fmla="*/ 2147483647 h 451"/>
                  <a:gd name="T2" fmla="*/ 2147483647 w 1198"/>
                  <a:gd name="T3" fmla="*/ 2147483647 h 451"/>
                  <a:gd name="T4" fmla="*/ 2147483647 w 1198"/>
                  <a:gd name="T5" fmla="*/ 2147483647 h 451"/>
                  <a:gd name="T6" fmla="*/ 2147483647 w 1198"/>
                  <a:gd name="T7" fmla="*/ 2147483647 h 451"/>
                  <a:gd name="T8" fmla="*/ 2147483647 w 1198"/>
                  <a:gd name="T9" fmla="*/ 2147483647 h 451"/>
                  <a:gd name="T10" fmla="*/ 2147483647 w 1198"/>
                  <a:gd name="T11" fmla="*/ 2147483647 h 451"/>
                  <a:gd name="T12" fmla="*/ 2147483647 w 1198"/>
                  <a:gd name="T13" fmla="*/ 2147483647 h 451"/>
                  <a:gd name="T14" fmla="*/ 2147483647 w 1198"/>
                  <a:gd name="T15" fmla="*/ 2147483647 h 451"/>
                  <a:gd name="T16" fmla="*/ 2147483647 w 1198"/>
                  <a:gd name="T17" fmla="*/ 2147483647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r>
                  <a:rPr lang="en-US" sz="1200" dirty="0"/>
                  <a:t>Net:23</a:t>
                </a:r>
              </a:p>
            </p:txBody>
          </p:sp>
          <p:sp>
            <p:nvSpPr>
              <p:cNvPr id="19" name="Freeform 18">
                <a:extLst>
                  <a:ext uri="{FF2B5EF4-FFF2-40B4-BE49-F238E27FC236}">
                    <a16:creationId xmlns:a16="http://schemas.microsoft.com/office/drawing/2014/main" id="{AF1F87F6-E16D-704A-97AA-0DF4167C06B0}"/>
                  </a:ext>
                </a:extLst>
              </p:cNvPr>
              <p:cNvSpPr>
                <a:spLocks/>
              </p:cNvSpPr>
              <p:nvPr/>
            </p:nvSpPr>
            <p:spPr bwMode="auto">
              <a:xfrm>
                <a:off x="8560843" y="3603488"/>
                <a:ext cx="1009736" cy="444843"/>
              </a:xfrm>
              <a:custGeom>
                <a:avLst/>
                <a:gdLst>
                  <a:gd name="T0" fmla="*/ 2147483647 w 1198"/>
                  <a:gd name="T1" fmla="*/ 2147483647 h 451"/>
                  <a:gd name="T2" fmla="*/ 2147483647 w 1198"/>
                  <a:gd name="T3" fmla="*/ 2147483647 h 451"/>
                  <a:gd name="T4" fmla="*/ 2147483647 w 1198"/>
                  <a:gd name="T5" fmla="*/ 2147483647 h 451"/>
                  <a:gd name="T6" fmla="*/ 2147483647 w 1198"/>
                  <a:gd name="T7" fmla="*/ 2147483647 h 451"/>
                  <a:gd name="T8" fmla="*/ 2147483647 w 1198"/>
                  <a:gd name="T9" fmla="*/ 2147483647 h 451"/>
                  <a:gd name="T10" fmla="*/ 2147483647 w 1198"/>
                  <a:gd name="T11" fmla="*/ 2147483647 h 451"/>
                  <a:gd name="T12" fmla="*/ 2147483647 w 1198"/>
                  <a:gd name="T13" fmla="*/ 2147483647 h 451"/>
                  <a:gd name="T14" fmla="*/ 2147483647 w 1198"/>
                  <a:gd name="T15" fmla="*/ 2147483647 h 451"/>
                  <a:gd name="T16" fmla="*/ 2147483647 w 1198"/>
                  <a:gd name="T17" fmla="*/ 2147483647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r>
                  <a:rPr lang="en-US" sz="1200" dirty="0"/>
                  <a:t>Net:66</a:t>
                </a:r>
              </a:p>
            </p:txBody>
          </p:sp>
          <p:sp>
            <p:nvSpPr>
              <p:cNvPr id="20" name="Freeform 19">
                <a:extLst>
                  <a:ext uri="{FF2B5EF4-FFF2-40B4-BE49-F238E27FC236}">
                    <a16:creationId xmlns:a16="http://schemas.microsoft.com/office/drawing/2014/main" id="{F504C0AA-762B-4F4A-A877-47C90B706AFC}"/>
                  </a:ext>
                </a:extLst>
              </p:cNvPr>
              <p:cNvSpPr>
                <a:spLocks/>
              </p:cNvSpPr>
              <p:nvPr/>
            </p:nvSpPr>
            <p:spPr bwMode="auto">
              <a:xfrm>
                <a:off x="5703516" y="4405902"/>
                <a:ext cx="1009736" cy="444843"/>
              </a:xfrm>
              <a:custGeom>
                <a:avLst/>
                <a:gdLst>
                  <a:gd name="T0" fmla="*/ 2147483647 w 1198"/>
                  <a:gd name="T1" fmla="*/ 2147483647 h 451"/>
                  <a:gd name="T2" fmla="*/ 2147483647 w 1198"/>
                  <a:gd name="T3" fmla="*/ 2147483647 h 451"/>
                  <a:gd name="T4" fmla="*/ 2147483647 w 1198"/>
                  <a:gd name="T5" fmla="*/ 2147483647 h 451"/>
                  <a:gd name="T6" fmla="*/ 2147483647 w 1198"/>
                  <a:gd name="T7" fmla="*/ 2147483647 h 451"/>
                  <a:gd name="T8" fmla="*/ 2147483647 w 1198"/>
                  <a:gd name="T9" fmla="*/ 2147483647 h 451"/>
                  <a:gd name="T10" fmla="*/ 2147483647 w 1198"/>
                  <a:gd name="T11" fmla="*/ 2147483647 h 451"/>
                  <a:gd name="T12" fmla="*/ 2147483647 w 1198"/>
                  <a:gd name="T13" fmla="*/ 2147483647 h 451"/>
                  <a:gd name="T14" fmla="*/ 2147483647 w 1198"/>
                  <a:gd name="T15" fmla="*/ 2147483647 h 451"/>
                  <a:gd name="T16" fmla="*/ 2147483647 w 1198"/>
                  <a:gd name="T17" fmla="*/ 2147483647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r>
                  <a:rPr lang="en-US" sz="1200" dirty="0"/>
                  <a:t>Net:08</a:t>
                </a:r>
              </a:p>
            </p:txBody>
          </p:sp>
          <p:sp>
            <p:nvSpPr>
              <p:cNvPr id="22" name="Freeform 21">
                <a:extLst>
                  <a:ext uri="{FF2B5EF4-FFF2-40B4-BE49-F238E27FC236}">
                    <a16:creationId xmlns:a16="http://schemas.microsoft.com/office/drawing/2014/main" id="{C72FA5C3-62EE-4141-9E40-C130F5A9DEAB}"/>
                  </a:ext>
                </a:extLst>
              </p:cNvPr>
              <p:cNvSpPr>
                <a:spLocks/>
              </p:cNvSpPr>
              <p:nvPr/>
            </p:nvSpPr>
            <p:spPr bwMode="auto">
              <a:xfrm>
                <a:off x="7625539" y="1951587"/>
                <a:ext cx="1009736" cy="444843"/>
              </a:xfrm>
              <a:custGeom>
                <a:avLst/>
                <a:gdLst>
                  <a:gd name="T0" fmla="*/ 2147483647 w 1198"/>
                  <a:gd name="T1" fmla="*/ 2147483647 h 451"/>
                  <a:gd name="T2" fmla="*/ 2147483647 w 1198"/>
                  <a:gd name="T3" fmla="*/ 2147483647 h 451"/>
                  <a:gd name="T4" fmla="*/ 2147483647 w 1198"/>
                  <a:gd name="T5" fmla="*/ 2147483647 h 451"/>
                  <a:gd name="T6" fmla="*/ 2147483647 w 1198"/>
                  <a:gd name="T7" fmla="*/ 2147483647 h 451"/>
                  <a:gd name="T8" fmla="*/ 2147483647 w 1198"/>
                  <a:gd name="T9" fmla="*/ 2147483647 h 451"/>
                  <a:gd name="T10" fmla="*/ 2147483647 w 1198"/>
                  <a:gd name="T11" fmla="*/ 2147483647 h 451"/>
                  <a:gd name="T12" fmla="*/ 2147483647 w 1198"/>
                  <a:gd name="T13" fmla="*/ 2147483647 h 451"/>
                  <a:gd name="T14" fmla="*/ 2147483647 w 1198"/>
                  <a:gd name="T15" fmla="*/ 2147483647 h 451"/>
                  <a:gd name="T16" fmla="*/ 2147483647 w 1198"/>
                  <a:gd name="T17" fmla="*/ 2147483647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r>
                  <a:rPr lang="en-US" sz="1200" dirty="0"/>
                  <a:t>Net:55</a:t>
                </a:r>
              </a:p>
            </p:txBody>
          </p:sp>
          <p:sp>
            <p:nvSpPr>
              <p:cNvPr id="24" name="TextBox 23">
                <a:extLst>
                  <a:ext uri="{FF2B5EF4-FFF2-40B4-BE49-F238E27FC236}">
                    <a16:creationId xmlns:a16="http://schemas.microsoft.com/office/drawing/2014/main" id="{709F998F-B6FD-C445-A58F-8D1B1D98B27F}"/>
                  </a:ext>
                </a:extLst>
              </p:cNvPr>
              <p:cNvSpPr txBox="1"/>
              <p:nvPr/>
            </p:nvSpPr>
            <p:spPr>
              <a:xfrm>
                <a:off x="6521415" y="1905107"/>
                <a:ext cx="451405" cy="447753"/>
              </a:xfrm>
              <a:prstGeom prst="rect">
                <a:avLst/>
              </a:prstGeom>
              <a:noFill/>
            </p:spPr>
            <p:txBody>
              <a:bodyPr wrap="none" rtlCol="0">
                <a:spAutoFit/>
              </a:bodyPr>
              <a:lstStyle/>
              <a:p>
                <a:r>
                  <a:rPr lang="en-US" dirty="0"/>
                  <a:t>B</a:t>
                </a:r>
              </a:p>
            </p:txBody>
          </p:sp>
          <p:sp>
            <p:nvSpPr>
              <p:cNvPr id="26" name="TextBox 25">
                <a:extLst>
                  <a:ext uri="{FF2B5EF4-FFF2-40B4-BE49-F238E27FC236}">
                    <a16:creationId xmlns:a16="http://schemas.microsoft.com/office/drawing/2014/main" id="{19B6A63C-08EF-444B-A43E-1B170C1C5F30}"/>
                  </a:ext>
                </a:extLst>
              </p:cNvPr>
              <p:cNvSpPr txBox="1"/>
              <p:nvPr/>
            </p:nvSpPr>
            <p:spPr>
              <a:xfrm>
                <a:off x="4101461" y="4855133"/>
                <a:ext cx="451405" cy="447753"/>
              </a:xfrm>
              <a:prstGeom prst="rect">
                <a:avLst/>
              </a:prstGeom>
              <a:noFill/>
            </p:spPr>
            <p:txBody>
              <a:bodyPr wrap="none" rtlCol="0">
                <a:spAutoFit/>
              </a:bodyPr>
              <a:lstStyle/>
              <a:p>
                <a:r>
                  <a:rPr lang="en-US" dirty="0"/>
                  <a:t>E</a:t>
                </a:r>
              </a:p>
            </p:txBody>
          </p:sp>
          <p:sp>
            <p:nvSpPr>
              <p:cNvPr id="27" name="TextBox 26">
                <a:extLst>
                  <a:ext uri="{FF2B5EF4-FFF2-40B4-BE49-F238E27FC236}">
                    <a16:creationId xmlns:a16="http://schemas.microsoft.com/office/drawing/2014/main" id="{4960F953-CB96-AB4A-99AF-BFB8E4B72DB3}"/>
                  </a:ext>
                </a:extLst>
              </p:cNvPr>
              <p:cNvSpPr txBox="1"/>
              <p:nvPr/>
            </p:nvSpPr>
            <p:spPr>
              <a:xfrm>
                <a:off x="6224300" y="3216003"/>
                <a:ext cx="434307" cy="447753"/>
              </a:xfrm>
              <a:prstGeom prst="rect">
                <a:avLst/>
              </a:prstGeom>
              <a:noFill/>
            </p:spPr>
            <p:txBody>
              <a:bodyPr wrap="none" rtlCol="0">
                <a:spAutoFit/>
              </a:bodyPr>
              <a:lstStyle/>
              <a:p>
                <a:r>
                  <a:rPr lang="en-US" dirty="0"/>
                  <a:t>F</a:t>
                </a:r>
              </a:p>
            </p:txBody>
          </p:sp>
          <p:sp>
            <p:nvSpPr>
              <p:cNvPr id="28" name="TextBox 27">
                <a:extLst>
                  <a:ext uri="{FF2B5EF4-FFF2-40B4-BE49-F238E27FC236}">
                    <a16:creationId xmlns:a16="http://schemas.microsoft.com/office/drawing/2014/main" id="{F62ACFA3-367E-5144-8A64-3B6349C47A9E}"/>
                  </a:ext>
                </a:extLst>
              </p:cNvPr>
              <p:cNvSpPr txBox="1"/>
              <p:nvPr/>
            </p:nvSpPr>
            <p:spPr>
              <a:xfrm>
                <a:off x="7932685" y="4850237"/>
                <a:ext cx="468504" cy="447753"/>
              </a:xfrm>
              <a:prstGeom prst="rect">
                <a:avLst/>
              </a:prstGeom>
              <a:noFill/>
            </p:spPr>
            <p:txBody>
              <a:bodyPr wrap="none" rtlCol="0">
                <a:spAutoFit/>
              </a:bodyPr>
              <a:lstStyle/>
              <a:p>
                <a:r>
                  <a:rPr lang="en-US" dirty="0"/>
                  <a:t>D</a:t>
                </a:r>
              </a:p>
            </p:txBody>
          </p:sp>
          <p:sp>
            <p:nvSpPr>
              <p:cNvPr id="29" name="TextBox 28">
                <a:extLst>
                  <a:ext uri="{FF2B5EF4-FFF2-40B4-BE49-F238E27FC236}">
                    <a16:creationId xmlns:a16="http://schemas.microsoft.com/office/drawing/2014/main" id="{BA6EC7E7-002D-7A4D-AB54-6CC6C012FBEC}"/>
                  </a:ext>
                </a:extLst>
              </p:cNvPr>
              <p:cNvSpPr txBox="1"/>
              <p:nvPr/>
            </p:nvSpPr>
            <p:spPr>
              <a:xfrm>
                <a:off x="9525741" y="3067776"/>
                <a:ext cx="468504" cy="447753"/>
              </a:xfrm>
              <a:prstGeom prst="rect">
                <a:avLst/>
              </a:prstGeom>
              <a:noFill/>
            </p:spPr>
            <p:txBody>
              <a:bodyPr wrap="none" rtlCol="0">
                <a:spAutoFit/>
              </a:bodyPr>
              <a:lstStyle/>
              <a:p>
                <a:r>
                  <a:rPr lang="en-US" dirty="0"/>
                  <a:t>C</a:t>
                </a:r>
              </a:p>
            </p:txBody>
          </p:sp>
        </p:grpSp>
      </p:grpSp>
      <p:graphicFrame>
        <p:nvGraphicFramePr>
          <p:cNvPr id="30" name="Table 29">
            <a:extLst>
              <a:ext uri="{FF2B5EF4-FFF2-40B4-BE49-F238E27FC236}">
                <a16:creationId xmlns:a16="http://schemas.microsoft.com/office/drawing/2014/main" id="{D5BDD234-2633-6645-A7E3-FE0E6D6A16C0}"/>
              </a:ext>
            </a:extLst>
          </p:cNvPr>
          <p:cNvGraphicFramePr>
            <a:graphicFrameLocks noGrp="1"/>
          </p:cNvGraphicFramePr>
          <p:nvPr/>
        </p:nvGraphicFramePr>
        <p:xfrm>
          <a:off x="7593741" y="3286674"/>
          <a:ext cx="664290" cy="1540448"/>
        </p:xfrm>
        <a:graphic>
          <a:graphicData uri="http://schemas.openxmlformats.org/drawingml/2006/table">
            <a:tbl>
              <a:tblPr firstRow="1" bandRow="1">
                <a:tableStyleId>{22838BEF-8BB2-4498-84A7-C5851F593DF1}</a:tableStyleId>
              </a:tblPr>
              <a:tblGrid>
                <a:gridCol w="280035">
                  <a:extLst>
                    <a:ext uri="{9D8B030D-6E8A-4147-A177-3AD203B41FA5}">
                      <a16:colId xmlns:a16="http://schemas.microsoft.com/office/drawing/2014/main" val="3395772071"/>
                    </a:ext>
                  </a:extLst>
                </a:gridCol>
                <a:gridCol w="221695">
                  <a:extLst>
                    <a:ext uri="{9D8B030D-6E8A-4147-A177-3AD203B41FA5}">
                      <a16:colId xmlns:a16="http://schemas.microsoft.com/office/drawing/2014/main" val="4205674602"/>
                    </a:ext>
                  </a:extLst>
                </a:gridCol>
                <a:gridCol w="162560">
                  <a:extLst>
                    <a:ext uri="{9D8B030D-6E8A-4147-A177-3AD203B41FA5}">
                      <a16:colId xmlns:a16="http://schemas.microsoft.com/office/drawing/2014/main" val="654208189"/>
                    </a:ext>
                  </a:extLst>
                </a:gridCol>
              </a:tblGrid>
              <a:tr h="220064">
                <a:tc>
                  <a:txBody>
                    <a:bodyPr/>
                    <a:lstStyle/>
                    <a:p>
                      <a:r>
                        <a:rPr lang="en-US" sz="900" b="0" dirty="0"/>
                        <a:t>78</a:t>
                      </a:r>
                    </a:p>
                  </a:txBody>
                  <a:tcPr marL="68580" marR="68580" marT="34290" marB="34290"/>
                </a:tc>
                <a:tc>
                  <a:txBody>
                    <a:bodyPr/>
                    <a:lstStyle/>
                    <a:p>
                      <a:r>
                        <a:rPr lang="en-US" sz="900" b="0" dirty="0"/>
                        <a:t>0</a:t>
                      </a:r>
                    </a:p>
                  </a:txBody>
                  <a:tcPr marL="68580" marR="68580" marT="34290" marB="34290"/>
                </a:tc>
                <a:tc>
                  <a:txBody>
                    <a:bodyPr/>
                    <a:lstStyle/>
                    <a:p>
                      <a:r>
                        <a:rPr lang="en-US" sz="900" b="0" dirty="0"/>
                        <a:t>-</a:t>
                      </a:r>
                    </a:p>
                  </a:txBody>
                  <a:tcPr marL="68580" marR="68580" marT="34290" marB="34290"/>
                </a:tc>
                <a:extLst>
                  <a:ext uri="{0D108BD9-81ED-4DB2-BD59-A6C34878D82A}">
                    <a16:rowId xmlns:a16="http://schemas.microsoft.com/office/drawing/2014/main" val="3535364416"/>
                  </a:ext>
                </a:extLst>
              </a:tr>
              <a:tr h="220064">
                <a:tc>
                  <a:txBody>
                    <a:bodyPr/>
                    <a:lstStyle/>
                    <a:p>
                      <a:r>
                        <a:rPr lang="en-US" sz="900" dirty="0"/>
                        <a:t>92</a:t>
                      </a:r>
                    </a:p>
                  </a:txBody>
                  <a:tcPr marL="68580" marR="68580" marT="34290" marB="34290"/>
                </a:tc>
                <a:tc>
                  <a:txBody>
                    <a:bodyPr/>
                    <a:lstStyle/>
                    <a:p>
                      <a:r>
                        <a:rPr lang="en-US" sz="900" dirty="0"/>
                        <a:t>0</a:t>
                      </a:r>
                    </a:p>
                  </a:txBody>
                  <a:tcPr marL="68580" marR="68580" marT="34290" marB="34290"/>
                </a:tc>
                <a:tc>
                  <a:txBody>
                    <a:bodyPr/>
                    <a:lstStyle/>
                    <a:p>
                      <a:r>
                        <a:rPr lang="en-US" sz="900" dirty="0"/>
                        <a:t>-</a:t>
                      </a:r>
                    </a:p>
                  </a:txBody>
                  <a:tcPr marL="68580" marR="68580" marT="34290" marB="34290"/>
                </a:tc>
                <a:extLst>
                  <a:ext uri="{0D108BD9-81ED-4DB2-BD59-A6C34878D82A}">
                    <a16:rowId xmlns:a16="http://schemas.microsoft.com/office/drawing/2014/main" val="3506835800"/>
                  </a:ext>
                </a:extLst>
              </a:tr>
              <a:tr h="220064">
                <a:tc>
                  <a:txBody>
                    <a:bodyPr/>
                    <a:lstStyle/>
                    <a:p>
                      <a:r>
                        <a:rPr lang="en-US" sz="900" dirty="0"/>
                        <a:t>14</a:t>
                      </a:r>
                    </a:p>
                  </a:txBody>
                  <a:tcPr marL="68580" marR="68580" marT="34290" marB="34290"/>
                </a:tc>
                <a:tc>
                  <a:txBody>
                    <a:bodyPr/>
                    <a:lstStyle/>
                    <a:p>
                      <a:r>
                        <a:rPr lang="en-US" sz="900" dirty="0"/>
                        <a:t>1</a:t>
                      </a:r>
                    </a:p>
                  </a:txBody>
                  <a:tcPr marL="68580" marR="68580" marT="34290" marB="34290"/>
                </a:tc>
                <a:tc>
                  <a:txBody>
                    <a:bodyPr/>
                    <a:lstStyle/>
                    <a:p>
                      <a:r>
                        <a:rPr lang="en-US" sz="900" dirty="0"/>
                        <a:t>B</a:t>
                      </a:r>
                    </a:p>
                  </a:txBody>
                  <a:tcPr marL="68580" marR="68580" marT="34290" marB="34290"/>
                </a:tc>
                <a:extLst>
                  <a:ext uri="{0D108BD9-81ED-4DB2-BD59-A6C34878D82A}">
                    <a16:rowId xmlns:a16="http://schemas.microsoft.com/office/drawing/2014/main" val="2244204888"/>
                  </a:ext>
                </a:extLst>
              </a:tr>
              <a:tr h="220064">
                <a:tc>
                  <a:txBody>
                    <a:bodyPr/>
                    <a:lstStyle/>
                    <a:p>
                      <a:r>
                        <a:rPr lang="en-US" sz="900" dirty="0"/>
                        <a:t>08</a:t>
                      </a:r>
                    </a:p>
                  </a:txBody>
                  <a:tcPr marL="68580" marR="68580" marT="34290" marB="34290"/>
                </a:tc>
                <a:tc>
                  <a:txBody>
                    <a:bodyPr/>
                    <a:lstStyle/>
                    <a:p>
                      <a:r>
                        <a:rPr lang="en-US" sz="900" dirty="0"/>
                        <a:t>1</a:t>
                      </a:r>
                    </a:p>
                  </a:txBody>
                  <a:tcPr marL="68580" marR="68580" marT="34290" marB="34290"/>
                </a:tc>
                <a:tc>
                  <a:txBody>
                    <a:bodyPr/>
                    <a:lstStyle/>
                    <a:p>
                      <a:r>
                        <a:rPr lang="en-US" sz="900" dirty="0"/>
                        <a:t>D</a:t>
                      </a:r>
                    </a:p>
                  </a:txBody>
                  <a:tcPr marL="68580" marR="68580" marT="34290" marB="34290"/>
                </a:tc>
                <a:extLst>
                  <a:ext uri="{0D108BD9-81ED-4DB2-BD59-A6C34878D82A}">
                    <a16:rowId xmlns:a16="http://schemas.microsoft.com/office/drawing/2014/main" val="411460329"/>
                  </a:ext>
                </a:extLst>
              </a:tr>
              <a:tr h="220064">
                <a:tc>
                  <a:txBody>
                    <a:bodyPr/>
                    <a:lstStyle/>
                    <a:p>
                      <a:r>
                        <a:rPr lang="en-US" sz="900" dirty="0"/>
                        <a:t>23</a:t>
                      </a:r>
                    </a:p>
                  </a:txBody>
                  <a:tcPr marL="68580" marR="68580" marT="34290" marB="34290"/>
                </a:tc>
                <a:tc>
                  <a:txBody>
                    <a:bodyPr/>
                    <a:lstStyle/>
                    <a:p>
                      <a:r>
                        <a:rPr lang="en-US" sz="900" dirty="0"/>
                        <a:t>2</a:t>
                      </a:r>
                    </a:p>
                  </a:txBody>
                  <a:tcPr marL="68580" marR="68580" marT="34290" marB="34290"/>
                </a:tc>
                <a:tc>
                  <a:txBody>
                    <a:bodyPr/>
                    <a:lstStyle/>
                    <a:p>
                      <a:r>
                        <a:rPr lang="en-US" sz="900" dirty="0"/>
                        <a:t>D</a:t>
                      </a:r>
                    </a:p>
                  </a:txBody>
                  <a:tcPr marL="68580" marR="68580" marT="34290" marB="34290"/>
                </a:tc>
                <a:extLst>
                  <a:ext uri="{0D108BD9-81ED-4DB2-BD59-A6C34878D82A}">
                    <a16:rowId xmlns:a16="http://schemas.microsoft.com/office/drawing/2014/main" val="440702908"/>
                  </a:ext>
                </a:extLst>
              </a:tr>
              <a:tr h="220064">
                <a:tc>
                  <a:txBody>
                    <a:bodyPr/>
                    <a:lstStyle/>
                    <a:p>
                      <a:r>
                        <a:rPr lang="en-US" sz="900" dirty="0"/>
                        <a:t>78</a:t>
                      </a:r>
                    </a:p>
                  </a:txBody>
                  <a:tcPr marL="68580" marR="68580" marT="34290" marB="34290"/>
                </a:tc>
                <a:tc>
                  <a:txBody>
                    <a:bodyPr/>
                    <a:lstStyle/>
                    <a:p>
                      <a:r>
                        <a:rPr lang="en-US" sz="900" dirty="0"/>
                        <a:t>2</a:t>
                      </a:r>
                    </a:p>
                  </a:txBody>
                  <a:tcPr marL="68580" marR="68580" marT="34290" marB="34290"/>
                </a:tc>
                <a:tc>
                  <a:txBody>
                    <a:bodyPr/>
                    <a:lstStyle/>
                    <a:p>
                      <a:r>
                        <a:rPr lang="en-US" sz="900" dirty="0"/>
                        <a:t>B</a:t>
                      </a:r>
                    </a:p>
                  </a:txBody>
                  <a:tcPr marL="68580" marR="68580" marT="34290" marB="34290"/>
                </a:tc>
                <a:extLst>
                  <a:ext uri="{0D108BD9-81ED-4DB2-BD59-A6C34878D82A}">
                    <a16:rowId xmlns:a16="http://schemas.microsoft.com/office/drawing/2014/main" val="2646476297"/>
                  </a:ext>
                </a:extLst>
              </a:tr>
              <a:tr h="220064">
                <a:tc>
                  <a:txBody>
                    <a:bodyPr/>
                    <a:lstStyle/>
                    <a:p>
                      <a:r>
                        <a:rPr lang="en-US" sz="900" dirty="0"/>
                        <a:t>92</a:t>
                      </a:r>
                    </a:p>
                  </a:txBody>
                  <a:tcPr marL="68580" marR="68580" marT="34290" marB="34290"/>
                </a:tc>
                <a:tc>
                  <a:txBody>
                    <a:bodyPr/>
                    <a:lstStyle/>
                    <a:p>
                      <a:r>
                        <a:rPr lang="en-US" sz="900" dirty="0"/>
                        <a:t>3</a:t>
                      </a:r>
                    </a:p>
                  </a:txBody>
                  <a:tcPr marL="68580" marR="68580" marT="34290" marB="34290"/>
                </a:tc>
                <a:tc>
                  <a:txBody>
                    <a:bodyPr/>
                    <a:lstStyle/>
                    <a:p>
                      <a:r>
                        <a:rPr lang="en-US" sz="900" dirty="0"/>
                        <a:t>B</a:t>
                      </a:r>
                    </a:p>
                  </a:txBody>
                  <a:tcPr marL="68580" marR="68580" marT="34290" marB="34290"/>
                </a:tc>
                <a:extLst>
                  <a:ext uri="{0D108BD9-81ED-4DB2-BD59-A6C34878D82A}">
                    <a16:rowId xmlns:a16="http://schemas.microsoft.com/office/drawing/2014/main" val="1005681629"/>
                  </a:ext>
                </a:extLst>
              </a:tr>
            </a:tbl>
          </a:graphicData>
        </a:graphic>
      </p:graphicFrame>
      <p:graphicFrame>
        <p:nvGraphicFramePr>
          <p:cNvPr id="34" name="Table 33">
            <a:extLst>
              <a:ext uri="{FF2B5EF4-FFF2-40B4-BE49-F238E27FC236}">
                <a16:creationId xmlns:a16="http://schemas.microsoft.com/office/drawing/2014/main" id="{C4B332E8-F70A-F040-8D00-21A2EF0964FC}"/>
              </a:ext>
            </a:extLst>
          </p:cNvPr>
          <p:cNvGraphicFramePr>
            <a:graphicFrameLocks noGrp="1"/>
          </p:cNvGraphicFramePr>
          <p:nvPr/>
        </p:nvGraphicFramePr>
        <p:xfrm>
          <a:off x="1032688" y="3138231"/>
          <a:ext cx="692454" cy="1440180"/>
        </p:xfrm>
        <a:graphic>
          <a:graphicData uri="http://schemas.openxmlformats.org/drawingml/2006/table">
            <a:tbl>
              <a:tblPr firstRow="1" bandRow="1">
                <a:tableStyleId>{22838BEF-8BB2-4498-84A7-C5851F593DF1}</a:tableStyleId>
              </a:tblPr>
              <a:tblGrid>
                <a:gridCol w="295735">
                  <a:extLst>
                    <a:ext uri="{9D8B030D-6E8A-4147-A177-3AD203B41FA5}">
                      <a16:colId xmlns:a16="http://schemas.microsoft.com/office/drawing/2014/main" val="4247879215"/>
                    </a:ext>
                  </a:extLst>
                </a:gridCol>
                <a:gridCol w="221695">
                  <a:extLst>
                    <a:ext uri="{9D8B030D-6E8A-4147-A177-3AD203B41FA5}">
                      <a16:colId xmlns:a16="http://schemas.microsoft.com/office/drawing/2014/main" val="954637158"/>
                    </a:ext>
                  </a:extLst>
                </a:gridCol>
                <a:gridCol w="175024">
                  <a:extLst>
                    <a:ext uri="{9D8B030D-6E8A-4147-A177-3AD203B41FA5}">
                      <a16:colId xmlns:a16="http://schemas.microsoft.com/office/drawing/2014/main" val="2843321191"/>
                    </a:ext>
                  </a:extLst>
                </a:gridCol>
              </a:tblGrid>
              <a:tr h="205740">
                <a:tc>
                  <a:txBody>
                    <a:bodyPr/>
                    <a:lstStyle/>
                    <a:p>
                      <a:r>
                        <a:rPr lang="en-US" sz="900" b="0" dirty="0"/>
                        <a:t>14</a:t>
                      </a:r>
                    </a:p>
                  </a:txBody>
                  <a:tcPr marL="68580" marR="68580" marT="34290" marB="34290"/>
                </a:tc>
                <a:tc>
                  <a:txBody>
                    <a:bodyPr/>
                    <a:lstStyle/>
                    <a:p>
                      <a:r>
                        <a:rPr lang="en-US" sz="900" b="0" dirty="0"/>
                        <a:t>0</a:t>
                      </a:r>
                    </a:p>
                  </a:txBody>
                  <a:tcPr marL="68580" marR="68580" marT="34290" marB="34290"/>
                </a:tc>
                <a:tc>
                  <a:txBody>
                    <a:bodyPr/>
                    <a:lstStyle/>
                    <a:p>
                      <a:r>
                        <a:rPr lang="en-US" sz="900" b="0" dirty="0"/>
                        <a:t>-</a:t>
                      </a:r>
                    </a:p>
                  </a:txBody>
                  <a:tcPr marL="68580" marR="68580" marT="34290" marB="34290"/>
                </a:tc>
                <a:extLst>
                  <a:ext uri="{0D108BD9-81ED-4DB2-BD59-A6C34878D82A}">
                    <a16:rowId xmlns:a16="http://schemas.microsoft.com/office/drawing/2014/main" val="4253146377"/>
                  </a:ext>
                </a:extLst>
              </a:tr>
              <a:tr h="205740">
                <a:tc>
                  <a:txBody>
                    <a:bodyPr/>
                    <a:lstStyle/>
                    <a:p>
                      <a:r>
                        <a:rPr lang="en-US" sz="900" b="0" dirty="0"/>
                        <a:t>23</a:t>
                      </a:r>
                    </a:p>
                  </a:txBody>
                  <a:tcPr marL="68580" marR="68580" marT="34290" marB="34290"/>
                </a:tc>
                <a:tc>
                  <a:txBody>
                    <a:bodyPr/>
                    <a:lstStyle/>
                    <a:p>
                      <a:r>
                        <a:rPr lang="en-US" sz="900" b="0" dirty="0"/>
                        <a:t>0</a:t>
                      </a:r>
                    </a:p>
                  </a:txBody>
                  <a:tcPr marL="68580" marR="68580" marT="34290" marB="34290"/>
                </a:tc>
                <a:tc>
                  <a:txBody>
                    <a:bodyPr/>
                    <a:lstStyle/>
                    <a:p>
                      <a:r>
                        <a:rPr lang="en-US" sz="900" b="0" dirty="0"/>
                        <a:t>-</a:t>
                      </a:r>
                    </a:p>
                  </a:txBody>
                  <a:tcPr marL="68580" marR="68580" marT="34290" marB="34290"/>
                </a:tc>
                <a:extLst>
                  <a:ext uri="{0D108BD9-81ED-4DB2-BD59-A6C34878D82A}">
                    <a16:rowId xmlns:a16="http://schemas.microsoft.com/office/drawing/2014/main" val="1448077188"/>
                  </a:ext>
                </a:extLst>
              </a:tr>
              <a:tr h="205740">
                <a:tc>
                  <a:txBody>
                    <a:bodyPr/>
                    <a:lstStyle/>
                    <a:p>
                      <a:r>
                        <a:rPr lang="en-US" sz="900" b="0" dirty="0"/>
                        <a:t>78</a:t>
                      </a:r>
                    </a:p>
                  </a:txBody>
                  <a:tcPr marL="68580" marR="68580" marT="34290" marB="34290"/>
                </a:tc>
                <a:tc>
                  <a:txBody>
                    <a:bodyPr/>
                    <a:lstStyle/>
                    <a:p>
                      <a:r>
                        <a:rPr lang="en-US" sz="900" b="0" dirty="0"/>
                        <a:t>0</a:t>
                      </a:r>
                    </a:p>
                  </a:txBody>
                  <a:tcPr marL="68580" marR="68580" marT="34290" marB="34290"/>
                </a:tc>
                <a:tc>
                  <a:txBody>
                    <a:bodyPr/>
                    <a:lstStyle/>
                    <a:p>
                      <a:r>
                        <a:rPr lang="en-US" sz="900" b="0" dirty="0"/>
                        <a:t>-</a:t>
                      </a:r>
                    </a:p>
                  </a:txBody>
                  <a:tcPr marL="68580" marR="68580" marT="34290" marB="34290"/>
                </a:tc>
                <a:extLst>
                  <a:ext uri="{0D108BD9-81ED-4DB2-BD59-A6C34878D82A}">
                    <a16:rowId xmlns:a16="http://schemas.microsoft.com/office/drawing/2014/main" val="386995367"/>
                  </a:ext>
                </a:extLst>
              </a:tr>
              <a:tr h="205740">
                <a:tc>
                  <a:txBody>
                    <a:bodyPr/>
                    <a:lstStyle/>
                    <a:p>
                      <a:r>
                        <a:rPr lang="en-US" sz="900" b="0" dirty="0"/>
                        <a:t>08</a:t>
                      </a:r>
                    </a:p>
                  </a:txBody>
                  <a:tcPr marL="68580" marR="68580" marT="34290" marB="34290"/>
                </a:tc>
                <a:tc>
                  <a:txBody>
                    <a:bodyPr/>
                    <a:lstStyle/>
                    <a:p>
                      <a:r>
                        <a:rPr lang="en-US" sz="900" b="0" dirty="0"/>
                        <a:t>1</a:t>
                      </a:r>
                    </a:p>
                  </a:txBody>
                  <a:tcPr marL="68580" marR="68580" marT="34290" marB="34290"/>
                </a:tc>
                <a:tc>
                  <a:txBody>
                    <a:bodyPr/>
                    <a:lstStyle/>
                    <a:p>
                      <a:r>
                        <a:rPr lang="en-US" sz="900" b="0" dirty="0"/>
                        <a:t>E</a:t>
                      </a:r>
                    </a:p>
                  </a:txBody>
                  <a:tcPr marL="68580" marR="68580" marT="34290" marB="34290"/>
                </a:tc>
                <a:extLst>
                  <a:ext uri="{0D108BD9-81ED-4DB2-BD59-A6C34878D82A}">
                    <a16:rowId xmlns:a16="http://schemas.microsoft.com/office/drawing/2014/main" val="1935009330"/>
                  </a:ext>
                </a:extLst>
              </a:tr>
              <a:tr h="205740">
                <a:tc>
                  <a:txBody>
                    <a:bodyPr/>
                    <a:lstStyle/>
                    <a:p>
                      <a:r>
                        <a:rPr lang="en-US" sz="900" b="0" dirty="0"/>
                        <a:t>55</a:t>
                      </a:r>
                    </a:p>
                  </a:txBody>
                  <a:tcPr marL="68580" marR="68580" marT="34290" marB="34290"/>
                </a:tc>
                <a:tc>
                  <a:txBody>
                    <a:bodyPr/>
                    <a:lstStyle/>
                    <a:p>
                      <a:r>
                        <a:rPr lang="en-US" sz="900" b="0" dirty="0"/>
                        <a:t>1</a:t>
                      </a:r>
                    </a:p>
                  </a:txBody>
                  <a:tcPr marL="68580" marR="68580" marT="34290" marB="34290"/>
                </a:tc>
                <a:tc>
                  <a:txBody>
                    <a:bodyPr/>
                    <a:lstStyle/>
                    <a:p>
                      <a:r>
                        <a:rPr lang="en-US" sz="900" b="0" dirty="0"/>
                        <a:t>B</a:t>
                      </a:r>
                    </a:p>
                  </a:txBody>
                  <a:tcPr marL="68580" marR="68580" marT="34290" marB="34290"/>
                </a:tc>
                <a:extLst>
                  <a:ext uri="{0D108BD9-81ED-4DB2-BD59-A6C34878D82A}">
                    <a16:rowId xmlns:a16="http://schemas.microsoft.com/office/drawing/2014/main" val="3400757023"/>
                  </a:ext>
                </a:extLst>
              </a:tr>
              <a:tr h="205740">
                <a:tc>
                  <a:txBody>
                    <a:bodyPr/>
                    <a:lstStyle/>
                    <a:p>
                      <a:r>
                        <a:rPr lang="en-US" sz="900" b="0" dirty="0"/>
                        <a:t>92</a:t>
                      </a:r>
                    </a:p>
                  </a:txBody>
                  <a:tcPr marL="68580" marR="68580" marT="34290" marB="34290"/>
                </a:tc>
                <a:tc>
                  <a:txBody>
                    <a:bodyPr/>
                    <a:lstStyle/>
                    <a:p>
                      <a:r>
                        <a:rPr lang="en-US" sz="900" b="0" dirty="0"/>
                        <a:t>1</a:t>
                      </a:r>
                    </a:p>
                  </a:txBody>
                  <a:tcPr marL="68580" marR="68580" marT="34290" marB="34290"/>
                </a:tc>
                <a:tc>
                  <a:txBody>
                    <a:bodyPr/>
                    <a:lstStyle/>
                    <a:p>
                      <a:r>
                        <a:rPr lang="en-US" sz="900" b="0" dirty="0"/>
                        <a:t>F</a:t>
                      </a:r>
                    </a:p>
                  </a:txBody>
                  <a:tcPr marL="68580" marR="68580" marT="34290" marB="34290"/>
                </a:tc>
                <a:extLst>
                  <a:ext uri="{0D108BD9-81ED-4DB2-BD59-A6C34878D82A}">
                    <a16:rowId xmlns:a16="http://schemas.microsoft.com/office/drawing/2014/main" val="2228168075"/>
                  </a:ext>
                </a:extLst>
              </a:tr>
              <a:tr h="205740">
                <a:tc>
                  <a:txBody>
                    <a:bodyPr/>
                    <a:lstStyle/>
                    <a:p>
                      <a:r>
                        <a:rPr lang="en-US" sz="900" b="0" dirty="0"/>
                        <a:t>66</a:t>
                      </a:r>
                    </a:p>
                  </a:txBody>
                  <a:tcPr marL="68580" marR="68580" marT="34290" marB="34290"/>
                </a:tc>
                <a:tc>
                  <a:txBody>
                    <a:bodyPr/>
                    <a:lstStyle/>
                    <a:p>
                      <a:r>
                        <a:rPr lang="en-US" sz="900" b="0" dirty="0"/>
                        <a:t>2</a:t>
                      </a:r>
                    </a:p>
                  </a:txBody>
                  <a:tcPr marL="68580" marR="68580" marT="34290" marB="34290"/>
                </a:tc>
                <a:tc>
                  <a:txBody>
                    <a:bodyPr/>
                    <a:lstStyle/>
                    <a:p>
                      <a:r>
                        <a:rPr lang="en-US" sz="900" b="0" dirty="0"/>
                        <a:t>E</a:t>
                      </a:r>
                    </a:p>
                  </a:txBody>
                  <a:tcPr marL="68580" marR="68580" marT="34290" marB="34290"/>
                </a:tc>
                <a:extLst>
                  <a:ext uri="{0D108BD9-81ED-4DB2-BD59-A6C34878D82A}">
                    <a16:rowId xmlns:a16="http://schemas.microsoft.com/office/drawing/2014/main" val="112232963"/>
                  </a:ext>
                </a:extLst>
              </a:tr>
            </a:tbl>
          </a:graphicData>
        </a:graphic>
      </p:graphicFrame>
      <p:cxnSp>
        <p:nvCxnSpPr>
          <p:cNvPr id="35" name="Straight Arrow Connector 34">
            <a:extLst>
              <a:ext uri="{FF2B5EF4-FFF2-40B4-BE49-F238E27FC236}">
                <a16:creationId xmlns:a16="http://schemas.microsoft.com/office/drawing/2014/main" id="{810101FF-60DB-D941-8A7F-535BA943D2FD}"/>
              </a:ext>
            </a:extLst>
          </p:cNvPr>
          <p:cNvCxnSpPr/>
          <p:nvPr/>
        </p:nvCxnSpPr>
        <p:spPr>
          <a:xfrm flipV="1">
            <a:off x="2254499" y="3364632"/>
            <a:ext cx="740478" cy="26981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40751118-E4B7-B546-9F86-E919466E7364}"/>
              </a:ext>
            </a:extLst>
          </p:cNvPr>
          <p:cNvCxnSpPr/>
          <p:nvPr/>
        </p:nvCxnSpPr>
        <p:spPr>
          <a:xfrm>
            <a:off x="2473742" y="3955417"/>
            <a:ext cx="714313" cy="6376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48326958-2CD5-AB4D-ADD8-32FB381E05C0}"/>
              </a:ext>
            </a:extLst>
          </p:cNvPr>
          <p:cNvCxnSpPr/>
          <p:nvPr/>
        </p:nvCxnSpPr>
        <p:spPr>
          <a:xfrm>
            <a:off x="2097118" y="4287713"/>
            <a:ext cx="187958" cy="2507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0" name="Title 1">
            <a:extLst>
              <a:ext uri="{FF2B5EF4-FFF2-40B4-BE49-F238E27FC236}">
                <a16:creationId xmlns:a16="http://schemas.microsoft.com/office/drawing/2014/main" id="{6E89D6EF-5745-1E45-8061-1BE5B131F177}"/>
              </a:ext>
            </a:extLst>
          </p:cNvPr>
          <p:cNvSpPr>
            <a:spLocks noGrp="1"/>
          </p:cNvSpPr>
          <p:nvPr>
            <p:ph type="title"/>
          </p:nvPr>
        </p:nvSpPr>
        <p:spPr>
          <a:xfrm>
            <a:off x="208440" y="224814"/>
            <a:ext cx="3342032" cy="788326"/>
          </a:xfrm>
        </p:spPr>
        <p:txBody>
          <a:bodyPr>
            <a:normAutofit/>
          </a:bodyPr>
          <a:lstStyle/>
          <a:p>
            <a:r>
              <a:rPr lang="en-US" sz="3600" dirty="0">
                <a:solidFill>
                  <a:srgbClr val="2A14A5"/>
                </a:solidFill>
                <a:latin typeface="Gill Sans MT" panose="020B0502020104020203" pitchFamily="34" charset="77"/>
              </a:rPr>
              <a:t>Example of RIP</a:t>
            </a:r>
          </a:p>
        </p:txBody>
      </p:sp>
      <p:cxnSp>
        <p:nvCxnSpPr>
          <p:cNvPr id="44" name="Straight Arrow Connector 43">
            <a:extLst>
              <a:ext uri="{FF2B5EF4-FFF2-40B4-BE49-F238E27FC236}">
                <a16:creationId xmlns:a16="http://schemas.microsoft.com/office/drawing/2014/main" id="{FC38D47D-AC1E-A941-9C05-1BC018530557}"/>
              </a:ext>
            </a:extLst>
          </p:cNvPr>
          <p:cNvCxnSpPr>
            <a:cxnSpLocks/>
          </p:cNvCxnSpPr>
          <p:nvPr/>
        </p:nvCxnSpPr>
        <p:spPr>
          <a:xfrm>
            <a:off x="2494986" y="3844675"/>
            <a:ext cx="3006247" cy="66777"/>
          </a:xfrm>
          <a:prstGeom prst="straightConnector1">
            <a:avLst/>
          </a:prstGeom>
          <a:ln w="28575">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45" name="Straight Arrow Connector 44">
            <a:extLst>
              <a:ext uri="{FF2B5EF4-FFF2-40B4-BE49-F238E27FC236}">
                <a16:creationId xmlns:a16="http://schemas.microsoft.com/office/drawing/2014/main" id="{5D4E1030-C75F-8942-8362-6678669AB4B6}"/>
              </a:ext>
            </a:extLst>
          </p:cNvPr>
          <p:cNvCxnSpPr>
            <a:cxnSpLocks/>
          </p:cNvCxnSpPr>
          <p:nvPr/>
        </p:nvCxnSpPr>
        <p:spPr>
          <a:xfrm flipV="1">
            <a:off x="2494986" y="3328343"/>
            <a:ext cx="3191427" cy="479516"/>
          </a:xfrm>
          <a:prstGeom prst="straightConnector1">
            <a:avLst/>
          </a:prstGeom>
          <a:ln w="28575">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9359E017-B779-A04C-BC2A-FB14D7D8D755}"/>
              </a:ext>
            </a:extLst>
          </p:cNvPr>
          <p:cNvCxnSpPr>
            <a:cxnSpLocks/>
          </p:cNvCxnSpPr>
          <p:nvPr/>
        </p:nvCxnSpPr>
        <p:spPr>
          <a:xfrm>
            <a:off x="2454839" y="4257055"/>
            <a:ext cx="1974286" cy="848087"/>
          </a:xfrm>
          <a:prstGeom prst="straightConnector1">
            <a:avLst/>
          </a:prstGeom>
          <a:ln w="28575">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52" name="Straight Arrow Connector 51">
            <a:extLst>
              <a:ext uri="{FF2B5EF4-FFF2-40B4-BE49-F238E27FC236}">
                <a16:creationId xmlns:a16="http://schemas.microsoft.com/office/drawing/2014/main" id="{62850B4B-C090-1C43-AD93-CF205000FF8E}"/>
              </a:ext>
            </a:extLst>
          </p:cNvPr>
          <p:cNvCxnSpPr>
            <a:cxnSpLocks/>
          </p:cNvCxnSpPr>
          <p:nvPr/>
        </p:nvCxnSpPr>
        <p:spPr>
          <a:xfrm>
            <a:off x="2454840" y="4185114"/>
            <a:ext cx="3880570" cy="462895"/>
          </a:xfrm>
          <a:prstGeom prst="straightConnector1">
            <a:avLst/>
          </a:prstGeom>
          <a:ln w="28575">
            <a:solidFill>
              <a:srgbClr val="C00000"/>
            </a:solidFill>
            <a:tailEnd type="triangle"/>
          </a:ln>
        </p:spPr>
        <p:style>
          <a:lnRef idx="2">
            <a:schemeClr val="accent3"/>
          </a:lnRef>
          <a:fillRef idx="0">
            <a:schemeClr val="accent3"/>
          </a:fillRef>
          <a:effectRef idx="1">
            <a:schemeClr val="accent3"/>
          </a:effectRef>
          <a:fontRef idx="minor">
            <a:schemeClr val="tx1"/>
          </a:fontRef>
        </p:style>
      </p:cxnSp>
      <p:cxnSp>
        <p:nvCxnSpPr>
          <p:cNvPr id="54" name="Straight Arrow Connector 53">
            <a:extLst>
              <a:ext uri="{FF2B5EF4-FFF2-40B4-BE49-F238E27FC236}">
                <a16:creationId xmlns:a16="http://schemas.microsoft.com/office/drawing/2014/main" id="{DB6F5B50-EFAD-3443-AAE8-EA9A06F0B00A}"/>
              </a:ext>
            </a:extLst>
          </p:cNvPr>
          <p:cNvCxnSpPr>
            <a:cxnSpLocks/>
          </p:cNvCxnSpPr>
          <p:nvPr/>
        </p:nvCxnSpPr>
        <p:spPr>
          <a:xfrm flipH="1">
            <a:off x="3880862" y="3026715"/>
            <a:ext cx="773361" cy="28743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7" name="Straight Arrow Connector 56">
            <a:extLst>
              <a:ext uri="{FF2B5EF4-FFF2-40B4-BE49-F238E27FC236}">
                <a16:creationId xmlns:a16="http://schemas.microsoft.com/office/drawing/2014/main" id="{B99B09EC-4332-424C-B429-5AC19126FC51}"/>
              </a:ext>
            </a:extLst>
          </p:cNvPr>
          <p:cNvCxnSpPr>
            <a:cxnSpLocks/>
          </p:cNvCxnSpPr>
          <p:nvPr/>
        </p:nvCxnSpPr>
        <p:spPr>
          <a:xfrm>
            <a:off x="5227464" y="3029640"/>
            <a:ext cx="488198" cy="19370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78381B0-7D73-A745-8616-990D5B54FC95}"/>
              </a:ext>
            </a:extLst>
          </p:cNvPr>
          <p:cNvCxnSpPr/>
          <p:nvPr/>
        </p:nvCxnSpPr>
        <p:spPr>
          <a:xfrm>
            <a:off x="5164601" y="3123192"/>
            <a:ext cx="1564470" cy="1267274"/>
          </a:xfrm>
          <a:prstGeom prst="straightConnector1">
            <a:avLst/>
          </a:prstGeom>
          <a:ln w="28575">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62" name="Straight Arrow Connector 61">
            <a:extLst>
              <a:ext uri="{FF2B5EF4-FFF2-40B4-BE49-F238E27FC236}">
                <a16:creationId xmlns:a16="http://schemas.microsoft.com/office/drawing/2014/main" id="{9A3C0C1E-0DA2-024E-B79F-29F93B5B4735}"/>
              </a:ext>
            </a:extLst>
          </p:cNvPr>
          <p:cNvCxnSpPr>
            <a:cxnSpLocks/>
          </p:cNvCxnSpPr>
          <p:nvPr/>
        </p:nvCxnSpPr>
        <p:spPr>
          <a:xfrm flipH="1">
            <a:off x="3678680" y="3133292"/>
            <a:ext cx="1029099" cy="735945"/>
          </a:xfrm>
          <a:prstGeom prst="straightConnector1">
            <a:avLst/>
          </a:prstGeom>
          <a:ln w="28575">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65" name="Straight Arrow Connector 64">
            <a:extLst>
              <a:ext uri="{FF2B5EF4-FFF2-40B4-BE49-F238E27FC236}">
                <a16:creationId xmlns:a16="http://schemas.microsoft.com/office/drawing/2014/main" id="{0ABD2098-E215-1B4F-B9B7-7EBEAB8F9EB8}"/>
              </a:ext>
            </a:extLst>
          </p:cNvPr>
          <p:cNvCxnSpPr>
            <a:cxnSpLocks/>
            <a:stCxn id="24" idx="1"/>
          </p:cNvCxnSpPr>
          <p:nvPr/>
        </p:nvCxnSpPr>
        <p:spPr>
          <a:xfrm flipH="1">
            <a:off x="3017761" y="3227011"/>
            <a:ext cx="1870622" cy="1450632"/>
          </a:xfrm>
          <a:prstGeom prst="straightConnector1">
            <a:avLst/>
          </a:prstGeom>
          <a:ln w="28575">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3" name="Straight Arrow Connector 72">
            <a:extLst>
              <a:ext uri="{FF2B5EF4-FFF2-40B4-BE49-F238E27FC236}">
                <a16:creationId xmlns:a16="http://schemas.microsoft.com/office/drawing/2014/main" id="{E597A430-EE36-7745-AA8D-D60C135F0045}"/>
              </a:ext>
            </a:extLst>
          </p:cNvPr>
          <p:cNvCxnSpPr>
            <a:cxnSpLocks/>
          </p:cNvCxnSpPr>
          <p:nvPr/>
        </p:nvCxnSpPr>
        <p:spPr>
          <a:xfrm>
            <a:off x="5164601" y="3223348"/>
            <a:ext cx="456369" cy="584511"/>
          </a:xfrm>
          <a:prstGeom prst="straightConnector1">
            <a:avLst/>
          </a:prstGeom>
          <a:ln w="28575">
            <a:solidFill>
              <a:srgbClr val="C00000"/>
            </a:solidFill>
            <a:tailEnd type="triangle"/>
          </a:ln>
        </p:spPr>
        <p:style>
          <a:lnRef idx="2">
            <a:schemeClr val="accent3"/>
          </a:lnRef>
          <a:fillRef idx="0">
            <a:schemeClr val="accent3"/>
          </a:fillRef>
          <a:effectRef idx="1">
            <a:schemeClr val="accent3"/>
          </a:effectRef>
          <a:fontRef idx="minor">
            <a:schemeClr val="tx1"/>
          </a:fontRef>
        </p:style>
      </p:cxnSp>
      <p:cxnSp>
        <p:nvCxnSpPr>
          <p:cNvPr id="74" name="Straight Arrow Connector 73">
            <a:extLst>
              <a:ext uri="{FF2B5EF4-FFF2-40B4-BE49-F238E27FC236}">
                <a16:creationId xmlns:a16="http://schemas.microsoft.com/office/drawing/2014/main" id="{5E170286-901A-8742-B70C-BDB85301A633}"/>
              </a:ext>
            </a:extLst>
          </p:cNvPr>
          <p:cNvCxnSpPr>
            <a:cxnSpLocks/>
            <a:stCxn id="24" idx="1"/>
          </p:cNvCxnSpPr>
          <p:nvPr/>
        </p:nvCxnSpPr>
        <p:spPr>
          <a:xfrm>
            <a:off x="4888383" y="3227011"/>
            <a:ext cx="26049" cy="1834868"/>
          </a:xfrm>
          <a:prstGeom prst="straightConnector1">
            <a:avLst/>
          </a:prstGeom>
          <a:ln w="28575">
            <a:solidFill>
              <a:srgbClr val="C00000"/>
            </a:solidFill>
            <a:tailEnd type="triangle"/>
          </a:ln>
        </p:spPr>
        <p:style>
          <a:lnRef idx="2">
            <a:schemeClr val="accent3"/>
          </a:lnRef>
          <a:fillRef idx="0">
            <a:schemeClr val="accent3"/>
          </a:fillRef>
          <a:effectRef idx="1">
            <a:schemeClr val="accent3"/>
          </a:effectRef>
          <a:fontRef idx="minor">
            <a:schemeClr val="tx1"/>
          </a:fontRef>
        </p:style>
      </p:cxnSp>
      <p:sp>
        <p:nvSpPr>
          <p:cNvPr id="78" name="TextBox 77">
            <a:extLst>
              <a:ext uri="{FF2B5EF4-FFF2-40B4-BE49-F238E27FC236}">
                <a16:creationId xmlns:a16="http://schemas.microsoft.com/office/drawing/2014/main" id="{24D98E02-B41E-574F-98C6-F005F670A579}"/>
              </a:ext>
            </a:extLst>
          </p:cNvPr>
          <p:cNvSpPr txBox="1"/>
          <p:nvPr/>
        </p:nvSpPr>
        <p:spPr>
          <a:xfrm>
            <a:off x="3251950" y="1705675"/>
            <a:ext cx="671979" cy="738664"/>
          </a:xfrm>
          <a:prstGeom prst="rect">
            <a:avLst/>
          </a:prstGeom>
          <a:noFill/>
        </p:spPr>
        <p:txBody>
          <a:bodyPr wrap="none" rtlCol="0">
            <a:spAutoFit/>
          </a:bodyPr>
          <a:lstStyle/>
          <a:p>
            <a:r>
              <a:rPr lang="en-US" sz="1400" dirty="0">
                <a:solidFill>
                  <a:schemeClr val="accent2"/>
                </a:solidFill>
              </a:rPr>
              <a:t>0hop</a:t>
            </a:r>
          </a:p>
          <a:p>
            <a:r>
              <a:rPr lang="en-US" sz="1400" dirty="0">
                <a:solidFill>
                  <a:schemeClr val="accent1"/>
                </a:solidFill>
              </a:rPr>
              <a:t>1hop</a:t>
            </a:r>
          </a:p>
          <a:p>
            <a:r>
              <a:rPr lang="en-US" sz="1400" dirty="0">
                <a:solidFill>
                  <a:srgbClr val="C00000"/>
                </a:solidFill>
              </a:rPr>
              <a:t>2hop</a:t>
            </a:r>
            <a:r>
              <a:rPr lang="en-US" sz="1400" dirty="0">
                <a:solidFill>
                  <a:schemeClr val="accent3"/>
                </a:solidFill>
              </a:rPr>
              <a:t>s</a:t>
            </a:r>
          </a:p>
        </p:txBody>
      </p:sp>
      <p:sp>
        <p:nvSpPr>
          <p:cNvPr id="79" name="TextBox 78">
            <a:extLst>
              <a:ext uri="{FF2B5EF4-FFF2-40B4-BE49-F238E27FC236}">
                <a16:creationId xmlns:a16="http://schemas.microsoft.com/office/drawing/2014/main" id="{A61ECA10-3C28-A740-8A68-FCE758F55EFD}"/>
              </a:ext>
            </a:extLst>
          </p:cNvPr>
          <p:cNvSpPr txBox="1"/>
          <p:nvPr/>
        </p:nvSpPr>
        <p:spPr>
          <a:xfrm>
            <a:off x="7704659" y="1589152"/>
            <a:ext cx="671979" cy="954107"/>
          </a:xfrm>
          <a:prstGeom prst="rect">
            <a:avLst/>
          </a:prstGeom>
          <a:noFill/>
        </p:spPr>
        <p:txBody>
          <a:bodyPr wrap="none" rtlCol="0">
            <a:spAutoFit/>
          </a:bodyPr>
          <a:lstStyle/>
          <a:p>
            <a:r>
              <a:rPr lang="en-US" sz="1400" dirty="0">
                <a:solidFill>
                  <a:schemeClr val="accent2"/>
                </a:solidFill>
              </a:rPr>
              <a:t>0hop</a:t>
            </a:r>
          </a:p>
          <a:p>
            <a:r>
              <a:rPr lang="en-US" sz="1400" dirty="0">
                <a:solidFill>
                  <a:schemeClr val="accent1"/>
                </a:solidFill>
              </a:rPr>
              <a:t>1hop</a:t>
            </a:r>
          </a:p>
          <a:p>
            <a:r>
              <a:rPr lang="en-US" sz="1400" dirty="0">
                <a:solidFill>
                  <a:srgbClr val="C00000"/>
                </a:solidFill>
              </a:rPr>
              <a:t>2hop</a:t>
            </a:r>
            <a:r>
              <a:rPr lang="en-US" sz="1400" dirty="0">
                <a:solidFill>
                  <a:schemeClr val="accent3"/>
                </a:solidFill>
              </a:rPr>
              <a:t>s</a:t>
            </a:r>
          </a:p>
          <a:p>
            <a:r>
              <a:rPr lang="en-US" sz="1400" dirty="0">
                <a:solidFill>
                  <a:srgbClr val="FFC000"/>
                </a:solidFill>
              </a:rPr>
              <a:t>3hops</a:t>
            </a:r>
          </a:p>
        </p:txBody>
      </p:sp>
      <p:cxnSp>
        <p:nvCxnSpPr>
          <p:cNvPr id="81" name="Straight Arrow Connector 80">
            <a:extLst>
              <a:ext uri="{FF2B5EF4-FFF2-40B4-BE49-F238E27FC236}">
                <a16:creationId xmlns:a16="http://schemas.microsoft.com/office/drawing/2014/main" id="{6B6768C6-E2BB-4341-BDE5-4D1836596E9A}"/>
              </a:ext>
            </a:extLst>
          </p:cNvPr>
          <p:cNvCxnSpPr>
            <a:cxnSpLocks/>
            <a:stCxn id="15" idx="1"/>
          </p:cNvCxnSpPr>
          <p:nvPr/>
        </p:nvCxnSpPr>
        <p:spPr>
          <a:xfrm flipH="1">
            <a:off x="6360589" y="3883632"/>
            <a:ext cx="420872" cy="5987"/>
          </a:xfrm>
          <a:prstGeom prst="straightConnector1">
            <a:avLst/>
          </a:prstGeom>
          <a:ln w="254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905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subTnLst>
                                    <p:set>
                                      <p:cBhvr override="childStyle">
                                        <p:cTn dur="1" fill="hold" display="0" masterRel="nextClick" afterEffect="1"/>
                                        <p:tgtEl>
                                          <p:spTgt spid="35"/>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subTnLst>
                                    <p:set>
                                      <p:cBhvr override="childStyle">
                                        <p:cTn dur="1" fill="hold" display="0" masterRel="nextClick" afterEffect="1"/>
                                        <p:tgtEl>
                                          <p:spTgt spid="36"/>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subTnLst>
                                    <p:set>
                                      <p:cBhvr override="childStyle">
                                        <p:cTn dur="1" fill="hold" display="0" masterRel="nextClick" afterEffect="1"/>
                                        <p:tgtEl>
                                          <p:spTgt spid="54"/>
                                        </p:tgtEl>
                                        <p:attrNameLst>
                                          <p:attrName>style.visibility</p:attrName>
                                        </p:attrNameLst>
                                      </p:cBhvr>
                                      <p:to>
                                        <p:strVal val="hidden"/>
                                      </p:to>
                                    </p:set>
                                  </p:sub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subTnLst>
                                    <p:set>
                                      <p:cBhvr override="childStyle">
                                        <p:cTn dur="1" fill="hold" display="0" masterRel="nextClick" afterEffect="1"/>
                                        <p:tgtEl>
                                          <p:spTgt spid="57"/>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2"/>
                                        </p:tgtEl>
                                        <p:attrNameLst>
                                          <p:attrName>style.visibility</p:attrName>
                                        </p:attrNameLst>
                                      </p:cBhvr>
                                      <p:to>
                                        <p:strVal val="visible"/>
                                      </p:to>
                                    </p:set>
                                  </p:childTnLst>
                                  <p:subTnLst>
                                    <p:set>
                                      <p:cBhvr override="childStyle">
                                        <p:cTn dur="1" fill="hold" display="0" masterRel="nextClick" afterEffect="1"/>
                                        <p:tgtEl>
                                          <p:spTgt spid="62"/>
                                        </p:tgtEl>
                                        <p:attrNameLst>
                                          <p:attrName>style.visibility</p:attrName>
                                        </p:attrNameLst>
                                      </p:cBhvr>
                                      <p:to>
                                        <p:strVal val="hidden"/>
                                      </p:to>
                                    </p:set>
                                  </p:sub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subTnLst>
                                    <p:set>
                                      <p:cBhvr override="childStyle">
                                        <p:cTn dur="1" fill="hold" display="0" masterRel="nextClick" afterEffect="1"/>
                                        <p:tgtEl>
                                          <p:spTgt spid="65"/>
                                        </p:tgtEl>
                                        <p:attrNameLst>
                                          <p:attrName>style.visibility</p:attrName>
                                        </p:attrNameLst>
                                      </p:cBhvr>
                                      <p:to>
                                        <p:strVal val="hidden"/>
                                      </p:to>
                                    </p:set>
                                  </p:subTnLst>
                                </p:cTn>
                              </p:par>
                              <p:par>
                                <p:cTn id="47" presetID="1" presetClass="entr" presetSubtype="0" fill="hold"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3"/>
                                        </p:tgtEl>
                                        <p:attrNameLst>
                                          <p:attrName>style.visibility</p:attrName>
                                        </p:attrNameLst>
                                      </p:cBhvr>
                                      <p:to>
                                        <p:strVal val="visible"/>
                                      </p:to>
                                    </p:set>
                                  </p:childTnLst>
                                  <p:subTnLst>
                                    <p:set>
                                      <p:cBhvr override="childStyle">
                                        <p:cTn dur="1" fill="hold" display="0" masterRel="nextClick" afterEffect="1"/>
                                        <p:tgtEl>
                                          <p:spTgt spid="73"/>
                                        </p:tgtEl>
                                        <p:attrNameLst>
                                          <p:attrName>style.visibility</p:attrName>
                                        </p:attrNameLst>
                                      </p:cBhvr>
                                      <p:to>
                                        <p:strVal val="hidden"/>
                                      </p:to>
                                    </p:set>
                                  </p:subTnLst>
                                </p:cTn>
                              </p:par>
                              <p:par>
                                <p:cTn id="53" presetID="1" presetClass="entr" presetSubtype="0" fill="hold"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subTnLst>
                                    <p:set>
                                      <p:cBhvr override="childStyle">
                                        <p:cTn dur="1" fill="hold" display="0" masterRel="nextClick" afterEffect="1"/>
                                        <p:tgtEl>
                                          <p:spTgt spid="74"/>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426027"/>
          </a:xfrm>
        </p:spPr>
        <p:txBody>
          <a:bodyPr/>
          <a:lstStyle/>
          <a:p>
            <a:r>
              <a:rPr lang="en-US" dirty="0"/>
              <a:t>Convergence and Loops</a:t>
            </a:r>
          </a:p>
        </p:txBody>
      </p:sp>
      <p:sp>
        <p:nvSpPr>
          <p:cNvPr id="3" name="Content Placeholder 2"/>
          <p:cNvSpPr>
            <a:spLocks noGrp="1"/>
          </p:cNvSpPr>
          <p:nvPr>
            <p:ph idx="1"/>
          </p:nvPr>
        </p:nvSpPr>
        <p:spPr>
          <a:xfrm>
            <a:off x="148282" y="896144"/>
            <a:ext cx="8723869" cy="5208093"/>
          </a:xfrm>
        </p:spPr>
        <p:txBody>
          <a:bodyPr/>
          <a:lstStyle/>
          <a:p>
            <a:r>
              <a:rPr lang="en-US" sz="2400" dirty="0"/>
              <a:t>Distance Vector Protocols are subject to </a:t>
            </a:r>
            <a:r>
              <a:rPr lang="en-US" sz="2400" dirty="0">
                <a:solidFill>
                  <a:srgbClr val="C00000"/>
                </a:solidFill>
              </a:rPr>
              <a:t>loop formations </a:t>
            </a:r>
            <a:r>
              <a:rPr lang="en-US" sz="2400" dirty="0"/>
              <a:t>because of the </a:t>
            </a:r>
            <a:r>
              <a:rPr lang="en-US" sz="2400" dirty="0">
                <a:solidFill>
                  <a:srgbClr val="C00000"/>
                </a:solidFill>
              </a:rPr>
              <a:t>myopic view </a:t>
            </a:r>
            <a:r>
              <a:rPr lang="en-US" sz="2400" dirty="0"/>
              <a:t>of each router</a:t>
            </a:r>
          </a:p>
          <a:p>
            <a:pPr lvl="1"/>
            <a:r>
              <a:rPr lang="en-US" sz="2000" dirty="0"/>
              <a:t>routers only hear from neighbors and use that to create a </a:t>
            </a:r>
            <a:r>
              <a:rPr lang="en-US" sz="2000" dirty="0">
                <a:solidFill>
                  <a:srgbClr val="C00000"/>
                </a:solidFill>
              </a:rPr>
              <a:t>global</a:t>
            </a:r>
            <a:r>
              <a:rPr lang="en-US" sz="2000" dirty="0"/>
              <a:t> connectivity map </a:t>
            </a:r>
          </a:p>
          <a:p>
            <a:r>
              <a:rPr lang="en-US" sz="2400" dirty="0"/>
              <a:t>when network changes occur, triggered advertisements are used to inform neighbors</a:t>
            </a:r>
          </a:p>
          <a:p>
            <a:pPr lvl="1"/>
            <a:r>
              <a:rPr lang="en-US" sz="2000" dirty="0"/>
              <a:t>take a while to propagate and during that time </a:t>
            </a:r>
            <a:r>
              <a:rPr lang="en-US" sz="2000" dirty="0">
                <a:solidFill>
                  <a:srgbClr val="C00000"/>
                </a:solidFill>
              </a:rPr>
              <a:t>cycles </a:t>
            </a:r>
            <a:r>
              <a:rPr lang="en-US" sz="2000" dirty="0"/>
              <a:t>can form</a:t>
            </a:r>
          </a:p>
          <a:p>
            <a:r>
              <a:rPr lang="en-US" sz="2400" dirty="0"/>
              <a:t>one particular issue is the </a:t>
            </a:r>
            <a:r>
              <a:rPr lang="en-US" sz="2400" dirty="0">
                <a:solidFill>
                  <a:srgbClr val="C00000"/>
                </a:solidFill>
              </a:rPr>
              <a:t>count to infinity </a:t>
            </a:r>
            <a:r>
              <a:rPr lang="en-US" sz="2400" dirty="0"/>
              <a:t>problem, updates, triggered by a network change, bounce back and forth between routers, constantly incrementing in distance value</a:t>
            </a:r>
          </a:p>
          <a:p>
            <a:pPr lvl="1"/>
            <a:r>
              <a:rPr lang="en-US" sz="2000" dirty="0">
                <a:solidFill>
                  <a:srgbClr val="C00000"/>
                </a:solidFill>
              </a:rPr>
              <a:t>creeps up</a:t>
            </a:r>
            <a:r>
              <a:rPr lang="en-US" sz="2000" dirty="0"/>
              <a:t> with no end in sight</a:t>
            </a:r>
          </a:p>
          <a:p>
            <a:r>
              <a:rPr lang="en-US" sz="2400" dirty="0"/>
              <a:t>to counter that, a </a:t>
            </a:r>
            <a:r>
              <a:rPr lang="en-US" sz="2400" dirty="0">
                <a:solidFill>
                  <a:srgbClr val="C00000"/>
                </a:solidFill>
              </a:rPr>
              <a:t>maximum value was introduced </a:t>
            </a:r>
            <a:r>
              <a:rPr lang="en-US" sz="2400" dirty="0"/>
              <a:t>that once it is reached, the destination is considered to be </a:t>
            </a:r>
            <a:r>
              <a:rPr lang="en-US" sz="2400" dirty="0">
                <a:solidFill>
                  <a:srgbClr val="C00000"/>
                </a:solidFill>
              </a:rPr>
              <a:t>unreachable</a:t>
            </a:r>
            <a:r>
              <a:rPr lang="en-US" sz="2400" dirty="0"/>
              <a:t> and the route is removed from the routing table. </a:t>
            </a:r>
          </a:p>
          <a:p>
            <a:pPr lvl="1"/>
            <a:r>
              <a:rPr lang="en-US" sz="2000" dirty="0"/>
              <a:t>the maximum value is 16</a:t>
            </a:r>
          </a:p>
        </p:txBody>
      </p:sp>
      <p:pic>
        <p:nvPicPr>
          <p:cNvPr id="4" name="Picture 2" descr="underline_base">
            <a:extLst>
              <a:ext uri="{FF2B5EF4-FFF2-40B4-BE49-F238E27FC236}">
                <a16:creationId xmlns:a16="http://schemas.microsoft.com/office/drawing/2014/main" id="{FBA95A54-967E-0347-A740-0839999ECA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18" y="682851"/>
            <a:ext cx="6019485" cy="1697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23757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i="1">
                <a:solidFill>
                  <a:srgbClr val="000000"/>
                </a:solidFill>
                <a:latin typeface="Courier New" charset="0"/>
                <a:ea typeface="ＭＳ Ｐゴシック" charset="0"/>
                <a:cs typeface="ＭＳ Ｐゴシック" charset="0"/>
              </a:defRPr>
            </a:lvl1pPr>
            <a:lvl2pPr marL="742950" indent="-285750">
              <a:defRPr sz="2400" i="1">
                <a:solidFill>
                  <a:srgbClr val="000000"/>
                </a:solidFill>
                <a:latin typeface="Courier New" charset="0"/>
                <a:ea typeface="ＭＳ Ｐゴシック" charset="0"/>
              </a:defRPr>
            </a:lvl2pPr>
            <a:lvl3pPr marL="1143000" indent="-228600">
              <a:defRPr sz="2400" i="1">
                <a:solidFill>
                  <a:srgbClr val="000000"/>
                </a:solidFill>
                <a:latin typeface="Courier New" charset="0"/>
                <a:ea typeface="ＭＳ Ｐゴシック" charset="0"/>
              </a:defRPr>
            </a:lvl3pPr>
            <a:lvl4pPr marL="1600200" indent="-228600">
              <a:defRPr sz="2400" i="1">
                <a:solidFill>
                  <a:srgbClr val="000000"/>
                </a:solidFill>
                <a:latin typeface="Courier New" charset="0"/>
                <a:ea typeface="ＭＳ Ｐゴシック" charset="0"/>
              </a:defRPr>
            </a:lvl4pPr>
            <a:lvl5pPr marL="2057400" indent="-228600">
              <a:defRPr sz="2400"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9pPr>
          </a:lstStyle>
          <a:p>
            <a:fld id="{C2829DC8-549D-5E41-8431-543990649CBE}" type="slidenum">
              <a:rPr lang="en-US" sz="1400" i="0">
                <a:solidFill>
                  <a:schemeClr val="tx1"/>
                </a:solidFill>
                <a:latin typeface="Times New Roman" charset="0"/>
              </a:rPr>
              <a:pPr/>
              <a:t>36</a:t>
            </a:fld>
            <a:endParaRPr lang="en-US" sz="1400" i="0">
              <a:solidFill>
                <a:schemeClr val="tx1"/>
              </a:solidFill>
              <a:latin typeface="Times New Roman" charset="0"/>
            </a:endParaRPr>
          </a:p>
        </p:txBody>
      </p:sp>
      <p:sp>
        <p:nvSpPr>
          <p:cNvPr id="37890" name="Rectangle 2"/>
          <p:cNvSpPr>
            <a:spLocks noGrp="1" noChangeArrowheads="1"/>
          </p:cNvSpPr>
          <p:nvPr>
            <p:ph type="title"/>
          </p:nvPr>
        </p:nvSpPr>
        <p:spPr>
          <a:xfrm>
            <a:off x="210065" y="0"/>
            <a:ext cx="8575589" cy="790833"/>
          </a:xfrm>
        </p:spPr>
        <p:txBody>
          <a:bodyPr/>
          <a:lstStyle/>
          <a:p>
            <a:r>
              <a:rPr lang="en-US" sz="3200" dirty="0"/>
              <a:t>Example of Count to Infinity: Trigger -  Down Link</a:t>
            </a:r>
            <a:endParaRPr lang="en-US" sz="3200" dirty="0">
              <a:solidFill>
                <a:srgbClr val="C00000"/>
              </a:solidFill>
            </a:endParaRPr>
          </a:p>
        </p:txBody>
      </p:sp>
      <p:sp>
        <p:nvSpPr>
          <p:cNvPr id="37897" name="Text Box 20"/>
          <p:cNvSpPr txBox="1">
            <a:spLocks noChangeArrowheads="1"/>
          </p:cNvSpPr>
          <p:nvPr/>
        </p:nvSpPr>
        <p:spPr bwMode="auto">
          <a:xfrm>
            <a:off x="3200400" y="1371600"/>
            <a:ext cx="354013" cy="639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1433" tIns="45717" rIns="91433" bIns="228600" anchorCtr="1">
            <a:spAutoFit/>
          </a:bodyPr>
          <a:lstStyle>
            <a:lvl1pPr>
              <a:defRPr sz="2400" i="1">
                <a:solidFill>
                  <a:srgbClr val="000000"/>
                </a:solidFill>
                <a:latin typeface="Courier New" charset="0"/>
                <a:ea typeface="ＭＳ Ｐゴシック" charset="0"/>
                <a:cs typeface="ＭＳ Ｐゴシック" charset="0"/>
              </a:defRPr>
            </a:lvl1pPr>
            <a:lvl2pPr marL="742950" indent="-285750">
              <a:defRPr sz="2400" i="1">
                <a:solidFill>
                  <a:srgbClr val="000000"/>
                </a:solidFill>
                <a:latin typeface="Courier New" charset="0"/>
                <a:ea typeface="ＭＳ Ｐゴシック" charset="0"/>
              </a:defRPr>
            </a:lvl2pPr>
            <a:lvl3pPr marL="1143000" indent="-228600">
              <a:defRPr sz="2400" i="1">
                <a:solidFill>
                  <a:srgbClr val="000000"/>
                </a:solidFill>
                <a:latin typeface="Courier New" charset="0"/>
                <a:ea typeface="ＭＳ Ｐゴシック" charset="0"/>
              </a:defRPr>
            </a:lvl3pPr>
            <a:lvl4pPr marL="1600200" indent="-228600">
              <a:defRPr sz="2400" i="1">
                <a:solidFill>
                  <a:srgbClr val="000000"/>
                </a:solidFill>
                <a:latin typeface="Courier New" charset="0"/>
                <a:ea typeface="ＭＳ Ｐゴシック" charset="0"/>
              </a:defRPr>
            </a:lvl4pPr>
            <a:lvl5pPr marL="2057400" indent="-228600">
              <a:defRPr sz="2400"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9pPr>
          </a:lstStyle>
          <a:p>
            <a:pPr>
              <a:spcBef>
                <a:spcPct val="50000"/>
              </a:spcBef>
              <a:spcAft>
                <a:spcPct val="0"/>
              </a:spcAft>
              <a:buFontTx/>
              <a:buNone/>
            </a:pPr>
            <a:r>
              <a:rPr lang="en-US" b="1" i="0">
                <a:solidFill>
                  <a:schemeClr val="tx1"/>
                </a:solidFill>
                <a:latin typeface="Arial" charset="0"/>
              </a:rPr>
              <a:t>1</a:t>
            </a:r>
            <a:endParaRPr lang="en-US" i="0">
              <a:solidFill>
                <a:schemeClr val="tx1"/>
              </a:solidFill>
              <a:latin typeface="Times New Roman" charset="0"/>
            </a:endParaRPr>
          </a:p>
        </p:txBody>
      </p:sp>
      <p:sp>
        <p:nvSpPr>
          <p:cNvPr id="37898" name="Text Box 29"/>
          <p:cNvSpPr txBox="1">
            <a:spLocks noChangeArrowheads="1"/>
          </p:cNvSpPr>
          <p:nvPr/>
        </p:nvSpPr>
        <p:spPr bwMode="auto">
          <a:xfrm>
            <a:off x="6400800" y="1371600"/>
            <a:ext cx="354013" cy="639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1433" tIns="45717" rIns="91433" bIns="228600" anchorCtr="1">
            <a:spAutoFit/>
          </a:bodyPr>
          <a:lstStyle>
            <a:lvl1pPr>
              <a:defRPr sz="2400" i="1">
                <a:solidFill>
                  <a:srgbClr val="000000"/>
                </a:solidFill>
                <a:latin typeface="Courier New" charset="0"/>
                <a:ea typeface="ＭＳ Ｐゴシック" charset="0"/>
                <a:cs typeface="ＭＳ Ｐゴシック" charset="0"/>
              </a:defRPr>
            </a:lvl1pPr>
            <a:lvl2pPr marL="742950" indent="-285750">
              <a:defRPr sz="2400" i="1">
                <a:solidFill>
                  <a:srgbClr val="000000"/>
                </a:solidFill>
                <a:latin typeface="Courier New" charset="0"/>
                <a:ea typeface="ＭＳ Ｐゴシック" charset="0"/>
              </a:defRPr>
            </a:lvl2pPr>
            <a:lvl3pPr marL="1143000" indent="-228600">
              <a:defRPr sz="2400" i="1">
                <a:solidFill>
                  <a:srgbClr val="000000"/>
                </a:solidFill>
                <a:latin typeface="Courier New" charset="0"/>
                <a:ea typeface="ＭＳ Ｐゴシック" charset="0"/>
              </a:defRPr>
            </a:lvl3pPr>
            <a:lvl4pPr marL="1600200" indent="-228600">
              <a:defRPr sz="2400" i="1">
                <a:solidFill>
                  <a:srgbClr val="000000"/>
                </a:solidFill>
                <a:latin typeface="Courier New" charset="0"/>
                <a:ea typeface="ＭＳ Ｐゴシック" charset="0"/>
              </a:defRPr>
            </a:lvl4pPr>
            <a:lvl5pPr marL="2057400" indent="-228600">
              <a:defRPr sz="2400"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9pPr>
          </a:lstStyle>
          <a:p>
            <a:pPr>
              <a:spcBef>
                <a:spcPct val="50000"/>
              </a:spcBef>
              <a:spcAft>
                <a:spcPct val="0"/>
              </a:spcAft>
              <a:buFontTx/>
              <a:buNone/>
            </a:pPr>
            <a:r>
              <a:rPr lang="en-US" b="1" i="0">
                <a:solidFill>
                  <a:schemeClr val="tx1"/>
                </a:solidFill>
                <a:latin typeface="Arial" charset="0"/>
              </a:rPr>
              <a:t>1</a:t>
            </a:r>
            <a:endParaRPr lang="en-US" i="0">
              <a:solidFill>
                <a:schemeClr val="tx1"/>
              </a:solidFill>
              <a:latin typeface="Times New Roman" charset="0"/>
            </a:endParaRPr>
          </a:p>
        </p:txBody>
      </p:sp>
      <p:sp>
        <p:nvSpPr>
          <p:cNvPr id="2" name="Rectangle 1"/>
          <p:cNvSpPr/>
          <p:nvPr/>
        </p:nvSpPr>
        <p:spPr bwMode="auto">
          <a:xfrm>
            <a:off x="5334000" y="3200400"/>
            <a:ext cx="533400" cy="228600"/>
          </a:xfrm>
          <a:prstGeom prst="rect">
            <a:avLst/>
          </a:prstGeom>
          <a:solidFill>
            <a:srgbClr val="F8F8F8"/>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Narrow" charset="0"/>
              <a:ea typeface="ＭＳ Ｐゴシック" charset="0"/>
            </a:endParaRPr>
          </a:p>
        </p:txBody>
      </p:sp>
      <p:pic>
        <p:nvPicPr>
          <p:cNvPr id="5" name="Picture 4"/>
          <p:cNvPicPr>
            <a:picLocks noChangeAspect="1"/>
          </p:cNvPicPr>
          <p:nvPr/>
        </p:nvPicPr>
        <p:blipFill>
          <a:blip r:embed="rId3"/>
          <a:stretch>
            <a:fillRect/>
          </a:stretch>
        </p:blipFill>
        <p:spPr>
          <a:xfrm>
            <a:off x="914400" y="1295400"/>
            <a:ext cx="8095343" cy="3505200"/>
          </a:xfrm>
          <a:prstGeom prst="rect">
            <a:avLst/>
          </a:prstGeom>
        </p:spPr>
      </p:pic>
      <p:sp>
        <p:nvSpPr>
          <p:cNvPr id="6" name="TextBox 5"/>
          <p:cNvSpPr txBox="1"/>
          <p:nvPr/>
        </p:nvSpPr>
        <p:spPr>
          <a:xfrm>
            <a:off x="526473" y="4980709"/>
            <a:ext cx="8437418" cy="1200329"/>
          </a:xfrm>
          <a:prstGeom prst="rect">
            <a:avLst/>
          </a:prstGeom>
          <a:noFill/>
        </p:spPr>
        <p:txBody>
          <a:bodyPr wrap="square" rtlCol="0">
            <a:spAutoFit/>
          </a:bodyPr>
          <a:lstStyle/>
          <a:p>
            <a:pPr marL="342900" indent="-342900">
              <a:buFont typeface="Arial" charset="0"/>
              <a:buChar char="•"/>
            </a:pPr>
            <a:r>
              <a:rPr lang="en-US" sz="2400" dirty="0"/>
              <a:t>Link to network 4.0.0.0 goes down at Router C</a:t>
            </a:r>
          </a:p>
          <a:p>
            <a:pPr marL="342900" indent="-342900">
              <a:buFont typeface="Arial" charset="0"/>
              <a:buChar char="•"/>
            </a:pPr>
            <a:r>
              <a:rPr lang="en-US" sz="2400" dirty="0"/>
              <a:t>Router C marks in its routing table that Net 4.0.0.0 is down</a:t>
            </a:r>
          </a:p>
          <a:p>
            <a:pPr marL="800100" lvl="1" indent="-342900">
              <a:buFont typeface="Arial" charset="0"/>
              <a:buChar char="•"/>
            </a:pPr>
            <a:r>
              <a:rPr lang="en-US" sz="2400" dirty="0"/>
              <a:t>i.e., cost is now “</a:t>
            </a:r>
            <a:r>
              <a:rPr lang="en-US" sz="2400" dirty="0">
                <a:solidFill>
                  <a:srgbClr val="C00000"/>
                </a:solidFill>
              </a:rPr>
              <a:t>infinity =16 in RIP</a:t>
            </a:r>
            <a:r>
              <a:rPr lang="en-US" sz="2400" dirty="0"/>
              <a:t>”</a:t>
            </a:r>
          </a:p>
        </p:txBody>
      </p:sp>
      <p:pic>
        <p:nvPicPr>
          <p:cNvPr id="9" name="Picture 2" descr="underline_base">
            <a:extLst>
              <a:ext uri="{FF2B5EF4-FFF2-40B4-BE49-F238E27FC236}">
                <a16:creationId xmlns:a16="http://schemas.microsoft.com/office/drawing/2014/main" id="{FBA95A54-967E-0347-A740-0839999ECAA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57" y="729048"/>
            <a:ext cx="8864347" cy="988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56879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799" y="0"/>
            <a:ext cx="7999374" cy="628228"/>
          </a:xfrm>
        </p:spPr>
        <p:txBody>
          <a:bodyPr/>
          <a:lstStyle/>
          <a:p>
            <a:r>
              <a:rPr lang="en-US" sz="3200" dirty="0"/>
              <a:t>Down Link – Updates: Periodic and Triggered</a:t>
            </a:r>
          </a:p>
        </p:txBody>
      </p:sp>
      <p:pic>
        <p:nvPicPr>
          <p:cNvPr id="4" name="Picture 3"/>
          <p:cNvPicPr>
            <a:picLocks noChangeAspect="1"/>
          </p:cNvPicPr>
          <p:nvPr/>
        </p:nvPicPr>
        <p:blipFill>
          <a:blip r:embed="rId3"/>
          <a:stretch>
            <a:fillRect/>
          </a:stretch>
        </p:blipFill>
        <p:spPr>
          <a:xfrm>
            <a:off x="1066800" y="876300"/>
            <a:ext cx="6528955" cy="3230823"/>
          </a:xfrm>
          <a:prstGeom prst="rect">
            <a:avLst/>
          </a:prstGeom>
        </p:spPr>
      </p:pic>
      <p:sp>
        <p:nvSpPr>
          <p:cNvPr id="3" name="TextBox 2"/>
          <p:cNvSpPr txBox="1"/>
          <p:nvPr/>
        </p:nvSpPr>
        <p:spPr>
          <a:xfrm>
            <a:off x="172995" y="4123131"/>
            <a:ext cx="8748584" cy="2462213"/>
          </a:xfrm>
          <a:prstGeom prst="rect">
            <a:avLst/>
          </a:prstGeom>
          <a:noFill/>
        </p:spPr>
        <p:txBody>
          <a:bodyPr wrap="square" rtlCol="0">
            <a:spAutoFit/>
          </a:bodyPr>
          <a:lstStyle/>
          <a:p>
            <a:pPr marL="285750" indent="-285750">
              <a:buFont typeface="Arial" charset="0"/>
              <a:buChar char="•"/>
            </a:pPr>
            <a:r>
              <a:rPr lang="en-US" sz="2000" dirty="0">
                <a:latin typeface="+mn-lt"/>
              </a:rPr>
              <a:t>C  detects down link, normally sends a triggered update to notify neighbors – here Router B but….. </a:t>
            </a:r>
          </a:p>
          <a:p>
            <a:pPr marL="285750" indent="-285750">
              <a:buFont typeface="Arial" charset="0"/>
              <a:buChar char="•"/>
            </a:pPr>
            <a:r>
              <a:rPr lang="en-US" sz="2000" dirty="0">
                <a:latin typeface="+mn-lt"/>
              </a:rPr>
              <a:t>C receives a </a:t>
            </a:r>
            <a:r>
              <a:rPr lang="en-US" sz="2000" dirty="0">
                <a:solidFill>
                  <a:srgbClr val="C00000"/>
                </a:solidFill>
                <a:latin typeface="+mn-lt"/>
              </a:rPr>
              <a:t>periodic</a:t>
            </a:r>
            <a:r>
              <a:rPr lang="en-US" sz="2000" dirty="0">
                <a:latin typeface="+mn-lt"/>
              </a:rPr>
              <a:t> update from B with info re 4.0.0.0 </a:t>
            </a:r>
          </a:p>
          <a:p>
            <a:pPr marL="742950" lvl="1" indent="-285750">
              <a:buFont typeface="Arial" charset="0"/>
              <a:buChar char="•"/>
            </a:pPr>
            <a:r>
              <a:rPr lang="en-US" dirty="0">
                <a:latin typeface="+mn-lt"/>
              </a:rPr>
              <a:t>no time to broadcast its </a:t>
            </a:r>
            <a:r>
              <a:rPr lang="en-US" dirty="0">
                <a:solidFill>
                  <a:srgbClr val="C00000"/>
                </a:solidFill>
                <a:latin typeface="+mn-lt"/>
              </a:rPr>
              <a:t>BAD</a:t>
            </a:r>
            <a:r>
              <a:rPr lang="en-US" dirty="0">
                <a:latin typeface="+mn-lt"/>
              </a:rPr>
              <a:t> news</a:t>
            </a:r>
          </a:p>
          <a:p>
            <a:pPr marL="285750" indent="-285750">
              <a:buFont typeface="Arial" charset="0"/>
              <a:buChar char="•"/>
            </a:pPr>
            <a:r>
              <a:rPr lang="en-US" sz="2000" dirty="0">
                <a:latin typeface="+mn-lt"/>
              </a:rPr>
              <a:t>C instead uses B’s update to update its own table</a:t>
            </a:r>
          </a:p>
          <a:p>
            <a:pPr marL="742950" lvl="1" indent="-285750">
              <a:buFont typeface="Arial" charset="0"/>
              <a:buChar char="•"/>
            </a:pPr>
            <a:r>
              <a:rPr lang="en-US" dirty="0">
                <a:latin typeface="+mn-lt"/>
              </a:rPr>
              <a:t>sees that B is “one” hop away from Net 4.0.0.0 via its interface E0</a:t>
            </a:r>
          </a:p>
          <a:p>
            <a:pPr marL="742950" lvl="1" indent="-285750">
              <a:buFont typeface="Arial" charset="0"/>
              <a:buChar char="•"/>
            </a:pPr>
            <a:r>
              <a:rPr lang="en-US" dirty="0">
                <a:latin typeface="+mn-lt"/>
              </a:rPr>
              <a:t>calculates its route to NET 4.0.0.0 using </a:t>
            </a:r>
            <a:r>
              <a:rPr lang="en-US" dirty="0">
                <a:solidFill>
                  <a:srgbClr val="C00000"/>
                </a:solidFill>
                <a:latin typeface="+mn-lt"/>
              </a:rPr>
              <a:t>B as next hop -&gt; </a:t>
            </a:r>
            <a:r>
              <a:rPr lang="en-US" dirty="0">
                <a:latin typeface="+mn-lt"/>
              </a:rPr>
              <a:t> “1+1=2”</a:t>
            </a:r>
          </a:p>
          <a:p>
            <a:pPr marL="285750" indent="-285750">
              <a:buFont typeface="Arial" charset="0"/>
              <a:buChar char="•"/>
            </a:pPr>
            <a:r>
              <a:rPr lang="en-US" sz="2000" dirty="0">
                <a:latin typeface="+mn-lt"/>
              </a:rPr>
              <a:t>C updates its routing table – NET 4.0.0.0 distance 2</a:t>
            </a:r>
          </a:p>
        </p:txBody>
      </p:sp>
      <p:pic>
        <p:nvPicPr>
          <p:cNvPr id="5" name="Picture 2" descr="underline_base">
            <a:extLst>
              <a:ext uri="{FF2B5EF4-FFF2-40B4-BE49-F238E27FC236}">
                <a16:creationId xmlns:a16="http://schemas.microsoft.com/office/drawing/2014/main" id="{FBA95A54-967E-0347-A740-0839999ECAA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009" y="593219"/>
            <a:ext cx="7690455" cy="86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98463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854" y="0"/>
            <a:ext cx="8884508" cy="580768"/>
          </a:xfrm>
        </p:spPr>
        <p:txBody>
          <a:bodyPr/>
          <a:lstStyle/>
          <a:p>
            <a:r>
              <a:rPr lang="en-US" sz="3600" dirty="0"/>
              <a:t>Triggered Update C to B due to route update</a:t>
            </a:r>
          </a:p>
        </p:txBody>
      </p:sp>
      <p:pic>
        <p:nvPicPr>
          <p:cNvPr id="5" name="Picture 4"/>
          <p:cNvPicPr>
            <a:picLocks noChangeAspect="1"/>
          </p:cNvPicPr>
          <p:nvPr/>
        </p:nvPicPr>
        <p:blipFill>
          <a:blip r:embed="rId3"/>
          <a:stretch>
            <a:fillRect/>
          </a:stretch>
        </p:blipFill>
        <p:spPr>
          <a:xfrm>
            <a:off x="1084293" y="827299"/>
            <a:ext cx="6365813" cy="3150093"/>
          </a:xfrm>
          <a:prstGeom prst="rect">
            <a:avLst/>
          </a:prstGeom>
        </p:spPr>
      </p:pic>
      <p:sp>
        <p:nvSpPr>
          <p:cNvPr id="6" name="TextBox 5"/>
          <p:cNvSpPr txBox="1"/>
          <p:nvPr/>
        </p:nvSpPr>
        <p:spPr>
          <a:xfrm>
            <a:off x="0" y="3995678"/>
            <a:ext cx="9033164" cy="2554545"/>
          </a:xfrm>
          <a:prstGeom prst="rect">
            <a:avLst/>
          </a:prstGeom>
          <a:noFill/>
        </p:spPr>
        <p:txBody>
          <a:bodyPr wrap="square" rtlCol="0">
            <a:spAutoFit/>
          </a:bodyPr>
          <a:lstStyle/>
          <a:p>
            <a:pPr marL="342900" indent="-342900">
              <a:buFont typeface="Arial" charset="0"/>
              <a:buChar char="•"/>
            </a:pPr>
            <a:r>
              <a:rPr lang="en-US" dirty="0">
                <a:latin typeface="+mn-lt"/>
              </a:rPr>
              <a:t>C send its neighbors (only B in this case) its new updated routing table When C </a:t>
            </a:r>
          </a:p>
          <a:p>
            <a:pPr marL="342900" indent="-342900">
              <a:buFont typeface="Arial" charset="0"/>
              <a:buChar char="•"/>
            </a:pPr>
            <a:r>
              <a:rPr lang="en-US" dirty="0">
                <a:latin typeface="+mn-lt"/>
              </a:rPr>
              <a:t>B sees the change in cost to NET 4.0.0.0 via C – i.e., on its interface E1</a:t>
            </a:r>
          </a:p>
          <a:p>
            <a:pPr marL="800100" lvl="1" indent="-342900">
              <a:buFont typeface="Arial" charset="0"/>
              <a:buChar char="•"/>
            </a:pPr>
            <a:r>
              <a:rPr lang="en-US" sz="1600" dirty="0">
                <a:latin typeface="+mn-lt"/>
              </a:rPr>
              <a:t>B updates its entry to Net 4.0.0.0 to “1+2=3” on E1</a:t>
            </a:r>
          </a:p>
          <a:p>
            <a:pPr marL="342900" indent="-342900">
              <a:buFont typeface="Arial" charset="0"/>
              <a:buChar char="•"/>
            </a:pPr>
            <a:r>
              <a:rPr lang="en-US" dirty="0">
                <a:latin typeface="+mn-lt"/>
              </a:rPr>
              <a:t>B shares this new update with its neighbors, including C </a:t>
            </a:r>
          </a:p>
          <a:p>
            <a:pPr marL="342900" indent="-342900">
              <a:buFont typeface="Arial" charset="0"/>
              <a:buChar char="•"/>
            </a:pPr>
            <a:r>
              <a:rPr lang="en-US" dirty="0">
                <a:latin typeface="+mn-lt"/>
              </a:rPr>
              <a:t>C sees the new distance from B -&gt; proceeds to update its entry again for Net 4.0.0.0 (3+1=4) vis E0</a:t>
            </a:r>
          </a:p>
          <a:p>
            <a:pPr marL="342900" indent="-342900">
              <a:buFont typeface="Arial" charset="0"/>
              <a:buChar char="•"/>
            </a:pPr>
            <a:r>
              <a:rPr lang="en-US" dirty="0">
                <a:latin typeface="+mn-lt"/>
              </a:rPr>
              <a:t>B and C repeat this </a:t>
            </a:r>
            <a:r>
              <a:rPr lang="en-US" dirty="0">
                <a:solidFill>
                  <a:srgbClr val="C00000"/>
                </a:solidFill>
                <a:latin typeface="+mn-lt"/>
              </a:rPr>
              <a:t>cycle </a:t>
            </a:r>
            <a:r>
              <a:rPr lang="en-US" dirty="0">
                <a:latin typeface="+mn-lt"/>
              </a:rPr>
              <a:t>and the </a:t>
            </a:r>
            <a:r>
              <a:rPr lang="en-US" dirty="0">
                <a:solidFill>
                  <a:srgbClr val="C00000"/>
                </a:solidFill>
                <a:latin typeface="+mn-lt"/>
              </a:rPr>
              <a:t>distance increases in value </a:t>
            </a:r>
            <a:r>
              <a:rPr lang="en-US" dirty="0">
                <a:latin typeface="+mn-lt"/>
              </a:rPr>
              <a:t>-&gt; when it </a:t>
            </a:r>
            <a:r>
              <a:rPr lang="en-US" dirty="0">
                <a:solidFill>
                  <a:srgbClr val="C00000"/>
                </a:solidFill>
                <a:latin typeface="+mn-lt"/>
              </a:rPr>
              <a:t>reaches the maximum value 16 </a:t>
            </a:r>
            <a:r>
              <a:rPr lang="en-US" dirty="0">
                <a:latin typeface="+mn-lt"/>
              </a:rPr>
              <a:t>finally declared </a:t>
            </a:r>
            <a:r>
              <a:rPr lang="en-US" dirty="0">
                <a:solidFill>
                  <a:srgbClr val="C00000"/>
                </a:solidFill>
                <a:latin typeface="+mn-lt"/>
              </a:rPr>
              <a:t>down </a:t>
            </a:r>
            <a:r>
              <a:rPr lang="en-US" dirty="0">
                <a:latin typeface="+mn-lt"/>
              </a:rPr>
              <a:t>by all</a:t>
            </a:r>
            <a:r>
              <a:rPr lang="en-US" dirty="0">
                <a:solidFill>
                  <a:srgbClr val="C00000"/>
                </a:solidFill>
                <a:latin typeface="+mn-lt"/>
              </a:rPr>
              <a:t>.</a:t>
            </a:r>
          </a:p>
          <a:p>
            <a:pPr marL="342900" indent="-342900">
              <a:buFont typeface="Arial" charset="0"/>
              <a:buChar char="•"/>
            </a:pPr>
            <a:r>
              <a:rPr lang="en-US" dirty="0">
                <a:latin typeface="+mn-lt"/>
              </a:rPr>
              <a:t>Note: B sends updates to A, and its cost for NET 4.0.0.0 will increase correspondingly too.</a:t>
            </a:r>
          </a:p>
        </p:txBody>
      </p:sp>
      <p:sp>
        <p:nvSpPr>
          <p:cNvPr id="3" name="Oval 2"/>
          <p:cNvSpPr/>
          <p:nvPr/>
        </p:nvSpPr>
        <p:spPr bwMode="auto">
          <a:xfrm>
            <a:off x="4391891" y="581891"/>
            <a:ext cx="1905000" cy="1219200"/>
          </a:xfrm>
          <a:prstGeom prst="ellipse">
            <a:avLst/>
          </a:prstGeom>
          <a:no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Narrow" charset="0"/>
              <a:ea typeface="ＭＳ Ｐゴシック" charset="0"/>
            </a:endParaRPr>
          </a:p>
        </p:txBody>
      </p:sp>
      <p:cxnSp>
        <p:nvCxnSpPr>
          <p:cNvPr id="7" name="Straight Arrow Connector 6"/>
          <p:cNvCxnSpPr>
            <a:cxnSpLocks/>
          </p:cNvCxnSpPr>
          <p:nvPr/>
        </p:nvCxnSpPr>
        <p:spPr bwMode="auto">
          <a:xfrm flipV="1">
            <a:off x="2433234" y="1773383"/>
            <a:ext cx="2208039" cy="2705627"/>
          </a:xfrm>
          <a:prstGeom prst="straightConnector1">
            <a:avLst/>
          </a:prstGeom>
          <a:solidFill>
            <a:schemeClr val="accent1"/>
          </a:solidFill>
          <a:ln w="381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8" name="Picture 2" descr="underline_base">
            <a:extLst>
              <a:ext uri="{FF2B5EF4-FFF2-40B4-BE49-F238E27FC236}">
                <a16:creationId xmlns:a16="http://schemas.microsoft.com/office/drawing/2014/main" id="{FBA95A54-967E-0347-A740-0839999ECAA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739" y="648869"/>
            <a:ext cx="8510061" cy="129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5639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rgbClr val="000000"/>
                </a:solidFill>
                <a:latin typeface="Courier New" charset="0"/>
                <a:ea typeface="ＭＳ Ｐゴシック" charset="0"/>
                <a:cs typeface="ＭＳ Ｐゴシック" charset="0"/>
              </a:defRPr>
            </a:lvl1pPr>
            <a:lvl2pPr marL="742950" indent="-285750">
              <a:defRPr sz="2400" i="1">
                <a:solidFill>
                  <a:srgbClr val="000000"/>
                </a:solidFill>
                <a:latin typeface="Courier New" charset="0"/>
                <a:ea typeface="ＭＳ Ｐゴシック" charset="0"/>
              </a:defRPr>
            </a:lvl2pPr>
            <a:lvl3pPr marL="1143000" indent="-228600">
              <a:defRPr sz="2400" i="1">
                <a:solidFill>
                  <a:srgbClr val="000000"/>
                </a:solidFill>
                <a:latin typeface="Courier New" charset="0"/>
                <a:ea typeface="ＭＳ Ｐゴシック" charset="0"/>
              </a:defRPr>
            </a:lvl3pPr>
            <a:lvl4pPr marL="1600200" indent="-228600">
              <a:defRPr sz="2400" i="1">
                <a:solidFill>
                  <a:srgbClr val="000000"/>
                </a:solidFill>
                <a:latin typeface="Courier New" charset="0"/>
                <a:ea typeface="ＭＳ Ｐゴシック" charset="0"/>
              </a:defRPr>
            </a:lvl4pPr>
            <a:lvl5pPr marL="2057400" indent="-228600">
              <a:defRPr sz="2400"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9pPr>
          </a:lstStyle>
          <a:p>
            <a:fld id="{3E9104B5-6CB8-E747-9DC2-F5972FFA7701}" type="slidenum">
              <a:rPr lang="en-US" sz="1400" i="0">
                <a:solidFill>
                  <a:schemeClr val="tx1"/>
                </a:solidFill>
                <a:latin typeface="Times New Roman" charset="0"/>
              </a:rPr>
              <a:pPr/>
              <a:t>39</a:t>
            </a:fld>
            <a:endParaRPr lang="en-US" sz="1400" i="0">
              <a:solidFill>
                <a:schemeClr val="tx1"/>
              </a:solidFill>
              <a:latin typeface="Times New Roman" charset="0"/>
            </a:endParaRPr>
          </a:p>
        </p:txBody>
      </p:sp>
      <p:sp>
        <p:nvSpPr>
          <p:cNvPr id="38914" name="Rectangle 2"/>
          <p:cNvSpPr>
            <a:spLocks noGrp="1" noChangeArrowheads="1"/>
          </p:cNvSpPr>
          <p:nvPr>
            <p:ph type="title"/>
          </p:nvPr>
        </p:nvSpPr>
        <p:spPr>
          <a:xfrm>
            <a:off x="297873" y="159328"/>
            <a:ext cx="7772400" cy="533400"/>
          </a:xfrm>
        </p:spPr>
        <p:txBody>
          <a:bodyPr/>
          <a:lstStyle/>
          <a:p>
            <a:r>
              <a:rPr lang="en-US" sz="4000" dirty="0"/>
              <a:t>Count-to-Infinity Phenomenon </a:t>
            </a:r>
          </a:p>
        </p:txBody>
      </p:sp>
      <p:sp>
        <p:nvSpPr>
          <p:cNvPr id="38915" name="Rectangle 3"/>
          <p:cNvSpPr>
            <a:spLocks noGrp="1" noChangeArrowheads="1"/>
          </p:cNvSpPr>
          <p:nvPr>
            <p:ph type="body" idx="1"/>
          </p:nvPr>
        </p:nvSpPr>
        <p:spPr>
          <a:xfrm>
            <a:off x="343275" y="1583724"/>
            <a:ext cx="7772400" cy="1752600"/>
          </a:xfrm>
        </p:spPr>
        <p:txBody>
          <a:bodyPr/>
          <a:lstStyle/>
          <a:p>
            <a:pPr marL="0" indent="0">
              <a:buNone/>
            </a:pPr>
            <a:r>
              <a:rPr lang="en-US" sz="2400" i="1" dirty="0">
                <a:solidFill>
                  <a:srgbClr val="C00000"/>
                </a:solidFill>
                <a:ea typeface="+mn-ea"/>
              </a:rPr>
              <a:t>Q</a:t>
            </a:r>
            <a:r>
              <a:rPr lang="en-US" sz="2400" dirty="0">
                <a:solidFill>
                  <a:srgbClr val="C00000"/>
                </a:solidFill>
                <a:ea typeface="+mn-ea"/>
              </a:rPr>
              <a:t>:</a:t>
            </a:r>
            <a:r>
              <a:rPr lang="en-US" sz="2400" dirty="0">
                <a:ea typeface="+mn-ea"/>
              </a:rPr>
              <a:t> </a:t>
            </a:r>
            <a:r>
              <a:rPr lang="en-US" sz="2400" dirty="0">
                <a:latin typeface="+mn-ea"/>
                <a:ea typeface="+mn-ea"/>
              </a:rPr>
              <a:t>why does the count-to-infinity problem occur?</a:t>
            </a:r>
          </a:p>
          <a:p>
            <a:pPr marL="0" indent="0">
              <a:buNone/>
            </a:pPr>
            <a:r>
              <a:rPr lang="en-US" sz="2400" i="1" dirty="0">
                <a:solidFill>
                  <a:srgbClr val="C00000"/>
                </a:solidFill>
                <a:ea typeface="+mn-ea"/>
              </a:rPr>
              <a:t>A</a:t>
            </a:r>
            <a:r>
              <a:rPr lang="en-US" sz="2400" dirty="0">
                <a:solidFill>
                  <a:srgbClr val="C00000"/>
                </a:solidFill>
                <a:ea typeface="+mn-ea"/>
              </a:rPr>
              <a:t>:</a:t>
            </a:r>
            <a:r>
              <a:rPr lang="en-US" sz="2400" dirty="0">
                <a:ea typeface="+mn-ea"/>
              </a:rPr>
              <a:t> </a:t>
            </a:r>
            <a:r>
              <a:rPr lang="en-US" sz="2400" dirty="0">
                <a:latin typeface="+mn-ea"/>
                <a:ea typeface="+mn-ea"/>
              </a:rPr>
              <a:t>because each router ONLY has a </a:t>
            </a:r>
            <a:r>
              <a:rPr lang="ja-JP" altLang="en-US" sz="2400" dirty="0">
                <a:latin typeface="+mn-ea"/>
                <a:ea typeface="+mn-ea"/>
              </a:rPr>
              <a:t>“</a:t>
            </a:r>
            <a:r>
              <a:rPr lang="en-US" altLang="ja-JP" sz="2400" dirty="0">
                <a:solidFill>
                  <a:srgbClr val="C00000"/>
                </a:solidFill>
                <a:latin typeface="+mn-ea"/>
                <a:ea typeface="+mn-ea"/>
              </a:rPr>
              <a:t>next-hop-view</a:t>
            </a:r>
            <a:r>
              <a:rPr lang="ja-JP" altLang="en-US" sz="2400">
                <a:latin typeface="+mn-ea"/>
                <a:ea typeface="+mn-ea"/>
              </a:rPr>
              <a:t>”</a:t>
            </a:r>
            <a:r>
              <a:rPr lang="en-US" altLang="ja-JP" sz="2400" dirty="0">
                <a:latin typeface="+mn-ea"/>
                <a:ea typeface="+mn-ea"/>
              </a:rPr>
              <a:t> and the </a:t>
            </a:r>
            <a:r>
              <a:rPr lang="en-US" altLang="ja-JP" sz="2400" dirty="0">
                <a:solidFill>
                  <a:srgbClr val="C00000"/>
                </a:solidFill>
                <a:latin typeface="+mn-ea"/>
                <a:ea typeface="+mn-ea"/>
              </a:rPr>
              <a:t>next hop</a:t>
            </a:r>
            <a:r>
              <a:rPr lang="en-US" altLang="ja-JP" sz="2400" dirty="0">
                <a:latin typeface="+mn-ea"/>
                <a:ea typeface="+mn-ea"/>
              </a:rPr>
              <a:t> is not included in the updates, only </a:t>
            </a:r>
            <a:r>
              <a:rPr lang="en-US" altLang="ja-JP" sz="2400" dirty="0">
                <a:solidFill>
                  <a:srgbClr val="C00000"/>
                </a:solidFill>
                <a:latin typeface="+mn-ea"/>
                <a:ea typeface="+mn-ea"/>
              </a:rPr>
              <a:t>destination network</a:t>
            </a:r>
            <a:r>
              <a:rPr lang="en-US" altLang="ja-JP" sz="2400" dirty="0">
                <a:latin typeface="+mn-ea"/>
                <a:ea typeface="+mn-ea"/>
              </a:rPr>
              <a:t> and </a:t>
            </a:r>
            <a:r>
              <a:rPr lang="en-US" altLang="ja-JP" sz="2400" dirty="0">
                <a:solidFill>
                  <a:srgbClr val="C00000"/>
                </a:solidFill>
                <a:latin typeface="+mn-ea"/>
                <a:ea typeface="+mn-ea"/>
              </a:rPr>
              <a:t>distance to destination in hops</a:t>
            </a:r>
            <a:endParaRPr lang="en-US" sz="2400" dirty="0">
              <a:solidFill>
                <a:srgbClr val="C00000"/>
              </a:solidFill>
              <a:latin typeface="+mn-ea"/>
              <a:ea typeface="+mn-ea"/>
            </a:endParaRPr>
          </a:p>
          <a:p>
            <a:endParaRPr lang="en-US" dirty="0">
              <a:latin typeface="Arial" charset="0"/>
            </a:endParaRPr>
          </a:p>
        </p:txBody>
      </p:sp>
      <p:pic>
        <p:nvPicPr>
          <p:cNvPr id="5" name="Picture 2" descr="underline_base">
            <a:extLst>
              <a:ext uri="{FF2B5EF4-FFF2-40B4-BE49-F238E27FC236}">
                <a16:creationId xmlns:a16="http://schemas.microsoft.com/office/drawing/2014/main" id="{FBA95A54-967E-0347-A740-0839999ECA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946" y="753341"/>
            <a:ext cx="6577446" cy="84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73425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5" descr="underline_base">
            <a:extLst>
              <a:ext uri="{FF2B5EF4-FFF2-40B4-BE49-F238E27FC236}">
                <a16:creationId xmlns:a16="http://schemas.microsoft.com/office/drawing/2014/main" id="{EB8B6840-41A7-8C4D-B0A8-705FECA1F43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46" y="670610"/>
            <a:ext cx="7657823" cy="15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Group 23">
            <a:extLst>
              <a:ext uri="{FF2B5EF4-FFF2-40B4-BE49-F238E27FC236}">
                <a16:creationId xmlns:a16="http://schemas.microsoft.com/office/drawing/2014/main" id="{A897BACD-AE8F-EB4E-8312-6088D8666914}"/>
              </a:ext>
            </a:extLst>
          </p:cNvPr>
          <p:cNvGrpSpPr>
            <a:grpSpLocks/>
          </p:cNvGrpSpPr>
          <p:nvPr/>
        </p:nvGrpSpPr>
        <p:grpSpPr bwMode="auto">
          <a:xfrm>
            <a:off x="1757363" y="2330450"/>
            <a:ext cx="5270500" cy="3805238"/>
            <a:chOff x="1757805" y="2331054"/>
            <a:chExt cx="5270058" cy="3804634"/>
          </a:xfrm>
        </p:grpSpPr>
        <p:sp>
          <p:nvSpPr>
            <p:cNvPr id="268" name="Freeform 267">
              <a:extLst>
                <a:ext uri="{FF2B5EF4-FFF2-40B4-BE49-F238E27FC236}">
                  <a16:creationId xmlns:a16="http://schemas.microsoft.com/office/drawing/2014/main" id="{747F2B0F-32D5-BD46-B449-DF08380629C4}"/>
                </a:ext>
              </a:extLst>
            </p:cNvPr>
            <p:cNvSpPr/>
            <p:nvPr/>
          </p:nvSpPr>
          <p:spPr>
            <a:xfrm>
              <a:off x="1776853" y="4829382"/>
              <a:ext cx="1220685" cy="92060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2" name="Freeform 271">
              <a:extLst>
                <a:ext uri="{FF2B5EF4-FFF2-40B4-BE49-F238E27FC236}">
                  <a16:creationId xmlns:a16="http://schemas.microsoft.com/office/drawing/2014/main" id="{5F3AE8EE-828F-6B44-A95B-95644F375AAF}"/>
                </a:ext>
              </a:extLst>
            </p:cNvPr>
            <p:cNvSpPr/>
            <p:nvPr/>
          </p:nvSpPr>
          <p:spPr>
            <a:xfrm>
              <a:off x="6102428" y="4916682"/>
              <a:ext cx="925435" cy="75711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3" name="Freeform 272">
              <a:extLst>
                <a:ext uri="{FF2B5EF4-FFF2-40B4-BE49-F238E27FC236}">
                  <a16:creationId xmlns:a16="http://schemas.microsoft.com/office/drawing/2014/main" id="{7611F29D-9515-5140-B846-13CF417B494C}"/>
                </a:ext>
              </a:extLst>
            </p:cNvPr>
            <p:cNvSpPr/>
            <p:nvPr/>
          </p:nvSpPr>
          <p:spPr>
            <a:xfrm>
              <a:off x="5288109" y="4937315"/>
              <a:ext cx="725426" cy="109996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4" name="Freeform 273">
              <a:extLst>
                <a:ext uri="{FF2B5EF4-FFF2-40B4-BE49-F238E27FC236}">
                  <a16:creationId xmlns:a16="http://schemas.microsoft.com/office/drawing/2014/main" id="{281ED9A9-E570-7E40-89CF-1DBC42A6936B}"/>
                </a:ext>
              </a:extLst>
            </p:cNvPr>
            <p:cNvSpPr/>
            <p:nvPr/>
          </p:nvSpPr>
          <p:spPr>
            <a:xfrm>
              <a:off x="4300767" y="4956362"/>
              <a:ext cx="514307" cy="57775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Freeform 274">
              <a:extLst>
                <a:ext uri="{FF2B5EF4-FFF2-40B4-BE49-F238E27FC236}">
                  <a16:creationId xmlns:a16="http://schemas.microsoft.com/office/drawing/2014/main" id="{42718FA1-3C52-C14E-B52E-66640EC2D994}"/>
                </a:ext>
              </a:extLst>
            </p:cNvPr>
            <p:cNvSpPr/>
            <p:nvPr/>
          </p:nvSpPr>
          <p:spPr>
            <a:xfrm>
              <a:off x="3521369" y="4919856"/>
              <a:ext cx="593675" cy="121583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7200" name="Group 17">
              <a:extLst>
                <a:ext uri="{FF2B5EF4-FFF2-40B4-BE49-F238E27FC236}">
                  <a16:creationId xmlns:a16="http://schemas.microsoft.com/office/drawing/2014/main" id="{BA7136CF-9BDA-4549-843E-4BCD8710AB58}"/>
                </a:ext>
              </a:extLst>
            </p:cNvPr>
            <p:cNvGrpSpPr>
              <a:grpSpLocks/>
            </p:cNvGrpSpPr>
            <p:nvPr/>
          </p:nvGrpSpPr>
          <p:grpSpPr bwMode="auto">
            <a:xfrm>
              <a:off x="1757805" y="2331054"/>
              <a:ext cx="1079500" cy="2674334"/>
              <a:chOff x="1757805" y="2331054"/>
              <a:chExt cx="1079500" cy="2674334"/>
            </a:xfrm>
          </p:grpSpPr>
          <p:sp>
            <p:nvSpPr>
              <p:cNvPr id="108" name="Rectangle 107">
                <a:extLst>
                  <a:ext uri="{FF2B5EF4-FFF2-40B4-BE49-F238E27FC236}">
                    <a16:creationId xmlns:a16="http://schemas.microsoft.com/office/drawing/2014/main" id="{3A03E592-B124-BD44-BBAC-9033D964908C}"/>
                  </a:ext>
                </a:extLst>
              </p:cNvPr>
              <p:cNvSpPr/>
              <p:nvPr/>
            </p:nvSpPr>
            <p:spPr bwMode="auto">
              <a:xfrm rot="10800000">
                <a:off x="1789552" y="2580252"/>
                <a:ext cx="1027025" cy="108409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7296" name="Group 104">
                <a:extLst>
                  <a:ext uri="{FF2B5EF4-FFF2-40B4-BE49-F238E27FC236}">
                    <a16:creationId xmlns:a16="http://schemas.microsoft.com/office/drawing/2014/main" id="{81B36640-BAE1-8346-BEED-F2A563305655}"/>
                  </a:ext>
                </a:extLst>
              </p:cNvPr>
              <p:cNvGrpSpPr>
                <a:grpSpLocks/>
              </p:cNvGrpSpPr>
              <p:nvPr/>
            </p:nvGrpSpPr>
            <p:grpSpPr bwMode="auto">
              <a:xfrm>
                <a:off x="1782739" y="4616206"/>
                <a:ext cx="1034710" cy="389182"/>
                <a:chOff x="4128636" y="3606589"/>
                <a:chExt cx="568145" cy="338667"/>
              </a:xfrm>
            </p:grpSpPr>
            <p:sp>
              <p:nvSpPr>
                <p:cNvPr id="119" name="Oval 118">
                  <a:extLst>
                    <a:ext uri="{FF2B5EF4-FFF2-40B4-BE49-F238E27FC236}">
                      <a16:creationId xmlns:a16="http://schemas.microsoft.com/office/drawing/2014/main" id="{E2CF7872-7F06-B84D-A512-84704D24B6D3}"/>
                    </a:ext>
                  </a:extLst>
                </p:cNvPr>
                <p:cNvSpPr/>
                <p:nvPr/>
              </p:nvSpPr>
              <p:spPr>
                <a:xfrm>
                  <a:off x="4128891" y="3720271"/>
                  <a:ext cx="565669" cy="22514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 name="Rectangle 119">
                  <a:extLst>
                    <a:ext uri="{FF2B5EF4-FFF2-40B4-BE49-F238E27FC236}">
                      <a16:creationId xmlns:a16="http://schemas.microsoft.com/office/drawing/2014/main" id="{291900C0-4096-2041-AAAB-92AD62F7DAE6}"/>
                    </a:ext>
                  </a:extLst>
                </p:cNvPr>
                <p:cNvSpPr/>
                <p:nvPr/>
              </p:nvSpPr>
              <p:spPr>
                <a:xfrm>
                  <a:off x="4128891" y="3720271"/>
                  <a:ext cx="565669" cy="11188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1" name="Oval 120">
                  <a:extLst>
                    <a:ext uri="{FF2B5EF4-FFF2-40B4-BE49-F238E27FC236}">
                      <a16:creationId xmlns:a16="http://schemas.microsoft.com/office/drawing/2014/main" id="{6FEC5C53-FC34-474D-881B-75225B5B5E25}"/>
                    </a:ext>
                  </a:extLst>
                </p:cNvPr>
                <p:cNvSpPr/>
                <p:nvPr/>
              </p:nvSpPr>
              <p:spPr>
                <a:xfrm>
                  <a:off x="4128891" y="3607011"/>
                  <a:ext cx="565669" cy="225140"/>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22" name="Straight Connector 121">
                  <a:extLst>
                    <a:ext uri="{FF2B5EF4-FFF2-40B4-BE49-F238E27FC236}">
                      <a16:creationId xmlns:a16="http://schemas.microsoft.com/office/drawing/2014/main" id="{F6585E23-06C9-2F4B-8A1F-1E21543515FA}"/>
                    </a:ext>
                  </a:extLst>
                </p:cNvPr>
                <p:cNvCxnSpPr/>
                <p:nvPr/>
              </p:nvCxnSpPr>
              <p:spPr>
                <a:xfrm>
                  <a:off x="4694560" y="3720271"/>
                  <a:ext cx="0" cy="11188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D1E967E5-DB38-5B49-9565-52A5196FD0DA}"/>
                    </a:ext>
                  </a:extLst>
                </p:cNvPr>
                <p:cNvCxnSpPr/>
                <p:nvPr/>
              </p:nvCxnSpPr>
              <p:spPr>
                <a:xfrm>
                  <a:off x="4128891" y="3720271"/>
                  <a:ext cx="0" cy="11188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7" name="Rectangle 146">
                <a:extLst>
                  <a:ext uri="{FF2B5EF4-FFF2-40B4-BE49-F238E27FC236}">
                    <a16:creationId xmlns:a16="http://schemas.microsoft.com/office/drawing/2014/main" id="{91F31B95-BEE1-F544-A139-F89611233854}"/>
                  </a:ext>
                </a:extLst>
              </p:cNvPr>
              <p:cNvSpPr/>
              <p:nvPr/>
            </p:nvSpPr>
            <p:spPr bwMode="auto">
              <a:xfrm>
                <a:off x="1802251" y="3602440"/>
                <a:ext cx="1027025" cy="1163452"/>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13" name="Straight Connector 112">
                <a:extLst>
                  <a:ext uri="{FF2B5EF4-FFF2-40B4-BE49-F238E27FC236}">
                    <a16:creationId xmlns:a16="http://schemas.microsoft.com/office/drawing/2014/main" id="{5CE853E0-8B7D-494A-9843-BFB30BCC1AB5}"/>
                  </a:ext>
                </a:extLst>
              </p:cNvPr>
              <p:cNvCxnSpPr/>
              <p:nvPr/>
            </p:nvCxnSpPr>
            <p:spPr bwMode="auto">
              <a:xfrm>
                <a:off x="1781615" y="2805642"/>
                <a:ext cx="20636" cy="202056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BE23061A-41D7-F040-B5CE-EA33118B1EB1}"/>
                  </a:ext>
                </a:extLst>
              </p:cNvPr>
              <p:cNvCxnSpPr/>
              <p:nvPr/>
            </p:nvCxnSpPr>
            <p:spPr bwMode="auto">
              <a:xfrm flipH="1">
                <a:off x="2818166" y="2805642"/>
                <a:ext cx="4762" cy="197612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300" name="Group 9">
                <a:extLst>
                  <a:ext uri="{FF2B5EF4-FFF2-40B4-BE49-F238E27FC236}">
                    <a16:creationId xmlns:a16="http://schemas.microsoft.com/office/drawing/2014/main" id="{3E4B3979-C7AB-DD43-ADEF-7285B5440E92}"/>
                  </a:ext>
                </a:extLst>
              </p:cNvPr>
              <p:cNvGrpSpPr>
                <a:grpSpLocks/>
              </p:cNvGrpSpPr>
              <p:nvPr/>
            </p:nvGrpSpPr>
            <p:grpSpPr bwMode="auto">
              <a:xfrm>
                <a:off x="1757805" y="2331054"/>
                <a:ext cx="1079500" cy="430213"/>
                <a:chOff x="2183302" y="1574638"/>
                <a:chExt cx="1200154" cy="430181"/>
              </a:xfrm>
            </p:grpSpPr>
            <p:sp>
              <p:nvSpPr>
                <p:cNvPr id="369" name="Oval 368">
                  <a:extLst>
                    <a:ext uri="{FF2B5EF4-FFF2-40B4-BE49-F238E27FC236}">
                      <a16:creationId xmlns:a16="http://schemas.microsoft.com/office/drawing/2014/main" id="{3D4E1FD3-0BFA-7F4E-8767-708FD28C321A}"/>
                    </a:ext>
                  </a:extLst>
                </p:cNvPr>
                <p:cNvSpPr/>
                <p:nvPr/>
              </p:nvSpPr>
              <p:spPr bwMode="auto">
                <a:xfrm flipV="1">
                  <a:off x="2186832" y="1690499"/>
                  <a:ext cx="1194758" cy="314252"/>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0" name="Rectangle 369">
                  <a:extLst>
                    <a:ext uri="{FF2B5EF4-FFF2-40B4-BE49-F238E27FC236}">
                      <a16:creationId xmlns:a16="http://schemas.microsoft.com/office/drawing/2014/main" id="{30A91945-565E-7445-86AC-CEBCC9895F8C}"/>
                    </a:ext>
                  </a:extLst>
                </p:cNvPr>
                <p:cNvSpPr/>
                <p:nvPr/>
              </p:nvSpPr>
              <p:spPr bwMode="auto">
                <a:xfrm>
                  <a:off x="2183302" y="1734939"/>
                  <a:ext cx="1198287" cy="112686"/>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1" name="Oval 370">
                  <a:extLst>
                    <a:ext uri="{FF2B5EF4-FFF2-40B4-BE49-F238E27FC236}">
                      <a16:creationId xmlns:a16="http://schemas.microsoft.com/office/drawing/2014/main" id="{5D418B91-CB9F-C940-BD4C-8ABCC7424EF2}"/>
                    </a:ext>
                  </a:extLst>
                </p:cNvPr>
                <p:cNvSpPr>
                  <a:spLocks noChangeArrowheads="1"/>
                </p:cNvSpPr>
                <p:nvPr/>
              </p:nvSpPr>
              <p:spPr bwMode="auto">
                <a:xfrm flipV="1">
                  <a:off x="2183302" y="1574638"/>
                  <a:ext cx="1196523" cy="314252"/>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72" name="Freeform 371">
                  <a:extLst>
                    <a:ext uri="{FF2B5EF4-FFF2-40B4-BE49-F238E27FC236}">
                      <a16:creationId xmlns:a16="http://schemas.microsoft.com/office/drawing/2014/main" id="{8B1B77AB-6175-4A48-967F-C7066964E1CD}"/>
                    </a:ext>
                  </a:extLst>
                </p:cNvPr>
                <p:cNvSpPr/>
                <p:nvPr/>
              </p:nvSpPr>
              <p:spPr bwMode="auto">
                <a:xfrm>
                  <a:off x="2490374" y="1671453"/>
                  <a:ext cx="582379" cy="15712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3" name="Freeform 372">
                  <a:extLst>
                    <a:ext uri="{FF2B5EF4-FFF2-40B4-BE49-F238E27FC236}">
                      <a16:creationId xmlns:a16="http://schemas.microsoft.com/office/drawing/2014/main" id="{5970F831-DCBB-9841-950F-578F09310BC4}"/>
                    </a:ext>
                  </a:extLst>
                </p:cNvPr>
                <p:cNvSpPr>
                  <a:spLocks/>
                </p:cNvSpPr>
                <p:nvPr/>
              </p:nvSpPr>
              <p:spPr bwMode="auto">
                <a:xfrm>
                  <a:off x="2430372" y="1630188"/>
                  <a:ext cx="702384" cy="109512"/>
                </a:xfrm>
                <a:custGeom>
                  <a:avLst/>
                  <a:gdLst>
                    <a:gd name="T0" fmla="*/ 0 w 3723451"/>
                    <a:gd name="T1" fmla="*/ 26792 h 932950"/>
                    <a:gd name="T2" fmla="*/ 123590 w 3723451"/>
                    <a:gd name="T3" fmla="*/ 316 h 932950"/>
                    <a:gd name="T4" fmla="*/ 350070 w 3723451"/>
                    <a:gd name="T5" fmla="*/ 61105 h 932950"/>
                    <a:gd name="T6" fmla="*/ 566135 w 3723451"/>
                    <a:gd name="T7" fmla="*/ 0 h 932950"/>
                    <a:gd name="T8" fmla="*/ 702384 w 3723451"/>
                    <a:gd name="T9" fmla="*/ 24316 h 932950"/>
                    <a:gd name="T10" fmla="*/ 601015 w 3723451"/>
                    <a:gd name="T11" fmla="*/ 54216 h 932950"/>
                    <a:gd name="T12" fmla="*/ 568379 w 3723451"/>
                    <a:gd name="T13" fmla="*/ 46155 h 932950"/>
                    <a:gd name="T14" fmla="*/ 354049 w 3723451"/>
                    <a:gd name="T15" fmla="*/ 109512 h 932950"/>
                    <a:gd name="T16" fmla="*/ 134237 w 3723451"/>
                    <a:gd name="T17" fmla="*/ 48485 h 932950"/>
                    <a:gd name="T18" fmla="*/ 98698 w 3723451"/>
                    <a:gd name="T19" fmla="*/ 55072 h 932950"/>
                    <a:gd name="T20" fmla="*/ 0 w 3723451"/>
                    <a:gd name="T21" fmla="*/ 2679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74" name="Freeform 373">
                  <a:extLst>
                    <a:ext uri="{FF2B5EF4-FFF2-40B4-BE49-F238E27FC236}">
                      <a16:creationId xmlns:a16="http://schemas.microsoft.com/office/drawing/2014/main" id="{490A9212-3379-FA4D-B09B-D4735E9C26E4}"/>
                    </a:ext>
                  </a:extLst>
                </p:cNvPr>
                <p:cNvSpPr>
                  <a:spLocks/>
                </p:cNvSpPr>
                <p:nvPr/>
              </p:nvSpPr>
              <p:spPr bwMode="auto">
                <a:xfrm>
                  <a:off x="2892745" y="1723828"/>
                  <a:ext cx="257658" cy="95228"/>
                </a:xfrm>
                <a:custGeom>
                  <a:avLst/>
                  <a:gdLst>
                    <a:gd name="T0" fmla="*/ 0 w 1366596"/>
                    <a:gd name="T1" fmla="*/ 0 h 809868"/>
                    <a:gd name="T2" fmla="*/ 257658 w 1366596"/>
                    <a:gd name="T3" fmla="*/ 73585 h 809868"/>
                    <a:gd name="T4" fmla="*/ 163097 w 1366596"/>
                    <a:gd name="T5" fmla="*/ 95228 h 809868"/>
                    <a:gd name="T6" fmla="*/ 867 w 1366596"/>
                    <a:gd name="T7" fmla="*/ 5031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75" name="Freeform 374">
                  <a:extLst>
                    <a:ext uri="{FF2B5EF4-FFF2-40B4-BE49-F238E27FC236}">
                      <a16:creationId xmlns:a16="http://schemas.microsoft.com/office/drawing/2014/main" id="{E7791BC1-E794-584F-9C13-79B33D358627}"/>
                    </a:ext>
                  </a:extLst>
                </p:cNvPr>
                <p:cNvSpPr>
                  <a:spLocks/>
                </p:cNvSpPr>
                <p:nvPr/>
              </p:nvSpPr>
              <p:spPr bwMode="auto">
                <a:xfrm>
                  <a:off x="2418018" y="1725416"/>
                  <a:ext cx="254129" cy="95228"/>
                </a:xfrm>
                <a:custGeom>
                  <a:avLst/>
                  <a:gdLst>
                    <a:gd name="T0" fmla="*/ 250660 w 1348191"/>
                    <a:gd name="T1" fmla="*/ 0 h 791462"/>
                    <a:gd name="T2" fmla="*/ 254129 w 1348191"/>
                    <a:gd name="T3" fmla="*/ 45953 h 791462"/>
                    <a:gd name="T4" fmla="*/ 91938 w 1348191"/>
                    <a:gd name="T5" fmla="*/ 95228 h 791462"/>
                    <a:gd name="T6" fmla="*/ 0 w 1348191"/>
                    <a:gd name="T7" fmla="*/ 73636 h 791462"/>
                    <a:gd name="T8" fmla="*/ 25066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76" name="Straight Connector 375">
                  <a:extLst>
                    <a:ext uri="{FF2B5EF4-FFF2-40B4-BE49-F238E27FC236}">
                      <a16:creationId xmlns:a16="http://schemas.microsoft.com/office/drawing/2014/main" id="{3BDF3D6D-ACB2-064A-8401-A2EE7D3B8FD0}"/>
                    </a:ext>
                  </a:extLst>
                </p:cNvPr>
                <p:cNvCxnSpPr>
                  <a:cxnSpLocks noChangeShapeType="1"/>
                  <a:endCxn id="371" idx="2"/>
                </p:cNvCxnSpPr>
                <p:nvPr/>
              </p:nvCxnSpPr>
              <p:spPr bwMode="auto">
                <a:xfrm flipH="1" flipV="1">
                  <a:off x="2183302" y="1731764"/>
                  <a:ext cx="3530" cy="12220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7" name="Straight Connector 376">
                  <a:extLst>
                    <a:ext uri="{FF2B5EF4-FFF2-40B4-BE49-F238E27FC236}">
                      <a16:creationId xmlns:a16="http://schemas.microsoft.com/office/drawing/2014/main" id="{F743917F-DA26-504E-B0C6-082454587B70}"/>
                    </a:ext>
                  </a:extLst>
                </p:cNvPr>
                <p:cNvCxnSpPr>
                  <a:cxnSpLocks noChangeShapeType="1"/>
                </p:cNvCxnSpPr>
                <p:nvPr/>
              </p:nvCxnSpPr>
              <p:spPr bwMode="auto">
                <a:xfrm flipH="1" flipV="1">
                  <a:off x="3379825" y="1728590"/>
                  <a:ext cx="3530" cy="12220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1" name="Group 18">
              <a:extLst>
                <a:ext uri="{FF2B5EF4-FFF2-40B4-BE49-F238E27FC236}">
                  <a16:creationId xmlns:a16="http://schemas.microsoft.com/office/drawing/2014/main" id="{BDED47F6-CCB2-1F48-AD48-84F91C1CF35F}"/>
                </a:ext>
              </a:extLst>
            </p:cNvPr>
            <p:cNvGrpSpPr>
              <a:grpSpLocks/>
            </p:cNvGrpSpPr>
            <p:nvPr/>
          </p:nvGrpSpPr>
          <p:grpSpPr bwMode="auto">
            <a:xfrm>
              <a:off x="3500438" y="3174091"/>
              <a:ext cx="522287" cy="1831297"/>
              <a:chOff x="3500438" y="3174091"/>
              <a:chExt cx="522287" cy="1831297"/>
            </a:xfrm>
          </p:grpSpPr>
          <p:sp>
            <p:nvSpPr>
              <p:cNvPr id="171" name="Rectangle 170">
                <a:extLst>
                  <a:ext uri="{FF2B5EF4-FFF2-40B4-BE49-F238E27FC236}">
                    <a16:creationId xmlns:a16="http://schemas.microsoft.com/office/drawing/2014/main" id="{832F33AD-8535-124F-8DF8-83350189E82D}"/>
                  </a:ext>
                </a:extLst>
              </p:cNvPr>
              <p:cNvSpPr/>
              <p:nvPr/>
            </p:nvSpPr>
            <p:spPr bwMode="auto">
              <a:xfrm rot="10800000">
                <a:off x="3507320" y="3287221"/>
                <a:ext cx="498349" cy="306623"/>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90" name="Straight Connector 89">
                <a:extLst>
                  <a:ext uri="{FF2B5EF4-FFF2-40B4-BE49-F238E27FC236}">
                    <a16:creationId xmlns:a16="http://schemas.microsoft.com/office/drawing/2014/main" id="{42B2FD52-BB82-7148-9D7C-47E317B1E95B}"/>
                  </a:ext>
                </a:extLst>
              </p:cNvPr>
              <p:cNvCxnSpPr/>
              <p:nvPr/>
            </p:nvCxnSpPr>
            <p:spPr bwMode="auto">
              <a:xfrm flipH="1">
                <a:off x="4019802" y="3321497"/>
                <a:ext cx="1588" cy="153645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47276" name="Picture 86" descr="router_top.png">
                <a:extLst>
                  <a:ext uri="{FF2B5EF4-FFF2-40B4-BE49-F238E27FC236}">
                    <a16:creationId xmlns:a16="http://schemas.microsoft.com/office/drawing/2014/main" id="{2C1F7C19-20DA-A949-8F9C-ED156C18C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3194292"/>
                <a:ext cx="522287" cy="22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277" name="Group 82">
                <a:extLst>
                  <a:ext uri="{FF2B5EF4-FFF2-40B4-BE49-F238E27FC236}">
                    <a16:creationId xmlns:a16="http://schemas.microsoft.com/office/drawing/2014/main" id="{A7AF410F-8AF8-9747-B3AC-84039702DAC6}"/>
                  </a:ext>
                </a:extLst>
              </p:cNvPr>
              <p:cNvGrpSpPr>
                <a:grpSpLocks/>
              </p:cNvGrpSpPr>
              <p:nvPr/>
            </p:nvGrpSpPr>
            <p:grpSpPr bwMode="auto">
              <a:xfrm>
                <a:off x="3511442" y="4783543"/>
                <a:ext cx="507858" cy="221845"/>
                <a:chOff x="4128636" y="3606589"/>
                <a:chExt cx="568145" cy="338667"/>
              </a:xfrm>
            </p:grpSpPr>
            <p:sp>
              <p:nvSpPr>
                <p:cNvPr id="97" name="Oval 96">
                  <a:extLst>
                    <a:ext uri="{FF2B5EF4-FFF2-40B4-BE49-F238E27FC236}">
                      <a16:creationId xmlns:a16="http://schemas.microsoft.com/office/drawing/2014/main" id="{C11FA887-D70A-7846-B1F8-86CCFCC276D7}"/>
                    </a:ext>
                  </a:extLst>
                </p:cNvPr>
                <p:cNvSpPr/>
                <p:nvPr/>
              </p:nvSpPr>
              <p:spPr>
                <a:xfrm>
                  <a:off x="4129087" y="3720182"/>
                  <a:ext cx="568256" cy="225348"/>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8" name="Rectangle 97">
                  <a:extLst>
                    <a:ext uri="{FF2B5EF4-FFF2-40B4-BE49-F238E27FC236}">
                      <a16:creationId xmlns:a16="http://schemas.microsoft.com/office/drawing/2014/main" id="{08AD403F-D8AA-2540-B322-6F58E14DAEA7}"/>
                    </a:ext>
                  </a:extLst>
                </p:cNvPr>
                <p:cNvSpPr/>
                <p:nvPr/>
              </p:nvSpPr>
              <p:spPr>
                <a:xfrm>
                  <a:off x="4129087" y="3720182"/>
                  <a:ext cx="568256" cy="111462"/>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9" name="Oval 98">
                  <a:extLst>
                    <a:ext uri="{FF2B5EF4-FFF2-40B4-BE49-F238E27FC236}">
                      <a16:creationId xmlns:a16="http://schemas.microsoft.com/office/drawing/2014/main" id="{41A4E146-EC25-D444-AE89-A7D57F00E0A0}"/>
                    </a:ext>
                  </a:extLst>
                </p:cNvPr>
                <p:cNvSpPr/>
                <p:nvPr/>
              </p:nvSpPr>
              <p:spPr>
                <a:xfrm>
                  <a:off x="4129087" y="3606297"/>
                  <a:ext cx="568256" cy="22534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00" name="Straight Connector 99">
                  <a:extLst>
                    <a:ext uri="{FF2B5EF4-FFF2-40B4-BE49-F238E27FC236}">
                      <a16:creationId xmlns:a16="http://schemas.microsoft.com/office/drawing/2014/main" id="{98AA32A6-BDF0-C14E-B3D9-B466E4042CBF}"/>
                    </a:ext>
                  </a:extLst>
                </p:cNvPr>
                <p:cNvCxnSpPr/>
                <p:nvPr/>
              </p:nvCxnSpPr>
              <p:spPr>
                <a:xfrm>
                  <a:off x="4697343" y="3720182"/>
                  <a:ext cx="0" cy="1114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7156609C-E708-D447-A8EE-97383BDF8620}"/>
                    </a:ext>
                  </a:extLst>
                </p:cNvPr>
                <p:cNvCxnSpPr/>
                <p:nvPr/>
              </p:nvCxnSpPr>
              <p:spPr>
                <a:xfrm>
                  <a:off x="4129087" y="3720182"/>
                  <a:ext cx="0" cy="1114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55" name="Rectangle 154">
                <a:extLst>
                  <a:ext uri="{FF2B5EF4-FFF2-40B4-BE49-F238E27FC236}">
                    <a16:creationId xmlns:a16="http://schemas.microsoft.com/office/drawing/2014/main" id="{23863F0C-BF78-DE41-BD68-4D39A84FCE1C}"/>
                  </a:ext>
                </a:extLst>
              </p:cNvPr>
              <p:cNvSpPr/>
              <p:nvPr/>
            </p:nvSpPr>
            <p:spPr bwMode="auto">
              <a:xfrm>
                <a:off x="3516608" y="3697675"/>
                <a:ext cx="498433" cy="1163452"/>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4" name="Straight Connector 173">
                <a:extLst>
                  <a:ext uri="{FF2B5EF4-FFF2-40B4-BE49-F238E27FC236}">
                    <a16:creationId xmlns:a16="http://schemas.microsoft.com/office/drawing/2014/main" id="{36B8D382-E4B7-D94C-B68E-CF73327FDD2F}"/>
                  </a:ext>
                </a:extLst>
              </p:cNvPr>
              <p:cNvCxnSpPr>
                <a:stCxn id="381" idx="2"/>
              </p:cNvCxnSpPr>
              <p:nvPr/>
            </p:nvCxnSpPr>
            <p:spPr bwMode="auto">
              <a:xfrm flipH="1">
                <a:off x="3507083" y="3262769"/>
                <a:ext cx="4762" cy="168883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80" name="Group 377">
                <a:extLst>
                  <a:ext uri="{FF2B5EF4-FFF2-40B4-BE49-F238E27FC236}">
                    <a16:creationId xmlns:a16="http://schemas.microsoft.com/office/drawing/2014/main" id="{E4C581C9-9E6E-584C-B8DC-C7658D3489DA}"/>
                  </a:ext>
                </a:extLst>
              </p:cNvPr>
              <p:cNvGrpSpPr>
                <a:grpSpLocks/>
              </p:cNvGrpSpPr>
              <p:nvPr/>
            </p:nvGrpSpPr>
            <p:grpSpPr bwMode="auto">
              <a:xfrm>
                <a:off x="3511057" y="3174091"/>
                <a:ext cx="504096" cy="242719"/>
                <a:chOff x="2183302" y="1574638"/>
                <a:chExt cx="1200154" cy="430218"/>
              </a:xfrm>
            </p:grpSpPr>
            <p:sp>
              <p:nvSpPr>
                <p:cNvPr id="379" name="Oval 378">
                  <a:extLst>
                    <a:ext uri="{FF2B5EF4-FFF2-40B4-BE49-F238E27FC236}">
                      <a16:creationId xmlns:a16="http://schemas.microsoft.com/office/drawing/2014/main" id="{46F5F492-0338-6D49-B7C4-25788ED81573}"/>
                    </a:ext>
                  </a:extLst>
                </p:cNvPr>
                <p:cNvSpPr/>
                <p:nvPr/>
              </p:nvSpPr>
              <p:spPr bwMode="auto">
                <a:xfrm flipV="1">
                  <a:off x="2188958" y="1689617"/>
                  <a:ext cx="1194231" cy="3150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80" name="Rectangle 379">
                  <a:extLst>
                    <a:ext uri="{FF2B5EF4-FFF2-40B4-BE49-F238E27FC236}">
                      <a16:creationId xmlns:a16="http://schemas.microsoft.com/office/drawing/2014/main" id="{E3407923-454F-3F45-A39E-5DE981A56B78}"/>
                    </a:ext>
                  </a:extLst>
                </p:cNvPr>
                <p:cNvSpPr/>
                <p:nvPr/>
              </p:nvSpPr>
              <p:spPr bwMode="auto">
                <a:xfrm>
                  <a:off x="2185178" y="1734631"/>
                  <a:ext cx="1198011" cy="11253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1" name="Oval 380">
                  <a:extLst>
                    <a:ext uri="{FF2B5EF4-FFF2-40B4-BE49-F238E27FC236}">
                      <a16:creationId xmlns:a16="http://schemas.microsoft.com/office/drawing/2014/main" id="{6A750054-E73B-A14A-8222-53349FA46360}"/>
                    </a:ext>
                  </a:extLst>
                </p:cNvPr>
                <p:cNvSpPr>
                  <a:spLocks noChangeArrowheads="1"/>
                </p:cNvSpPr>
                <p:nvPr/>
              </p:nvSpPr>
              <p:spPr bwMode="auto">
                <a:xfrm flipV="1">
                  <a:off x="2185178" y="1574269"/>
                  <a:ext cx="1194231" cy="315099"/>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82" name="Freeform 381">
                  <a:extLst>
                    <a:ext uri="{FF2B5EF4-FFF2-40B4-BE49-F238E27FC236}">
                      <a16:creationId xmlns:a16="http://schemas.microsoft.com/office/drawing/2014/main" id="{E824A12A-EAEA-0B49-94C1-43A3C2804D7A}"/>
                    </a:ext>
                  </a:extLst>
                </p:cNvPr>
                <p:cNvSpPr/>
                <p:nvPr/>
              </p:nvSpPr>
              <p:spPr bwMode="auto">
                <a:xfrm>
                  <a:off x="2491295" y="1669924"/>
                  <a:ext cx="581999" cy="157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3" name="Freeform 382">
                  <a:extLst>
                    <a:ext uri="{FF2B5EF4-FFF2-40B4-BE49-F238E27FC236}">
                      <a16:creationId xmlns:a16="http://schemas.microsoft.com/office/drawing/2014/main" id="{3D8C509F-FDF9-7A4D-B7AB-3C801316CCF1}"/>
                    </a:ext>
                  </a:extLst>
                </p:cNvPr>
                <p:cNvSpPr>
                  <a:spLocks/>
                </p:cNvSpPr>
                <p:nvPr/>
              </p:nvSpPr>
              <p:spPr bwMode="auto">
                <a:xfrm>
                  <a:off x="2430828" y="1630537"/>
                  <a:ext cx="702933" cy="109721"/>
                </a:xfrm>
                <a:custGeom>
                  <a:avLst/>
                  <a:gdLst>
                    <a:gd name="T0" fmla="*/ 0 w 3723451"/>
                    <a:gd name="T1" fmla="*/ 26843 h 932950"/>
                    <a:gd name="T2" fmla="*/ 123686 w 3723451"/>
                    <a:gd name="T3" fmla="*/ 316 h 932950"/>
                    <a:gd name="T4" fmla="*/ 350344 w 3723451"/>
                    <a:gd name="T5" fmla="*/ 61221 h 932950"/>
                    <a:gd name="T6" fmla="*/ 566578 w 3723451"/>
                    <a:gd name="T7" fmla="*/ 0 h 932950"/>
                    <a:gd name="T8" fmla="*/ 702933 w 3723451"/>
                    <a:gd name="T9" fmla="*/ 24362 h 932950"/>
                    <a:gd name="T10" fmla="*/ 601485 w 3723451"/>
                    <a:gd name="T11" fmla="*/ 54319 h 932950"/>
                    <a:gd name="T12" fmla="*/ 568823 w 3723451"/>
                    <a:gd name="T13" fmla="*/ 46243 h 932950"/>
                    <a:gd name="T14" fmla="*/ 354326 w 3723451"/>
                    <a:gd name="T15" fmla="*/ 109721 h 932950"/>
                    <a:gd name="T16" fmla="*/ 134342 w 3723451"/>
                    <a:gd name="T17" fmla="*/ 48578 h 932950"/>
                    <a:gd name="T18" fmla="*/ 98775 w 3723451"/>
                    <a:gd name="T19" fmla="*/ 55177 h 932950"/>
                    <a:gd name="T20" fmla="*/ 0 w 3723451"/>
                    <a:gd name="T21" fmla="*/ 2684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84" name="Freeform 383">
                  <a:extLst>
                    <a:ext uri="{FF2B5EF4-FFF2-40B4-BE49-F238E27FC236}">
                      <a16:creationId xmlns:a16="http://schemas.microsoft.com/office/drawing/2014/main" id="{4F43F7B0-DF93-1E43-9309-9CA873EC0C73}"/>
                    </a:ext>
                  </a:extLst>
                </p:cNvPr>
                <p:cNvSpPr>
                  <a:spLocks/>
                </p:cNvSpPr>
                <p:nvPr/>
              </p:nvSpPr>
              <p:spPr bwMode="auto">
                <a:xfrm>
                  <a:off x="2891892" y="1723378"/>
                  <a:ext cx="260764" cy="95655"/>
                </a:xfrm>
                <a:custGeom>
                  <a:avLst/>
                  <a:gdLst>
                    <a:gd name="T0" fmla="*/ 0 w 1366596"/>
                    <a:gd name="T1" fmla="*/ 0 h 809868"/>
                    <a:gd name="T2" fmla="*/ 260764 w 1366596"/>
                    <a:gd name="T3" fmla="*/ 73915 h 809868"/>
                    <a:gd name="T4" fmla="*/ 165063 w 1366596"/>
                    <a:gd name="T5" fmla="*/ 95655 h 809868"/>
                    <a:gd name="T6" fmla="*/ 878 w 1366596"/>
                    <a:gd name="T7" fmla="*/ 5054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85" name="Freeform 384">
                  <a:extLst>
                    <a:ext uri="{FF2B5EF4-FFF2-40B4-BE49-F238E27FC236}">
                      <a16:creationId xmlns:a16="http://schemas.microsoft.com/office/drawing/2014/main" id="{677A05C6-965B-4B49-843F-C8E901024DC8}"/>
                    </a:ext>
                  </a:extLst>
                </p:cNvPr>
                <p:cNvSpPr>
                  <a:spLocks/>
                </p:cNvSpPr>
                <p:nvPr/>
              </p:nvSpPr>
              <p:spPr bwMode="auto">
                <a:xfrm>
                  <a:off x="2419489" y="1726192"/>
                  <a:ext cx="253208" cy="92841"/>
                </a:xfrm>
                <a:custGeom>
                  <a:avLst/>
                  <a:gdLst>
                    <a:gd name="T0" fmla="*/ 249751 w 1348191"/>
                    <a:gd name="T1" fmla="*/ 0 h 791462"/>
                    <a:gd name="T2" fmla="*/ 253208 w 1348191"/>
                    <a:gd name="T3" fmla="*/ 44801 h 791462"/>
                    <a:gd name="T4" fmla="*/ 91604 w 1348191"/>
                    <a:gd name="T5" fmla="*/ 92841 h 791462"/>
                    <a:gd name="T6" fmla="*/ 0 w 1348191"/>
                    <a:gd name="T7" fmla="*/ 71790 h 791462"/>
                    <a:gd name="T8" fmla="*/ 24975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86" name="Straight Connector 385">
                  <a:extLst>
                    <a:ext uri="{FF2B5EF4-FFF2-40B4-BE49-F238E27FC236}">
                      <a16:creationId xmlns:a16="http://schemas.microsoft.com/office/drawing/2014/main" id="{671A4F7F-78E1-2F47-B331-E526F7AEE55B}"/>
                    </a:ext>
                  </a:extLst>
                </p:cNvPr>
                <p:cNvCxnSpPr>
                  <a:cxnSpLocks noChangeShapeType="1"/>
                  <a:endCxn id="381" idx="2"/>
                </p:cNvCxnSpPr>
                <p:nvPr/>
              </p:nvCxnSpPr>
              <p:spPr bwMode="auto">
                <a:xfrm flipH="1" flipV="1">
                  <a:off x="2185178" y="1731819"/>
                  <a:ext cx="3780" cy="1209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7" name="Straight Connector 386">
                  <a:extLst>
                    <a:ext uri="{FF2B5EF4-FFF2-40B4-BE49-F238E27FC236}">
                      <a16:creationId xmlns:a16="http://schemas.microsoft.com/office/drawing/2014/main" id="{2F221EA6-0C13-964D-A278-810B85FBDE46}"/>
                    </a:ext>
                  </a:extLst>
                </p:cNvPr>
                <p:cNvCxnSpPr>
                  <a:cxnSpLocks noChangeShapeType="1"/>
                </p:cNvCxnSpPr>
                <p:nvPr/>
              </p:nvCxnSpPr>
              <p:spPr bwMode="auto">
                <a:xfrm flipH="1" flipV="1">
                  <a:off x="3379409" y="1729005"/>
                  <a:ext cx="3780" cy="120976"/>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2" name="Group 19">
              <a:extLst>
                <a:ext uri="{FF2B5EF4-FFF2-40B4-BE49-F238E27FC236}">
                  <a16:creationId xmlns:a16="http://schemas.microsoft.com/office/drawing/2014/main" id="{BB621C70-9F26-2F48-96A9-A8B269AF4C9A}"/>
                </a:ext>
              </a:extLst>
            </p:cNvPr>
            <p:cNvGrpSpPr>
              <a:grpSpLocks/>
            </p:cNvGrpSpPr>
            <p:nvPr/>
          </p:nvGrpSpPr>
          <p:grpSpPr bwMode="auto">
            <a:xfrm>
              <a:off x="4299212" y="2486508"/>
              <a:ext cx="528376" cy="2517292"/>
              <a:chOff x="4299212" y="2486508"/>
              <a:chExt cx="528376" cy="2517292"/>
            </a:xfrm>
          </p:grpSpPr>
          <p:sp>
            <p:nvSpPr>
              <p:cNvPr id="439" name="Rectangle 438">
                <a:extLst>
                  <a:ext uri="{FF2B5EF4-FFF2-40B4-BE49-F238E27FC236}">
                    <a16:creationId xmlns:a16="http://schemas.microsoft.com/office/drawing/2014/main" id="{A109FFCA-60A3-8646-92B2-59D43BCD55F6}"/>
                  </a:ext>
                </a:extLst>
              </p:cNvPr>
              <p:cNvSpPr/>
              <p:nvPr/>
            </p:nvSpPr>
            <p:spPr bwMode="auto">
              <a:xfrm rot="10800000">
                <a:off x="4315358" y="2675960"/>
                <a:ext cx="498350" cy="91657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40" name="Straight Connector 439">
                <a:extLst>
                  <a:ext uri="{FF2B5EF4-FFF2-40B4-BE49-F238E27FC236}">
                    <a16:creationId xmlns:a16="http://schemas.microsoft.com/office/drawing/2014/main" id="{0814B3CC-838F-3748-A662-0B82F8C57CB2}"/>
                  </a:ext>
                </a:extLst>
              </p:cNvPr>
              <p:cNvCxnSpPr/>
              <p:nvPr/>
            </p:nvCxnSpPr>
            <p:spPr bwMode="auto">
              <a:xfrm>
                <a:off x="4821424" y="2642154"/>
                <a:ext cx="6349" cy="2214211"/>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54" name="Group 442">
                <a:extLst>
                  <a:ext uri="{FF2B5EF4-FFF2-40B4-BE49-F238E27FC236}">
                    <a16:creationId xmlns:a16="http://schemas.microsoft.com/office/drawing/2014/main" id="{E0D29597-C154-7D44-81BF-6EDD94FEAF11}"/>
                  </a:ext>
                </a:extLst>
              </p:cNvPr>
              <p:cNvGrpSpPr>
                <a:grpSpLocks/>
              </p:cNvGrpSpPr>
              <p:nvPr/>
            </p:nvGrpSpPr>
            <p:grpSpPr bwMode="auto">
              <a:xfrm>
                <a:off x="4319479" y="4781999"/>
                <a:ext cx="507859" cy="221801"/>
                <a:chOff x="4128636" y="3606589"/>
                <a:chExt cx="568145" cy="338667"/>
              </a:xfrm>
            </p:grpSpPr>
            <p:sp>
              <p:nvSpPr>
                <p:cNvPr id="452" name="Oval 451">
                  <a:extLst>
                    <a:ext uri="{FF2B5EF4-FFF2-40B4-BE49-F238E27FC236}">
                      <a16:creationId xmlns:a16="http://schemas.microsoft.com/office/drawing/2014/main" id="{B15B2CBC-8204-A346-850F-BDAA25523E9C}"/>
                    </a:ext>
                  </a:extLst>
                </p:cNvPr>
                <p:cNvSpPr/>
                <p:nvPr/>
              </p:nvSpPr>
              <p:spPr>
                <a:xfrm>
                  <a:off x="4129012" y="3720139"/>
                  <a:ext cx="568256" cy="225391"/>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3" name="Rectangle 452">
                  <a:extLst>
                    <a:ext uri="{FF2B5EF4-FFF2-40B4-BE49-F238E27FC236}">
                      <a16:creationId xmlns:a16="http://schemas.microsoft.com/office/drawing/2014/main" id="{0A7627B7-8E96-D746-BB06-BF9BBE2EF39A}"/>
                    </a:ext>
                  </a:extLst>
                </p:cNvPr>
                <p:cNvSpPr/>
                <p:nvPr/>
              </p:nvSpPr>
              <p:spPr>
                <a:xfrm>
                  <a:off x="4129012" y="3720139"/>
                  <a:ext cx="568256" cy="11148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4" name="Oval 453">
                  <a:extLst>
                    <a:ext uri="{FF2B5EF4-FFF2-40B4-BE49-F238E27FC236}">
                      <a16:creationId xmlns:a16="http://schemas.microsoft.com/office/drawing/2014/main" id="{B970146E-1D1C-A849-92DF-D8CDE77169D9}"/>
                    </a:ext>
                  </a:extLst>
                </p:cNvPr>
                <p:cNvSpPr/>
                <p:nvPr/>
              </p:nvSpPr>
              <p:spPr>
                <a:xfrm>
                  <a:off x="4129012" y="3606230"/>
                  <a:ext cx="568256" cy="22539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55" name="Straight Connector 454">
                  <a:extLst>
                    <a:ext uri="{FF2B5EF4-FFF2-40B4-BE49-F238E27FC236}">
                      <a16:creationId xmlns:a16="http://schemas.microsoft.com/office/drawing/2014/main" id="{DB8AC0D8-F0E7-2746-91BD-B25FF181EFFD}"/>
                    </a:ext>
                  </a:extLst>
                </p:cNvPr>
                <p:cNvCxnSpPr/>
                <p:nvPr/>
              </p:nvCxnSpPr>
              <p:spPr>
                <a:xfrm>
                  <a:off x="4697268"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a:extLst>
                    <a:ext uri="{FF2B5EF4-FFF2-40B4-BE49-F238E27FC236}">
                      <a16:creationId xmlns:a16="http://schemas.microsoft.com/office/drawing/2014/main" id="{3EF064F1-78C7-0B46-89B7-DCE270146BFF}"/>
                    </a:ext>
                  </a:extLst>
                </p:cNvPr>
                <p:cNvCxnSpPr/>
                <p:nvPr/>
              </p:nvCxnSpPr>
              <p:spPr>
                <a:xfrm>
                  <a:off x="4129012"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44" name="Rectangle 443">
                <a:extLst>
                  <a:ext uri="{FF2B5EF4-FFF2-40B4-BE49-F238E27FC236}">
                    <a16:creationId xmlns:a16="http://schemas.microsoft.com/office/drawing/2014/main" id="{04D6C219-86B4-764D-86B7-453371BC7CA0}"/>
                  </a:ext>
                </a:extLst>
              </p:cNvPr>
              <p:cNvSpPr/>
              <p:nvPr/>
            </p:nvSpPr>
            <p:spPr bwMode="auto">
              <a:xfrm>
                <a:off x="4324577" y="3696087"/>
                <a:ext cx="498433" cy="1163453"/>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47" name="Straight Connector 446">
                <a:extLst>
                  <a:ext uri="{FF2B5EF4-FFF2-40B4-BE49-F238E27FC236}">
                    <a16:creationId xmlns:a16="http://schemas.microsoft.com/office/drawing/2014/main" id="{7C2D29B0-29D5-B54D-A23E-219C2E27BA88}"/>
                  </a:ext>
                </a:extLst>
              </p:cNvPr>
              <p:cNvCxnSpPr>
                <a:stCxn id="458" idx="2"/>
              </p:cNvCxnSpPr>
              <p:nvPr/>
            </p:nvCxnSpPr>
            <p:spPr bwMode="auto">
              <a:xfrm>
                <a:off x="4300767" y="2640568"/>
                <a:ext cx="14286" cy="23094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57" name="Group 456">
                <a:extLst>
                  <a:ext uri="{FF2B5EF4-FFF2-40B4-BE49-F238E27FC236}">
                    <a16:creationId xmlns:a16="http://schemas.microsoft.com/office/drawing/2014/main" id="{F571CCDC-8851-914E-BF7B-EEE5B1AAD8C1}"/>
                  </a:ext>
                </a:extLst>
              </p:cNvPr>
              <p:cNvGrpSpPr>
                <a:grpSpLocks/>
              </p:cNvGrpSpPr>
              <p:nvPr/>
            </p:nvGrpSpPr>
            <p:grpSpPr bwMode="auto">
              <a:xfrm>
                <a:off x="4299212" y="2486508"/>
                <a:ext cx="504825" cy="242888"/>
                <a:chOff x="2183302" y="1574638"/>
                <a:chExt cx="1200154" cy="430218"/>
              </a:xfrm>
            </p:grpSpPr>
            <p:sp>
              <p:nvSpPr>
                <p:cNvPr id="458" name="Oval 457">
                  <a:extLst>
                    <a:ext uri="{FF2B5EF4-FFF2-40B4-BE49-F238E27FC236}">
                      <a16:creationId xmlns:a16="http://schemas.microsoft.com/office/drawing/2014/main" id="{CE04B8AD-D6D1-0042-AA9A-C300907773D7}"/>
                    </a:ext>
                  </a:extLst>
                </p:cNvPr>
                <p:cNvSpPr/>
                <p:nvPr/>
              </p:nvSpPr>
              <p:spPr bwMode="auto">
                <a:xfrm flipV="1">
                  <a:off x="2186998" y="1690077"/>
                  <a:ext cx="1196279" cy="31488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59" name="Rectangle 458">
                  <a:extLst>
                    <a:ext uri="{FF2B5EF4-FFF2-40B4-BE49-F238E27FC236}">
                      <a16:creationId xmlns:a16="http://schemas.microsoft.com/office/drawing/2014/main" id="{DEC6312B-8340-7A43-93A7-BEEA3EAA3959}"/>
                    </a:ext>
                  </a:extLst>
                </p:cNvPr>
                <p:cNvSpPr/>
                <p:nvPr/>
              </p:nvSpPr>
              <p:spPr bwMode="auto">
                <a:xfrm>
                  <a:off x="2183224" y="1735060"/>
                  <a:ext cx="1200054"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0" name="Oval 459">
                  <a:extLst>
                    <a:ext uri="{FF2B5EF4-FFF2-40B4-BE49-F238E27FC236}">
                      <a16:creationId xmlns:a16="http://schemas.microsoft.com/office/drawing/2014/main" id="{BC7AE2F1-5521-F444-A334-FF413993ADA5}"/>
                    </a:ext>
                  </a:extLst>
                </p:cNvPr>
                <p:cNvSpPr>
                  <a:spLocks noChangeArrowheads="1"/>
                </p:cNvSpPr>
                <p:nvPr/>
              </p:nvSpPr>
              <p:spPr bwMode="auto">
                <a:xfrm flipV="1">
                  <a:off x="2183224" y="1574808"/>
                  <a:ext cx="1196282" cy="31488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61" name="Freeform 460">
                  <a:extLst>
                    <a:ext uri="{FF2B5EF4-FFF2-40B4-BE49-F238E27FC236}">
                      <a16:creationId xmlns:a16="http://schemas.microsoft.com/office/drawing/2014/main" id="{8E0FAA76-164A-B24B-9F96-0D8705F16FAF}"/>
                    </a:ext>
                  </a:extLst>
                </p:cNvPr>
                <p:cNvSpPr/>
                <p:nvPr/>
              </p:nvSpPr>
              <p:spPr bwMode="auto">
                <a:xfrm>
                  <a:off x="2488899" y="1670396"/>
                  <a:ext cx="584931"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2" name="Freeform 461">
                  <a:extLst>
                    <a:ext uri="{FF2B5EF4-FFF2-40B4-BE49-F238E27FC236}">
                      <a16:creationId xmlns:a16="http://schemas.microsoft.com/office/drawing/2014/main" id="{EEF65E4A-C462-6346-B415-4E9FB0C07B55}"/>
                    </a:ext>
                  </a:extLst>
                </p:cNvPr>
                <p:cNvSpPr>
                  <a:spLocks/>
                </p:cNvSpPr>
                <p:nvPr/>
              </p:nvSpPr>
              <p:spPr bwMode="auto">
                <a:xfrm>
                  <a:off x="2428519" y="1631037"/>
                  <a:ext cx="705691" cy="109646"/>
                </a:xfrm>
                <a:custGeom>
                  <a:avLst/>
                  <a:gdLst>
                    <a:gd name="T0" fmla="*/ 0 w 3723451"/>
                    <a:gd name="T1" fmla="*/ 26825 h 932950"/>
                    <a:gd name="T2" fmla="*/ 124171 w 3723451"/>
                    <a:gd name="T3" fmla="*/ 316 h 932950"/>
                    <a:gd name="T4" fmla="*/ 351718 w 3723451"/>
                    <a:gd name="T5" fmla="*/ 61180 h 932950"/>
                    <a:gd name="T6" fmla="*/ 568801 w 3723451"/>
                    <a:gd name="T7" fmla="*/ 0 h 932950"/>
                    <a:gd name="T8" fmla="*/ 705691 w 3723451"/>
                    <a:gd name="T9" fmla="*/ 24345 h 932950"/>
                    <a:gd name="T10" fmla="*/ 603845 w 3723451"/>
                    <a:gd name="T11" fmla="*/ 54282 h 932950"/>
                    <a:gd name="T12" fmla="*/ 571055 w 3723451"/>
                    <a:gd name="T13" fmla="*/ 46211 h 932950"/>
                    <a:gd name="T14" fmla="*/ 355716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63" name="Freeform 462">
                  <a:extLst>
                    <a:ext uri="{FF2B5EF4-FFF2-40B4-BE49-F238E27FC236}">
                      <a16:creationId xmlns:a16="http://schemas.microsoft.com/office/drawing/2014/main" id="{377A7FDC-6747-604C-A3AE-58486B0E026C}"/>
                    </a:ext>
                  </a:extLst>
                </p:cNvPr>
                <p:cNvSpPr>
                  <a:spLocks/>
                </p:cNvSpPr>
                <p:nvPr/>
              </p:nvSpPr>
              <p:spPr bwMode="auto">
                <a:xfrm>
                  <a:off x="2892690" y="1723814"/>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64" name="Freeform 463">
                  <a:extLst>
                    <a:ext uri="{FF2B5EF4-FFF2-40B4-BE49-F238E27FC236}">
                      <a16:creationId xmlns:a16="http://schemas.microsoft.com/office/drawing/2014/main" id="{612BDC72-8EE0-9745-87F7-803A2BFEB17E}"/>
                    </a:ext>
                  </a:extLst>
                </p:cNvPr>
                <p:cNvSpPr>
                  <a:spLocks/>
                </p:cNvSpPr>
                <p:nvPr/>
              </p:nvSpPr>
              <p:spPr bwMode="auto">
                <a:xfrm>
                  <a:off x="2417196" y="1726625"/>
                  <a:ext cx="252843" cy="92778"/>
                </a:xfrm>
                <a:custGeom>
                  <a:avLst/>
                  <a:gdLst>
                    <a:gd name="T0" fmla="*/ 249391 w 1348191"/>
                    <a:gd name="T1" fmla="*/ 0 h 791462"/>
                    <a:gd name="T2" fmla="*/ 252843 w 1348191"/>
                    <a:gd name="T3" fmla="*/ 44771 h 791462"/>
                    <a:gd name="T4" fmla="*/ 91472 w 1348191"/>
                    <a:gd name="T5" fmla="*/ 92778 h 791462"/>
                    <a:gd name="T6" fmla="*/ 0 w 1348191"/>
                    <a:gd name="T7" fmla="*/ 71741 h 791462"/>
                    <a:gd name="T8" fmla="*/ 24939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65" name="Straight Connector 464">
                  <a:extLst>
                    <a:ext uri="{FF2B5EF4-FFF2-40B4-BE49-F238E27FC236}">
                      <a16:creationId xmlns:a16="http://schemas.microsoft.com/office/drawing/2014/main" id="{DBB0420B-5E65-D048-988D-60E234438A95}"/>
                    </a:ext>
                  </a:extLst>
                </p:cNvPr>
                <p:cNvCxnSpPr>
                  <a:cxnSpLocks noChangeShapeType="1"/>
                  <a:endCxn id="460" idx="2"/>
                </p:cNvCxnSpPr>
                <p:nvPr/>
              </p:nvCxnSpPr>
              <p:spPr bwMode="auto">
                <a:xfrm flipH="1" flipV="1">
                  <a:off x="2183224" y="1732248"/>
                  <a:ext cx="3775" cy="12089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6" name="Straight Connector 465">
                  <a:extLst>
                    <a:ext uri="{FF2B5EF4-FFF2-40B4-BE49-F238E27FC236}">
                      <a16:creationId xmlns:a16="http://schemas.microsoft.com/office/drawing/2014/main" id="{4DBF51E1-1E69-3742-98F1-F985825A1FAE}"/>
                    </a:ext>
                  </a:extLst>
                </p:cNvPr>
                <p:cNvCxnSpPr>
                  <a:cxnSpLocks noChangeShapeType="1"/>
                </p:cNvCxnSpPr>
                <p:nvPr/>
              </p:nvCxnSpPr>
              <p:spPr bwMode="auto">
                <a:xfrm flipH="1" flipV="1">
                  <a:off x="3379505" y="1729437"/>
                  <a:ext cx="3773" cy="12089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3" name="Group 20">
              <a:extLst>
                <a:ext uri="{FF2B5EF4-FFF2-40B4-BE49-F238E27FC236}">
                  <a16:creationId xmlns:a16="http://schemas.microsoft.com/office/drawing/2014/main" id="{D9FE6093-3137-584B-B71A-EDA3CACC3AD3}"/>
                </a:ext>
              </a:extLst>
            </p:cNvPr>
            <p:cNvGrpSpPr>
              <a:grpSpLocks/>
            </p:cNvGrpSpPr>
            <p:nvPr/>
          </p:nvGrpSpPr>
          <p:grpSpPr bwMode="auto">
            <a:xfrm>
              <a:off x="5491163" y="3179295"/>
              <a:ext cx="522287" cy="1824505"/>
              <a:chOff x="5491163" y="3179295"/>
              <a:chExt cx="522287" cy="1824505"/>
            </a:xfrm>
          </p:grpSpPr>
          <p:sp>
            <p:nvSpPr>
              <p:cNvPr id="468" name="Rectangle 467">
                <a:extLst>
                  <a:ext uri="{FF2B5EF4-FFF2-40B4-BE49-F238E27FC236}">
                    <a16:creationId xmlns:a16="http://schemas.microsoft.com/office/drawing/2014/main" id="{3D546FB5-3DCF-8449-A309-E51912DAFCAE}"/>
                  </a:ext>
                </a:extLst>
              </p:cNvPr>
              <p:cNvSpPr/>
              <p:nvPr/>
            </p:nvSpPr>
            <p:spPr bwMode="auto">
              <a:xfrm rot="10800000">
                <a:off x="5498044" y="3266845"/>
                <a:ext cx="498349" cy="325689"/>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69" name="Straight Connector 468">
                <a:extLst>
                  <a:ext uri="{FF2B5EF4-FFF2-40B4-BE49-F238E27FC236}">
                    <a16:creationId xmlns:a16="http://schemas.microsoft.com/office/drawing/2014/main" id="{E10AA963-446D-EF40-A70C-4F63F064201F}"/>
                  </a:ext>
                </a:extLst>
              </p:cNvPr>
              <p:cNvCxnSpPr>
                <a:stCxn id="489" idx="6"/>
              </p:cNvCxnSpPr>
              <p:nvPr/>
            </p:nvCxnSpPr>
            <p:spPr bwMode="auto">
              <a:xfrm>
                <a:off x="6004011" y="3267530"/>
                <a:ext cx="6349" cy="158248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47231" name="Picture 469" descr="router_top.png">
                <a:extLst>
                  <a:ext uri="{FF2B5EF4-FFF2-40B4-BE49-F238E27FC236}">
                    <a16:creationId xmlns:a16="http://schemas.microsoft.com/office/drawing/2014/main" id="{FE729BE4-0F28-9144-8B70-C2DF24E5BF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91163" y="3206725"/>
                <a:ext cx="522287" cy="22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232" name="Group 471">
                <a:extLst>
                  <a:ext uri="{FF2B5EF4-FFF2-40B4-BE49-F238E27FC236}">
                    <a16:creationId xmlns:a16="http://schemas.microsoft.com/office/drawing/2014/main" id="{050849DA-5C1F-4246-868D-B40E59FB5695}"/>
                  </a:ext>
                </a:extLst>
              </p:cNvPr>
              <p:cNvGrpSpPr>
                <a:grpSpLocks/>
              </p:cNvGrpSpPr>
              <p:nvPr/>
            </p:nvGrpSpPr>
            <p:grpSpPr bwMode="auto">
              <a:xfrm>
                <a:off x="5502167" y="4781999"/>
                <a:ext cx="507858" cy="221801"/>
                <a:chOff x="4128636" y="3606589"/>
                <a:chExt cx="568145" cy="338667"/>
              </a:xfrm>
            </p:grpSpPr>
            <p:sp>
              <p:nvSpPr>
                <p:cNvPr id="481" name="Oval 480">
                  <a:extLst>
                    <a:ext uri="{FF2B5EF4-FFF2-40B4-BE49-F238E27FC236}">
                      <a16:creationId xmlns:a16="http://schemas.microsoft.com/office/drawing/2014/main" id="{62A5FC41-41B5-7241-8A56-EE17537E4C86}"/>
                    </a:ext>
                  </a:extLst>
                </p:cNvPr>
                <p:cNvSpPr/>
                <p:nvPr/>
              </p:nvSpPr>
              <p:spPr>
                <a:xfrm>
                  <a:off x="4128900" y="3720139"/>
                  <a:ext cx="568256" cy="225391"/>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2" name="Rectangle 481">
                  <a:extLst>
                    <a:ext uri="{FF2B5EF4-FFF2-40B4-BE49-F238E27FC236}">
                      <a16:creationId xmlns:a16="http://schemas.microsoft.com/office/drawing/2014/main" id="{761E3C06-F603-8C44-9C6B-FE510FB05E8E}"/>
                    </a:ext>
                  </a:extLst>
                </p:cNvPr>
                <p:cNvSpPr/>
                <p:nvPr/>
              </p:nvSpPr>
              <p:spPr>
                <a:xfrm>
                  <a:off x="4128900" y="3720139"/>
                  <a:ext cx="568256" cy="11148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3" name="Oval 482">
                  <a:extLst>
                    <a:ext uri="{FF2B5EF4-FFF2-40B4-BE49-F238E27FC236}">
                      <a16:creationId xmlns:a16="http://schemas.microsoft.com/office/drawing/2014/main" id="{B6FB22C9-9906-1C4D-BE44-F84FDE626D2B}"/>
                    </a:ext>
                  </a:extLst>
                </p:cNvPr>
                <p:cNvSpPr/>
                <p:nvPr/>
              </p:nvSpPr>
              <p:spPr>
                <a:xfrm>
                  <a:off x="4128900" y="3606230"/>
                  <a:ext cx="568256" cy="22539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84" name="Straight Connector 483">
                  <a:extLst>
                    <a:ext uri="{FF2B5EF4-FFF2-40B4-BE49-F238E27FC236}">
                      <a16:creationId xmlns:a16="http://schemas.microsoft.com/office/drawing/2014/main" id="{F8D231D4-D341-0641-95BF-84CC251AD657}"/>
                    </a:ext>
                  </a:extLst>
                </p:cNvPr>
                <p:cNvCxnSpPr/>
                <p:nvPr/>
              </p:nvCxnSpPr>
              <p:spPr>
                <a:xfrm>
                  <a:off x="4697156"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a:extLst>
                    <a:ext uri="{FF2B5EF4-FFF2-40B4-BE49-F238E27FC236}">
                      <a16:creationId xmlns:a16="http://schemas.microsoft.com/office/drawing/2014/main" id="{75BC3AC8-EF30-E142-B875-11651E36D03F}"/>
                    </a:ext>
                  </a:extLst>
                </p:cNvPr>
                <p:cNvCxnSpPr/>
                <p:nvPr/>
              </p:nvCxnSpPr>
              <p:spPr>
                <a:xfrm>
                  <a:off x="4128900"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73" name="Rectangle 472">
                <a:extLst>
                  <a:ext uri="{FF2B5EF4-FFF2-40B4-BE49-F238E27FC236}">
                    <a16:creationId xmlns:a16="http://schemas.microsoft.com/office/drawing/2014/main" id="{FF52332D-F798-CF41-B313-A369B155E809}"/>
                  </a:ext>
                </a:extLst>
              </p:cNvPr>
              <p:cNvSpPr/>
              <p:nvPr/>
            </p:nvSpPr>
            <p:spPr bwMode="auto">
              <a:xfrm>
                <a:off x="5507166" y="3694500"/>
                <a:ext cx="498433" cy="116504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76" name="Straight Connector 475">
                <a:extLst>
                  <a:ext uri="{FF2B5EF4-FFF2-40B4-BE49-F238E27FC236}">
                    <a16:creationId xmlns:a16="http://schemas.microsoft.com/office/drawing/2014/main" id="{0BDC8192-11F0-CB4F-B8D3-CC6B4766DA79}"/>
                  </a:ext>
                </a:extLst>
              </p:cNvPr>
              <p:cNvCxnSpPr>
                <a:stCxn id="47231" idx="1"/>
              </p:cNvCxnSpPr>
              <p:nvPr/>
            </p:nvCxnSpPr>
            <p:spPr bwMode="auto">
              <a:xfrm>
                <a:off x="5491292" y="3316735"/>
                <a:ext cx="6349" cy="163327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35" name="Group 485">
                <a:extLst>
                  <a:ext uri="{FF2B5EF4-FFF2-40B4-BE49-F238E27FC236}">
                    <a16:creationId xmlns:a16="http://schemas.microsoft.com/office/drawing/2014/main" id="{83792E80-E7CE-2345-80CE-5A2B15DF54AD}"/>
                  </a:ext>
                </a:extLst>
              </p:cNvPr>
              <p:cNvGrpSpPr>
                <a:grpSpLocks/>
              </p:cNvGrpSpPr>
              <p:nvPr/>
            </p:nvGrpSpPr>
            <p:grpSpPr bwMode="auto">
              <a:xfrm>
                <a:off x="5500688" y="3179295"/>
                <a:ext cx="504825" cy="242888"/>
                <a:chOff x="2183302" y="1574638"/>
                <a:chExt cx="1200154" cy="430218"/>
              </a:xfrm>
            </p:grpSpPr>
            <p:sp>
              <p:nvSpPr>
                <p:cNvPr id="487" name="Oval 486">
                  <a:extLst>
                    <a:ext uri="{FF2B5EF4-FFF2-40B4-BE49-F238E27FC236}">
                      <a16:creationId xmlns:a16="http://schemas.microsoft.com/office/drawing/2014/main" id="{2E9E3DC1-306A-EF44-8DE1-B3840D70DA08}"/>
                    </a:ext>
                  </a:extLst>
                </p:cNvPr>
                <p:cNvSpPr/>
                <p:nvPr/>
              </p:nvSpPr>
              <p:spPr bwMode="auto">
                <a:xfrm flipV="1">
                  <a:off x="2187379" y="1688754"/>
                  <a:ext cx="1196279" cy="31488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88" name="Rectangle 487">
                  <a:extLst>
                    <a:ext uri="{FF2B5EF4-FFF2-40B4-BE49-F238E27FC236}">
                      <a16:creationId xmlns:a16="http://schemas.microsoft.com/office/drawing/2014/main" id="{33EDC631-4811-9348-B220-1689C560CD38}"/>
                    </a:ext>
                  </a:extLst>
                </p:cNvPr>
                <p:cNvSpPr/>
                <p:nvPr/>
              </p:nvSpPr>
              <p:spPr bwMode="auto">
                <a:xfrm>
                  <a:off x="2183606" y="1733737"/>
                  <a:ext cx="1200052"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9" name="Oval 488">
                  <a:extLst>
                    <a:ext uri="{FF2B5EF4-FFF2-40B4-BE49-F238E27FC236}">
                      <a16:creationId xmlns:a16="http://schemas.microsoft.com/office/drawing/2014/main" id="{7516F2DC-E1EB-4341-85B9-D67E4770704A}"/>
                    </a:ext>
                  </a:extLst>
                </p:cNvPr>
                <p:cNvSpPr>
                  <a:spLocks noChangeArrowheads="1"/>
                </p:cNvSpPr>
                <p:nvPr/>
              </p:nvSpPr>
              <p:spPr bwMode="auto">
                <a:xfrm flipV="1">
                  <a:off x="2183606" y="1573485"/>
                  <a:ext cx="1196277" cy="31488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90" name="Freeform 489">
                  <a:extLst>
                    <a:ext uri="{FF2B5EF4-FFF2-40B4-BE49-F238E27FC236}">
                      <a16:creationId xmlns:a16="http://schemas.microsoft.com/office/drawing/2014/main" id="{1F844BE1-F98A-5248-8165-F292D4466601}"/>
                    </a:ext>
                  </a:extLst>
                </p:cNvPr>
                <p:cNvSpPr/>
                <p:nvPr/>
              </p:nvSpPr>
              <p:spPr bwMode="auto">
                <a:xfrm>
                  <a:off x="2489279" y="1669074"/>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1" name="Freeform 490">
                  <a:extLst>
                    <a:ext uri="{FF2B5EF4-FFF2-40B4-BE49-F238E27FC236}">
                      <a16:creationId xmlns:a16="http://schemas.microsoft.com/office/drawing/2014/main" id="{E8EAD7B6-6C81-594C-8366-95CB37744AEA}"/>
                    </a:ext>
                  </a:extLst>
                </p:cNvPr>
                <p:cNvSpPr>
                  <a:spLocks/>
                </p:cNvSpPr>
                <p:nvPr/>
              </p:nvSpPr>
              <p:spPr bwMode="auto">
                <a:xfrm>
                  <a:off x="2428899" y="1629714"/>
                  <a:ext cx="705692" cy="109646"/>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5 h 932950"/>
                    <a:gd name="T10" fmla="*/ 603846 w 3723451"/>
                    <a:gd name="T11" fmla="*/ 54282 h 932950"/>
                    <a:gd name="T12" fmla="*/ 571056 w 3723451"/>
                    <a:gd name="T13" fmla="*/ 46211 h 932950"/>
                    <a:gd name="T14" fmla="*/ 355717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92" name="Freeform 491">
                  <a:extLst>
                    <a:ext uri="{FF2B5EF4-FFF2-40B4-BE49-F238E27FC236}">
                      <a16:creationId xmlns:a16="http://schemas.microsoft.com/office/drawing/2014/main" id="{B346DD7A-54EF-6F4C-8E7D-18333342EB49}"/>
                    </a:ext>
                  </a:extLst>
                </p:cNvPr>
                <p:cNvSpPr>
                  <a:spLocks/>
                </p:cNvSpPr>
                <p:nvPr/>
              </p:nvSpPr>
              <p:spPr bwMode="auto">
                <a:xfrm>
                  <a:off x="2893071" y="1722492"/>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93" name="Freeform 492">
                  <a:extLst>
                    <a:ext uri="{FF2B5EF4-FFF2-40B4-BE49-F238E27FC236}">
                      <a16:creationId xmlns:a16="http://schemas.microsoft.com/office/drawing/2014/main" id="{572A7731-9055-8549-A213-B0CCCBFE220C}"/>
                    </a:ext>
                  </a:extLst>
                </p:cNvPr>
                <p:cNvSpPr>
                  <a:spLocks/>
                </p:cNvSpPr>
                <p:nvPr/>
              </p:nvSpPr>
              <p:spPr bwMode="auto">
                <a:xfrm>
                  <a:off x="2417579" y="1725302"/>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94" name="Straight Connector 493">
                  <a:extLst>
                    <a:ext uri="{FF2B5EF4-FFF2-40B4-BE49-F238E27FC236}">
                      <a16:creationId xmlns:a16="http://schemas.microsoft.com/office/drawing/2014/main" id="{5962C9F4-7850-5F4E-9CC2-EE69B281DA79}"/>
                    </a:ext>
                  </a:extLst>
                </p:cNvPr>
                <p:cNvCxnSpPr>
                  <a:cxnSpLocks noChangeShapeType="1"/>
                  <a:endCxn id="489" idx="2"/>
                </p:cNvCxnSpPr>
                <p:nvPr/>
              </p:nvCxnSpPr>
              <p:spPr bwMode="auto">
                <a:xfrm flipH="1" flipV="1">
                  <a:off x="2183606" y="1730925"/>
                  <a:ext cx="3773" cy="12089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a:extLst>
                    <a:ext uri="{FF2B5EF4-FFF2-40B4-BE49-F238E27FC236}">
                      <a16:creationId xmlns:a16="http://schemas.microsoft.com/office/drawing/2014/main" id="{4F3010EA-38A2-9740-AD80-5108787C5D11}"/>
                    </a:ext>
                  </a:extLst>
                </p:cNvPr>
                <p:cNvCxnSpPr>
                  <a:cxnSpLocks noChangeShapeType="1"/>
                </p:cNvCxnSpPr>
                <p:nvPr/>
              </p:nvCxnSpPr>
              <p:spPr bwMode="auto">
                <a:xfrm flipH="1" flipV="1">
                  <a:off x="3379883" y="1728114"/>
                  <a:ext cx="3775" cy="12089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4" name="Group 21">
              <a:extLst>
                <a:ext uri="{FF2B5EF4-FFF2-40B4-BE49-F238E27FC236}">
                  <a16:creationId xmlns:a16="http://schemas.microsoft.com/office/drawing/2014/main" id="{C83D8F3B-2E20-3949-8584-67D519890552}"/>
                </a:ext>
              </a:extLst>
            </p:cNvPr>
            <p:cNvGrpSpPr>
              <a:grpSpLocks/>
            </p:cNvGrpSpPr>
            <p:nvPr/>
          </p:nvGrpSpPr>
          <p:grpSpPr bwMode="auto">
            <a:xfrm>
              <a:off x="6472366" y="2647932"/>
              <a:ext cx="522159" cy="2354282"/>
              <a:chOff x="6472366" y="2647932"/>
              <a:chExt cx="522159" cy="2354282"/>
            </a:xfrm>
          </p:grpSpPr>
          <p:sp>
            <p:nvSpPr>
              <p:cNvPr id="497" name="Rectangle 496">
                <a:extLst>
                  <a:ext uri="{FF2B5EF4-FFF2-40B4-BE49-F238E27FC236}">
                    <a16:creationId xmlns:a16="http://schemas.microsoft.com/office/drawing/2014/main" id="{1C9D4EE3-399B-414E-8AAE-681D13405860}"/>
                  </a:ext>
                </a:extLst>
              </p:cNvPr>
              <p:cNvSpPr/>
              <p:nvPr/>
            </p:nvSpPr>
            <p:spPr bwMode="auto">
              <a:xfrm rot="10800000">
                <a:off x="6482296" y="2777838"/>
                <a:ext cx="498349" cy="72203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98" name="Straight Connector 497">
                <a:extLst>
                  <a:ext uri="{FF2B5EF4-FFF2-40B4-BE49-F238E27FC236}">
                    <a16:creationId xmlns:a16="http://schemas.microsoft.com/office/drawing/2014/main" id="{86468936-CC14-994A-9B8B-93C4ACEC2208}"/>
                  </a:ext>
                </a:extLst>
              </p:cNvPr>
              <p:cNvCxnSpPr/>
              <p:nvPr/>
            </p:nvCxnSpPr>
            <p:spPr bwMode="auto">
              <a:xfrm>
                <a:off x="6994528" y="2846910"/>
                <a:ext cx="0" cy="19983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09" name="Group 500">
                <a:extLst>
                  <a:ext uri="{FF2B5EF4-FFF2-40B4-BE49-F238E27FC236}">
                    <a16:creationId xmlns:a16="http://schemas.microsoft.com/office/drawing/2014/main" id="{718DB945-AAB0-5547-B18F-7EAAC9C7CCB9}"/>
                  </a:ext>
                </a:extLst>
              </p:cNvPr>
              <p:cNvGrpSpPr>
                <a:grpSpLocks/>
              </p:cNvGrpSpPr>
              <p:nvPr/>
            </p:nvGrpSpPr>
            <p:grpSpPr bwMode="auto">
              <a:xfrm>
                <a:off x="6486417" y="4766099"/>
                <a:ext cx="507858" cy="236115"/>
                <a:chOff x="4128636" y="3606589"/>
                <a:chExt cx="568145" cy="338667"/>
              </a:xfrm>
            </p:grpSpPr>
            <p:sp>
              <p:nvSpPr>
                <p:cNvPr id="510" name="Oval 509">
                  <a:extLst>
                    <a:ext uri="{FF2B5EF4-FFF2-40B4-BE49-F238E27FC236}">
                      <a16:creationId xmlns:a16="http://schemas.microsoft.com/office/drawing/2014/main" id="{0CF30EA5-21C4-434D-8C40-38AE1105FC8C}"/>
                    </a:ext>
                  </a:extLst>
                </p:cNvPr>
                <p:cNvSpPr/>
                <p:nvPr/>
              </p:nvSpPr>
              <p:spPr>
                <a:xfrm>
                  <a:off x="4128808" y="3720125"/>
                  <a:ext cx="568256" cy="225387"/>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1" name="Rectangle 510">
                  <a:extLst>
                    <a:ext uri="{FF2B5EF4-FFF2-40B4-BE49-F238E27FC236}">
                      <a16:creationId xmlns:a16="http://schemas.microsoft.com/office/drawing/2014/main" id="{41BDE760-CBE2-924D-A9AD-3B901F91A74A}"/>
                    </a:ext>
                  </a:extLst>
                </p:cNvPr>
                <p:cNvSpPr/>
                <p:nvPr/>
              </p:nvSpPr>
              <p:spPr>
                <a:xfrm>
                  <a:off x="4128808" y="3720125"/>
                  <a:ext cx="568256" cy="111556"/>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2" name="Oval 511">
                  <a:extLst>
                    <a:ext uri="{FF2B5EF4-FFF2-40B4-BE49-F238E27FC236}">
                      <a16:creationId xmlns:a16="http://schemas.microsoft.com/office/drawing/2014/main" id="{A54893AF-81D7-654E-B114-76474D76402B}"/>
                    </a:ext>
                  </a:extLst>
                </p:cNvPr>
                <p:cNvSpPr/>
                <p:nvPr/>
              </p:nvSpPr>
              <p:spPr>
                <a:xfrm>
                  <a:off x="4128808" y="3606294"/>
                  <a:ext cx="568256" cy="225387"/>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13" name="Straight Connector 512">
                  <a:extLst>
                    <a:ext uri="{FF2B5EF4-FFF2-40B4-BE49-F238E27FC236}">
                      <a16:creationId xmlns:a16="http://schemas.microsoft.com/office/drawing/2014/main" id="{C28FC9B4-BA16-9E48-9B9C-B85C9C5F8959}"/>
                    </a:ext>
                  </a:extLst>
                </p:cNvPr>
                <p:cNvCxnSpPr/>
                <p:nvPr/>
              </p:nvCxnSpPr>
              <p:spPr>
                <a:xfrm>
                  <a:off x="4697064" y="3720125"/>
                  <a:ext cx="0" cy="11155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a:extLst>
                    <a:ext uri="{FF2B5EF4-FFF2-40B4-BE49-F238E27FC236}">
                      <a16:creationId xmlns:a16="http://schemas.microsoft.com/office/drawing/2014/main" id="{A7FFEF0B-1104-5942-971B-C484B9266254}"/>
                    </a:ext>
                  </a:extLst>
                </p:cNvPr>
                <p:cNvCxnSpPr/>
                <p:nvPr/>
              </p:nvCxnSpPr>
              <p:spPr>
                <a:xfrm>
                  <a:off x="4128808" y="3720125"/>
                  <a:ext cx="0" cy="11155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2" name="Rectangle 501">
                <a:extLst>
                  <a:ext uri="{FF2B5EF4-FFF2-40B4-BE49-F238E27FC236}">
                    <a16:creationId xmlns:a16="http://schemas.microsoft.com/office/drawing/2014/main" id="{6EDAFC13-DE6B-E64E-8F04-4210A60FA727}"/>
                  </a:ext>
                </a:extLst>
              </p:cNvPr>
              <p:cNvSpPr/>
              <p:nvPr/>
            </p:nvSpPr>
            <p:spPr bwMode="auto">
              <a:xfrm>
                <a:off x="6491333" y="3610376"/>
                <a:ext cx="498433" cy="1238053"/>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05" name="Straight Connector 504">
                <a:extLst>
                  <a:ext uri="{FF2B5EF4-FFF2-40B4-BE49-F238E27FC236}">
                    <a16:creationId xmlns:a16="http://schemas.microsoft.com/office/drawing/2014/main" id="{B88A693F-5FA9-3B44-885F-564C060F792A}"/>
                  </a:ext>
                </a:extLst>
              </p:cNvPr>
              <p:cNvCxnSpPr/>
              <p:nvPr/>
            </p:nvCxnSpPr>
            <p:spPr bwMode="auto">
              <a:xfrm>
                <a:off x="6472285" y="2818340"/>
                <a:ext cx="9524" cy="212691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12" name="Group 514">
                <a:extLst>
                  <a:ext uri="{FF2B5EF4-FFF2-40B4-BE49-F238E27FC236}">
                    <a16:creationId xmlns:a16="http://schemas.microsoft.com/office/drawing/2014/main" id="{E5E9E07C-839F-5D45-822F-2781A4F83340}"/>
                  </a:ext>
                </a:extLst>
              </p:cNvPr>
              <p:cNvGrpSpPr>
                <a:grpSpLocks/>
              </p:cNvGrpSpPr>
              <p:nvPr/>
            </p:nvGrpSpPr>
            <p:grpSpPr bwMode="auto">
              <a:xfrm>
                <a:off x="6478146" y="2647932"/>
                <a:ext cx="504825" cy="242887"/>
                <a:chOff x="2183302" y="1574638"/>
                <a:chExt cx="1200154" cy="430218"/>
              </a:xfrm>
            </p:grpSpPr>
            <p:sp>
              <p:nvSpPr>
                <p:cNvPr id="516" name="Oval 515">
                  <a:extLst>
                    <a:ext uri="{FF2B5EF4-FFF2-40B4-BE49-F238E27FC236}">
                      <a16:creationId xmlns:a16="http://schemas.microsoft.com/office/drawing/2014/main" id="{492022F7-B887-154C-BB18-20B908355A48}"/>
                    </a:ext>
                  </a:extLst>
                </p:cNvPr>
                <p:cNvSpPr/>
                <p:nvPr/>
              </p:nvSpPr>
              <p:spPr bwMode="auto">
                <a:xfrm flipV="1">
                  <a:off x="2188237" y="1690921"/>
                  <a:ext cx="1196279" cy="314881"/>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17" name="Rectangle 516">
                  <a:extLst>
                    <a:ext uri="{FF2B5EF4-FFF2-40B4-BE49-F238E27FC236}">
                      <a16:creationId xmlns:a16="http://schemas.microsoft.com/office/drawing/2014/main" id="{CA2378D3-BA46-7545-AE50-145F4C527216}"/>
                    </a:ext>
                  </a:extLst>
                </p:cNvPr>
                <p:cNvSpPr/>
                <p:nvPr/>
              </p:nvSpPr>
              <p:spPr bwMode="auto">
                <a:xfrm>
                  <a:off x="2184464" y="1735904"/>
                  <a:ext cx="1200052"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8" name="Oval 517">
                  <a:extLst>
                    <a:ext uri="{FF2B5EF4-FFF2-40B4-BE49-F238E27FC236}">
                      <a16:creationId xmlns:a16="http://schemas.microsoft.com/office/drawing/2014/main" id="{86C0FDF1-4575-334B-B571-8AA3BFA1B77B}"/>
                    </a:ext>
                  </a:extLst>
                </p:cNvPr>
                <p:cNvSpPr>
                  <a:spLocks noChangeArrowheads="1"/>
                </p:cNvSpPr>
                <p:nvPr/>
              </p:nvSpPr>
              <p:spPr bwMode="auto">
                <a:xfrm flipV="1">
                  <a:off x="2184464" y="1575651"/>
                  <a:ext cx="1196277" cy="314881"/>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19" name="Freeform 518">
                  <a:extLst>
                    <a:ext uri="{FF2B5EF4-FFF2-40B4-BE49-F238E27FC236}">
                      <a16:creationId xmlns:a16="http://schemas.microsoft.com/office/drawing/2014/main" id="{D0908F61-899B-8C42-890A-E3774EDCF753}"/>
                    </a:ext>
                  </a:extLst>
                </p:cNvPr>
                <p:cNvSpPr/>
                <p:nvPr/>
              </p:nvSpPr>
              <p:spPr bwMode="auto">
                <a:xfrm>
                  <a:off x="2490137" y="1671240"/>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0" name="Freeform 519">
                  <a:extLst>
                    <a:ext uri="{FF2B5EF4-FFF2-40B4-BE49-F238E27FC236}">
                      <a16:creationId xmlns:a16="http://schemas.microsoft.com/office/drawing/2014/main" id="{54D7950F-F2E9-CD4D-A539-06E0BCAFA0BE}"/>
                    </a:ext>
                  </a:extLst>
                </p:cNvPr>
                <p:cNvSpPr>
                  <a:spLocks/>
                </p:cNvSpPr>
                <p:nvPr/>
              </p:nvSpPr>
              <p:spPr bwMode="auto">
                <a:xfrm>
                  <a:off x="2429757" y="1631880"/>
                  <a:ext cx="705692" cy="109647"/>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6 h 932950"/>
                    <a:gd name="T10" fmla="*/ 603846 w 3723451"/>
                    <a:gd name="T11" fmla="*/ 54283 h 932950"/>
                    <a:gd name="T12" fmla="*/ 571056 w 3723451"/>
                    <a:gd name="T13" fmla="*/ 46212 h 932950"/>
                    <a:gd name="T14" fmla="*/ 355717 w 3723451"/>
                    <a:gd name="T15" fmla="*/ 109647 h 932950"/>
                    <a:gd name="T16" fmla="*/ 134869 w 3723451"/>
                    <a:gd name="T17" fmla="*/ 48545 h 932950"/>
                    <a:gd name="T18" fmla="*/ 99163 w 3723451"/>
                    <a:gd name="T19" fmla="*/ 55140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21" name="Freeform 520">
                  <a:extLst>
                    <a:ext uri="{FF2B5EF4-FFF2-40B4-BE49-F238E27FC236}">
                      <a16:creationId xmlns:a16="http://schemas.microsoft.com/office/drawing/2014/main" id="{7CBA2297-E736-9649-A257-DA205FC68D45}"/>
                    </a:ext>
                  </a:extLst>
                </p:cNvPr>
                <p:cNvSpPr>
                  <a:spLocks/>
                </p:cNvSpPr>
                <p:nvPr/>
              </p:nvSpPr>
              <p:spPr bwMode="auto">
                <a:xfrm>
                  <a:off x="2893929" y="1724658"/>
                  <a:ext cx="256615" cy="95589"/>
                </a:xfrm>
                <a:custGeom>
                  <a:avLst/>
                  <a:gdLst>
                    <a:gd name="T0" fmla="*/ 0 w 1366596"/>
                    <a:gd name="T1" fmla="*/ 0 h 809868"/>
                    <a:gd name="T2" fmla="*/ 256615 w 1366596"/>
                    <a:gd name="T3" fmla="*/ 73864 h 809868"/>
                    <a:gd name="T4" fmla="*/ 162436 w 1366596"/>
                    <a:gd name="T5" fmla="*/ 95589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22" name="Freeform 521">
                  <a:extLst>
                    <a:ext uri="{FF2B5EF4-FFF2-40B4-BE49-F238E27FC236}">
                      <a16:creationId xmlns:a16="http://schemas.microsoft.com/office/drawing/2014/main" id="{8B5E17A0-9AEB-254E-B9DF-F4BB1213AA72}"/>
                    </a:ext>
                  </a:extLst>
                </p:cNvPr>
                <p:cNvSpPr>
                  <a:spLocks/>
                </p:cNvSpPr>
                <p:nvPr/>
              </p:nvSpPr>
              <p:spPr bwMode="auto">
                <a:xfrm>
                  <a:off x="2418437" y="1727469"/>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23" name="Straight Connector 522">
                  <a:extLst>
                    <a:ext uri="{FF2B5EF4-FFF2-40B4-BE49-F238E27FC236}">
                      <a16:creationId xmlns:a16="http://schemas.microsoft.com/office/drawing/2014/main" id="{4B287102-677F-0B42-B5BD-000C95E9AFD4}"/>
                    </a:ext>
                  </a:extLst>
                </p:cNvPr>
                <p:cNvCxnSpPr>
                  <a:cxnSpLocks noChangeShapeType="1"/>
                  <a:endCxn id="518" idx="2"/>
                </p:cNvCxnSpPr>
                <p:nvPr/>
              </p:nvCxnSpPr>
              <p:spPr bwMode="auto">
                <a:xfrm flipH="1" flipV="1">
                  <a:off x="2184464" y="1733091"/>
                  <a:ext cx="3773" cy="12089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4" name="Straight Connector 523">
                  <a:extLst>
                    <a:ext uri="{FF2B5EF4-FFF2-40B4-BE49-F238E27FC236}">
                      <a16:creationId xmlns:a16="http://schemas.microsoft.com/office/drawing/2014/main" id="{E463E41E-7980-2942-9FF8-4E019C920676}"/>
                    </a:ext>
                  </a:extLst>
                </p:cNvPr>
                <p:cNvCxnSpPr>
                  <a:cxnSpLocks noChangeShapeType="1"/>
                </p:cNvCxnSpPr>
                <p:nvPr/>
              </p:nvCxnSpPr>
              <p:spPr bwMode="auto">
                <a:xfrm flipH="1" flipV="1">
                  <a:off x="3380741" y="1730281"/>
                  <a:ext cx="3775" cy="120891"/>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sp>
        <p:nvSpPr>
          <p:cNvPr id="47120" name="Text Box 167">
            <a:extLst>
              <a:ext uri="{FF2B5EF4-FFF2-40B4-BE49-F238E27FC236}">
                <a16:creationId xmlns:a16="http://schemas.microsoft.com/office/drawing/2014/main" id="{B4AEF751-EB6C-E14D-A33C-0FFC2D1244BB}"/>
              </a:ext>
            </a:extLst>
          </p:cNvPr>
          <p:cNvSpPr txBox="1">
            <a:spLocks noChangeArrowheads="1"/>
          </p:cNvSpPr>
          <p:nvPr/>
        </p:nvSpPr>
        <p:spPr bwMode="auto">
          <a:xfrm>
            <a:off x="462646" y="21104"/>
            <a:ext cx="79583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3600" dirty="0">
                <a:solidFill>
                  <a:srgbClr val="000099"/>
                </a:solidFill>
                <a:latin typeface="Gill Sans MT" panose="020B0502020104020203" pitchFamily="34" charset="77"/>
              </a:rPr>
              <a:t>Per-router routing to forwarding mapping</a:t>
            </a:r>
          </a:p>
        </p:txBody>
      </p:sp>
      <p:grpSp>
        <p:nvGrpSpPr>
          <p:cNvPr id="229" name="Group 228">
            <a:extLst>
              <a:ext uri="{FF2B5EF4-FFF2-40B4-BE49-F238E27FC236}">
                <a16:creationId xmlns:a16="http://schemas.microsoft.com/office/drawing/2014/main" id="{E31CA580-5212-AE46-8558-293C21B6174A}"/>
              </a:ext>
            </a:extLst>
          </p:cNvPr>
          <p:cNvGrpSpPr>
            <a:grpSpLocks/>
          </p:cNvGrpSpPr>
          <p:nvPr/>
        </p:nvGrpSpPr>
        <p:grpSpPr bwMode="auto">
          <a:xfrm>
            <a:off x="1828800" y="2686050"/>
            <a:ext cx="5111750" cy="879475"/>
            <a:chOff x="1866825" y="707349"/>
            <a:chExt cx="5112820" cy="879389"/>
          </a:xfrm>
        </p:grpSpPr>
        <p:sp>
          <p:nvSpPr>
            <p:cNvPr id="233" name="Oval 232">
              <a:extLst>
                <a:ext uri="{FF2B5EF4-FFF2-40B4-BE49-F238E27FC236}">
                  <a16:creationId xmlns:a16="http://schemas.microsoft.com/office/drawing/2014/main" id="{B5E375DC-F23B-1440-92BC-E99F4A0E2ABC}"/>
                </a:ext>
              </a:extLst>
            </p:cNvPr>
            <p:cNvSpPr/>
            <p:nvPr/>
          </p:nvSpPr>
          <p:spPr>
            <a:xfrm>
              <a:off x="1866825" y="785129"/>
              <a:ext cx="954288" cy="49207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7182" name="TextBox 233">
              <a:extLst>
                <a:ext uri="{FF2B5EF4-FFF2-40B4-BE49-F238E27FC236}">
                  <a16:creationId xmlns:a16="http://schemas.microsoft.com/office/drawing/2014/main" id="{63D90575-BBD9-5A42-8BBF-67B8F9C50DD0}"/>
                </a:ext>
              </a:extLst>
            </p:cNvPr>
            <p:cNvSpPr txBox="1">
              <a:spLocks noChangeArrowheads="1"/>
            </p:cNvSpPr>
            <p:nvPr/>
          </p:nvSpPr>
          <p:spPr bwMode="auto">
            <a:xfrm>
              <a:off x="1891781" y="783191"/>
              <a:ext cx="910613" cy="47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en-US" sz="1400"/>
                <a:t>Routing</a:t>
              </a:r>
            </a:p>
            <a:p>
              <a:pPr algn="ctr">
                <a:lnSpc>
                  <a:spcPts val="1475"/>
                </a:lnSpc>
              </a:pPr>
              <a:r>
                <a:rPr lang="en-US" altLang="en-US" sz="1400"/>
                <a:t>Algorithm</a:t>
              </a:r>
            </a:p>
          </p:txBody>
        </p:sp>
        <p:cxnSp>
          <p:nvCxnSpPr>
            <p:cNvPr id="235" name="Straight Arrow Connector 234">
              <a:extLst>
                <a:ext uri="{FF2B5EF4-FFF2-40B4-BE49-F238E27FC236}">
                  <a16:creationId xmlns:a16="http://schemas.microsoft.com/office/drawing/2014/main" id="{080316BD-B5F1-F344-8777-8EEFB2AA7E36}"/>
                </a:ext>
              </a:extLst>
            </p:cNvPr>
            <p:cNvCxnSpPr/>
            <p:nvPr/>
          </p:nvCxnSpPr>
          <p:spPr>
            <a:xfrm flipV="1">
              <a:off x="2833815" y="807352"/>
              <a:ext cx="1517968" cy="214291"/>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a16="http://schemas.microsoft.com/office/drawing/2014/main" id="{83BE983A-9D20-3A4B-A974-CE29530EE4E5}"/>
                </a:ext>
              </a:extLst>
            </p:cNvPr>
            <p:cNvCxnSpPr/>
            <p:nvPr/>
          </p:nvCxnSpPr>
          <p:spPr>
            <a:xfrm>
              <a:off x="2751248" y="1201014"/>
              <a:ext cx="797092" cy="279373"/>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7" name="Straight Arrow Connector 236">
              <a:extLst>
                <a:ext uri="{FF2B5EF4-FFF2-40B4-BE49-F238E27FC236}">
                  <a16:creationId xmlns:a16="http://schemas.microsoft.com/office/drawing/2014/main" id="{92B421F7-AA2F-D541-BF18-74D37D1F3CA3}"/>
                </a:ext>
              </a:extLst>
            </p:cNvPr>
            <p:cNvCxnSpPr/>
            <p:nvPr/>
          </p:nvCxnSpPr>
          <p:spPr>
            <a:xfrm>
              <a:off x="4685228" y="894656"/>
              <a:ext cx="892362" cy="509538"/>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8" name="Straight Arrow Connector 237">
              <a:extLst>
                <a:ext uri="{FF2B5EF4-FFF2-40B4-BE49-F238E27FC236}">
                  <a16:creationId xmlns:a16="http://schemas.microsoft.com/office/drawing/2014/main" id="{B7FE6002-2F5D-2A45-961E-E055A3D3AD97}"/>
                </a:ext>
              </a:extLst>
            </p:cNvPr>
            <p:cNvCxnSpPr/>
            <p:nvPr/>
          </p:nvCxnSpPr>
          <p:spPr>
            <a:xfrm>
              <a:off x="4801139" y="801003"/>
              <a:ext cx="1695805" cy="13016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39" name="Oval 238">
              <a:extLst>
                <a:ext uri="{FF2B5EF4-FFF2-40B4-BE49-F238E27FC236}">
                  <a16:creationId xmlns:a16="http://schemas.microsoft.com/office/drawing/2014/main" id="{DFD23733-2457-1141-9E55-74AD98B888C5}"/>
                </a:ext>
              </a:extLst>
            </p:cNvPr>
            <p:cNvSpPr/>
            <p:nvPr/>
          </p:nvSpPr>
          <p:spPr>
            <a:xfrm>
              <a:off x="6558870" y="894656"/>
              <a:ext cx="420775" cy="18095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0" name="Oval 239">
              <a:extLst>
                <a:ext uri="{FF2B5EF4-FFF2-40B4-BE49-F238E27FC236}">
                  <a16:creationId xmlns:a16="http://schemas.microsoft.com/office/drawing/2014/main" id="{F0423623-DB0C-344E-AF69-4A20D61174E7}"/>
                </a:ext>
              </a:extLst>
            </p:cNvPr>
            <p:cNvSpPr/>
            <p:nvPr/>
          </p:nvSpPr>
          <p:spPr>
            <a:xfrm>
              <a:off x="5572826" y="1404194"/>
              <a:ext cx="420776" cy="182544"/>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1" name="Oval 240">
              <a:extLst>
                <a:ext uri="{FF2B5EF4-FFF2-40B4-BE49-F238E27FC236}">
                  <a16:creationId xmlns:a16="http://schemas.microsoft.com/office/drawing/2014/main" id="{782776C1-A89A-A643-AC64-C32AE0C97285}"/>
                </a:ext>
              </a:extLst>
            </p:cNvPr>
            <p:cNvSpPr/>
            <p:nvPr/>
          </p:nvSpPr>
          <p:spPr>
            <a:xfrm>
              <a:off x="4367661" y="707349"/>
              <a:ext cx="420775" cy="182545"/>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2" name="Oval 241">
              <a:extLst>
                <a:ext uri="{FF2B5EF4-FFF2-40B4-BE49-F238E27FC236}">
                  <a16:creationId xmlns:a16="http://schemas.microsoft.com/office/drawing/2014/main" id="{9A93CBB7-DE03-BD47-92BA-F750335B51F9}"/>
                </a:ext>
              </a:extLst>
            </p:cNvPr>
            <p:cNvSpPr/>
            <p:nvPr/>
          </p:nvSpPr>
          <p:spPr>
            <a:xfrm>
              <a:off x="3572157" y="1402606"/>
              <a:ext cx="420776" cy="18095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43" name="Straight Arrow Connector 242">
              <a:extLst>
                <a:ext uri="{FF2B5EF4-FFF2-40B4-BE49-F238E27FC236}">
                  <a16:creationId xmlns:a16="http://schemas.microsoft.com/office/drawing/2014/main" id="{56ED6B25-B446-554B-9C2C-7E83D6D1CE4E}"/>
                </a:ext>
              </a:extLst>
            </p:cNvPr>
            <p:cNvCxnSpPr/>
            <p:nvPr/>
          </p:nvCxnSpPr>
          <p:spPr>
            <a:xfrm>
              <a:off x="2821113" y="1105773"/>
              <a:ext cx="2739010" cy="33969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4" name="Straight Arrow Connector 243">
              <a:extLst>
                <a:ext uri="{FF2B5EF4-FFF2-40B4-BE49-F238E27FC236}">
                  <a16:creationId xmlns:a16="http://schemas.microsoft.com/office/drawing/2014/main" id="{043F2F76-8CAF-1047-9834-9D410777BD86}"/>
                </a:ext>
              </a:extLst>
            </p:cNvPr>
            <p:cNvCxnSpPr>
              <a:endCxn id="239" idx="2"/>
            </p:cNvCxnSpPr>
            <p:nvPr/>
          </p:nvCxnSpPr>
          <p:spPr>
            <a:xfrm flipV="1">
              <a:off x="3997696" y="985135"/>
              <a:ext cx="2561174" cy="469854"/>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5" name="Straight Arrow Connector 244">
              <a:extLst>
                <a:ext uri="{FF2B5EF4-FFF2-40B4-BE49-F238E27FC236}">
                  <a16:creationId xmlns:a16="http://schemas.microsoft.com/office/drawing/2014/main" id="{53588790-CF37-4A45-88CC-2EF9C8C4EDB5}"/>
                </a:ext>
              </a:extLst>
            </p:cNvPr>
            <p:cNvCxnSpPr/>
            <p:nvPr/>
          </p:nvCxnSpPr>
          <p:spPr>
            <a:xfrm flipV="1">
              <a:off x="3991345" y="1508959"/>
              <a:ext cx="1581481" cy="0"/>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a:extLst>
                <a:ext uri="{FF2B5EF4-FFF2-40B4-BE49-F238E27FC236}">
                  <a16:creationId xmlns:a16="http://schemas.microsoft.com/office/drawing/2014/main" id="{0454E17A-86EF-C64B-9B0B-788F9DEF402A}"/>
                </a:ext>
              </a:extLst>
            </p:cNvPr>
            <p:cNvCxnSpPr/>
            <p:nvPr/>
          </p:nvCxnSpPr>
          <p:spPr>
            <a:xfrm flipV="1">
              <a:off x="5996777" y="1083550"/>
              <a:ext cx="751044" cy="396836"/>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47122" name="TextBox 257">
            <a:extLst>
              <a:ext uri="{FF2B5EF4-FFF2-40B4-BE49-F238E27FC236}">
                <a16:creationId xmlns:a16="http://schemas.microsoft.com/office/drawing/2014/main" id="{C6507F9D-205E-AC4A-B158-5BFB9A449E3B}"/>
              </a:ext>
            </a:extLst>
          </p:cNvPr>
          <p:cNvSpPr txBox="1">
            <a:spLocks noChangeArrowheads="1"/>
          </p:cNvSpPr>
          <p:nvPr/>
        </p:nvSpPr>
        <p:spPr bwMode="auto">
          <a:xfrm>
            <a:off x="301308" y="856559"/>
            <a:ext cx="836993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t>Routing algorithm components </a:t>
            </a:r>
            <a:r>
              <a:rPr lang="en-US" altLang="en-US" sz="2000" i="1" dirty="0">
                <a:solidFill>
                  <a:srgbClr val="C00000"/>
                </a:solidFill>
              </a:rPr>
              <a:t>in each and every router </a:t>
            </a:r>
            <a:r>
              <a:rPr lang="en-US" altLang="en-US" sz="2000" dirty="0">
                <a:solidFill>
                  <a:schemeClr val="accent6">
                    <a:lumMod val="60000"/>
                    <a:lumOff val="40000"/>
                  </a:schemeClr>
                </a:solidFill>
              </a:rPr>
              <a:t>interact/exchange </a:t>
            </a:r>
            <a:r>
              <a:rPr lang="en-US" altLang="en-US" sz="2000" dirty="0"/>
              <a:t>information via the control plane – create </a:t>
            </a:r>
            <a:r>
              <a:rPr lang="en-US" altLang="en-US" sz="2000" dirty="0">
                <a:solidFill>
                  <a:srgbClr val="C00000"/>
                </a:solidFill>
              </a:rPr>
              <a:t>routing table</a:t>
            </a:r>
          </a:p>
          <a:p>
            <a:r>
              <a:rPr lang="en-US" altLang="en-US" sz="2000" i="1" dirty="0">
                <a:solidFill>
                  <a:srgbClr val="C00000"/>
                </a:solidFill>
              </a:rPr>
              <a:t>Each and every router</a:t>
            </a:r>
            <a:r>
              <a:rPr lang="en-US" altLang="en-US" sz="2000" dirty="0"/>
              <a:t> </a:t>
            </a:r>
            <a:r>
              <a:rPr lang="en-US" altLang="en-US" sz="2000" dirty="0">
                <a:solidFill>
                  <a:schemeClr val="accent6">
                    <a:lumMod val="60000"/>
                    <a:lumOff val="40000"/>
                  </a:schemeClr>
                </a:solidFill>
              </a:rPr>
              <a:t>translates</a:t>
            </a:r>
            <a:r>
              <a:rPr lang="en-US" altLang="en-US" sz="2000" dirty="0"/>
              <a:t> routing algorithm output into port mapping  information to create </a:t>
            </a:r>
            <a:r>
              <a:rPr lang="en-US" altLang="en-US" sz="2000" dirty="0">
                <a:solidFill>
                  <a:srgbClr val="C00000"/>
                </a:solidFill>
              </a:rPr>
              <a:t>forwarding table</a:t>
            </a:r>
          </a:p>
        </p:txBody>
      </p:sp>
      <p:grpSp>
        <p:nvGrpSpPr>
          <p:cNvPr id="23" name="Group 22">
            <a:extLst>
              <a:ext uri="{FF2B5EF4-FFF2-40B4-BE49-F238E27FC236}">
                <a16:creationId xmlns:a16="http://schemas.microsoft.com/office/drawing/2014/main" id="{9C7EDC26-AB03-C449-92AF-669798DB1249}"/>
              </a:ext>
            </a:extLst>
          </p:cNvPr>
          <p:cNvGrpSpPr>
            <a:grpSpLocks/>
          </p:cNvGrpSpPr>
          <p:nvPr/>
        </p:nvGrpSpPr>
        <p:grpSpPr bwMode="auto">
          <a:xfrm>
            <a:off x="1557338" y="3074988"/>
            <a:ext cx="6375400" cy="1047750"/>
            <a:chOff x="1557338" y="3074988"/>
            <a:chExt cx="6375400" cy="1047750"/>
          </a:xfrm>
        </p:grpSpPr>
        <p:sp>
          <p:nvSpPr>
            <p:cNvPr id="47178" name="TextBox 232">
              <a:extLst>
                <a:ext uri="{FF2B5EF4-FFF2-40B4-BE49-F238E27FC236}">
                  <a16:creationId xmlns:a16="http://schemas.microsoft.com/office/drawing/2014/main" id="{A5D9E1D2-B7FA-3D41-B2FA-2DE2894032C8}"/>
                </a:ext>
              </a:extLst>
            </p:cNvPr>
            <p:cNvSpPr txBox="1">
              <a:spLocks noChangeArrowheads="1"/>
            </p:cNvSpPr>
            <p:nvPr/>
          </p:nvSpPr>
          <p:spPr bwMode="auto">
            <a:xfrm>
              <a:off x="7292975" y="3651250"/>
              <a:ext cx="5953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en-US" sz="1400"/>
                <a:t>data</a:t>
              </a:r>
            </a:p>
            <a:p>
              <a:pPr algn="ctr">
                <a:lnSpc>
                  <a:spcPts val="1463"/>
                </a:lnSpc>
              </a:pPr>
              <a:r>
                <a:rPr lang="en-US" altLang="en-US" sz="1400"/>
                <a:t>plane</a:t>
              </a:r>
            </a:p>
          </p:txBody>
        </p:sp>
        <p:sp>
          <p:nvSpPr>
            <p:cNvPr id="47179" name="TextBox 233">
              <a:extLst>
                <a:ext uri="{FF2B5EF4-FFF2-40B4-BE49-F238E27FC236}">
                  <a16:creationId xmlns:a16="http://schemas.microsoft.com/office/drawing/2014/main" id="{C772B314-5271-F646-87FF-C9FD36F5E7D9}"/>
                </a:ext>
              </a:extLst>
            </p:cNvPr>
            <p:cNvSpPr txBox="1">
              <a:spLocks noChangeArrowheads="1"/>
            </p:cNvSpPr>
            <p:nvPr/>
          </p:nvSpPr>
          <p:spPr bwMode="auto">
            <a:xfrm>
              <a:off x="7224713" y="3074988"/>
              <a:ext cx="7080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en-US" sz="1400" dirty="0"/>
                <a:t>control</a:t>
              </a:r>
            </a:p>
            <a:p>
              <a:pPr algn="ctr">
                <a:lnSpc>
                  <a:spcPts val="1463"/>
                </a:lnSpc>
              </a:pPr>
              <a:r>
                <a:rPr lang="en-US" altLang="en-US" sz="1400" dirty="0"/>
                <a:t>plane</a:t>
              </a:r>
            </a:p>
          </p:txBody>
        </p:sp>
        <p:cxnSp>
          <p:nvCxnSpPr>
            <p:cNvPr id="232" name="Straight Connector 231">
              <a:extLst>
                <a:ext uri="{FF2B5EF4-FFF2-40B4-BE49-F238E27FC236}">
                  <a16:creationId xmlns:a16="http://schemas.microsoft.com/office/drawing/2014/main" id="{05EE47E9-D798-5B40-BCC2-362351238449}"/>
                </a:ext>
              </a:extLst>
            </p:cNvPr>
            <p:cNvCxnSpPr/>
            <p:nvPr/>
          </p:nvCxnSpPr>
          <p:spPr>
            <a:xfrm>
              <a:off x="1557338" y="3613150"/>
              <a:ext cx="6207125" cy="0"/>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19B3274C-7C17-7E44-8A99-A39E256DCEC1}"/>
              </a:ext>
            </a:extLst>
          </p:cNvPr>
          <p:cNvGrpSpPr>
            <a:grpSpLocks/>
          </p:cNvGrpSpPr>
          <p:nvPr/>
        </p:nvGrpSpPr>
        <p:grpSpPr bwMode="auto">
          <a:xfrm>
            <a:off x="1828800" y="3702050"/>
            <a:ext cx="5126038" cy="1120775"/>
            <a:chOff x="-4746102" y="4471477"/>
            <a:chExt cx="5126173" cy="1120753"/>
          </a:xfrm>
        </p:grpSpPr>
        <p:pic>
          <p:nvPicPr>
            <p:cNvPr id="47156" name="Picture 10" descr="fig42_table.pdf">
              <a:extLst>
                <a:ext uri="{FF2B5EF4-FFF2-40B4-BE49-F238E27FC236}">
                  <a16:creationId xmlns:a16="http://schemas.microsoft.com/office/drawing/2014/main" id="{8C7BA53A-71A8-A943-87C9-3B153329F67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6102" y="4471477"/>
              <a:ext cx="966463" cy="966962"/>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grpSp>
          <p:nvGrpSpPr>
            <p:cNvPr id="47157" name="Group 25">
              <a:extLst>
                <a:ext uri="{FF2B5EF4-FFF2-40B4-BE49-F238E27FC236}">
                  <a16:creationId xmlns:a16="http://schemas.microsoft.com/office/drawing/2014/main" id="{4CED7D6B-C249-7E47-9E32-632BA4959499}"/>
                </a:ext>
              </a:extLst>
            </p:cNvPr>
            <p:cNvGrpSpPr>
              <a:grpSpLocks/>
            </p:cNvGrpSpPr>
            <p:nvPr/>
          </p:nvGrpSpPr>
          <p:grpSpPr bwMode="auto">
            <a:xfrm>
              <a:off x="-3025264" y="5228984"/>
              <a:ext cx="3405335" cy="363246"/>
              <a:chOff x="-3025264" y="5228984"/>
              <a:chExt cx="3405335" cy="363246"/>
            </a:xfrm>
          </p:grpSpPr>
          <p:grpSp>
            <p:nvGrpSpPr>
              <p:cNvPr id="47158" name="Group 241">
                <a:extLst>
                  <a:ext uri="{FF2B5EF4-FFF2-40B4-BE49-F238E27FC236}">
                    <a16:creationId xmlns:a16="http://schemas.microsoft.com/office/drawing/2014/main" id="{8C1F2186-D1D9-BB43-A604-09240A540BB9}"/>
                  </a:ext>
                </a:extLst>
              </p:cNvPr>
              <p:cNvGrpSpPr>
                <a:grpSpLocks/>
              </p:cNvGrpSpPr>
              <p:nvPr/>
            </p:nvGrpSpPr>
            <p:grpSpPr bwMode="auto">
              <a:xfrm>
                <a:off x="-3025264" y="5262858"/>
                <a:ext cx="430360" cy="329372"/>
                <a:chOff x="2931664" y="3912603"/>
                <a:chExt cx="430450" cy="329314"/>
              </a:xfrm>
            </p:grpSpPr>
            <p:sp>
              <p:nvSpPr>
                <p:cNvPr id="92" name="Rectangle 91">
                  <a:extLst>
                    <a:ext uri="{FF2B5EF4-FFF2-40B4-BE49-F238E27FC236}">
                      <a16:creationId xmlns:a16="http://schemas.microsoft.com/office/drawing/2014/main" id="{4C3B8B30-8DF8-1540-92EC-E84919F2D1A1}"/>
                    </a:ext>
                  </a:extLst>
                </p:cNvPr>
                <p:cNvSpPr/>
                <p:nvPr/>
              </p:nvSpPr>
              <p:spPr>
                <a:xfrm>
                  <a:off x="2936485" y="3908607"/>
                  <a:ext cx="425550" cy="333310"/>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93" name="Straight Connector 92">
                  <a:extLst>
                    <a:ext uri="{FF2B5EF4-FFF2-40B4-BE49-F238E27FC236}">
                      <a16:creationId xmlns:a16="http://schemas.microsoft.com/office/drawing/2014/main" id="{8C5EF657-3912-B44E-A08F-D4ECC7CAC055}"/>
                    </a:ext>
                  </a:extLst>
                </p:cNvPr>
                <p:cNvCxnSpPr/>
                <p:nvPr/>
              </p:nvCxnSpPr>
              <p:spPr>
                <a:xfrm>
                  <a:off x="2931721" y="4003838"/>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9D594C53-0FB1-3048-9913-D4F0F7F12785}"/>
                    </a:ext>
                  </a:extLst>
                </p:cNvPr>
                <p:cNvCxnSpPr/>
                <p:nvPr/>
              </p:nvCxnSpPr>
              <p:spPr>
                <a:xfrm>
                  <a:off x="2931721" y="4067326"/>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D90AC1AC-3DD6-924C-93E4-4EB816B2974F}"/>
                    </a:ext>
                  </a:extLst>
                </p:cNvPr>
                <p:cNvCxnSpPr>
                  <a:stCxn id="92" idx="2"/>
                </p:cNvCxnSpPr>
                <p:nvPr/>
              </p:nvCxnSpPr>
              <p:spPr>
                <a:xfrm flipH="1" flipV="1">
                  <a:off x="3147672" y="4003838"/>
                  <a:ext cx="1588" cy="238079"/>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59" name="Group 444">
                <a:extLst>
                  <a:ext uri="{FF2B5EF4-FFF2-40B4-BE49-F238E27FC236}">
                    <a16:creationId xmlns:a16="http://schemas.microsoft.com/office/drawing/2014/main" id="{BF008D70-679A-7044-BAD1-91122ABA37FF}"/>
                  </a:ext>
                </a:extLst>
              </p:cNvPr>
              <p:cNvGrpSpPr>
                <a:grpSpLocks/>
              </p:cNvGrpSpPr>
              <p:nvPr/>
            </p:nvGrpSpPr>
            <p:grpSpPr bwMode="auto">
              <a:xfrm>
                <a:off x="-2217227" y="5261364"/>
                <a:ext cx="430361" cy="329307"/>
                <a:chOff x="2931664" y="3912603"/>
                <a:chExt cx="430450" cy="329314"/>
              </a:xfrm>
            </p:grpSpPr>
            <p:sp>
              <p:nvSpPr>
                <p:cNvPr id="448" name="Rectangle 447">
                  <a:extLst>
                    <a:ext uri="{FF2B5EF4-FFF2-40B4-BE49-F238E27FC236}">
                      <a16:creationId xmlns:a16="http://schemas.microsoft.com/office/drawing/2014/main" id="{3F7881F6-BB32-444D-9EA2-72B04DB76B4F}"/>
                    </a:ext>
                  </a:extLst>
                </p:cNvPr>
                <p:cNvSpPr/>
                <p:nvPr/>
              </p:nvSpPr>
              <p:spPr>
                <a:xfrm>
                  <a:off x="2936506" y="3908513"/>
                  <a:ext cx="425549" cy="33337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49" name="Straight Connector 448">
                  <a:extLst>
                    <a:ext uri="{FF2B5EF4-FFF2-40B4-BE49-F238E27FC236}">
                      <a16:creationId xmlns:a16="http://schemas.microsoft.com/office/drawing/2014/main" id="{05DCD59F-E307-6743-B357-9769AABFDC65}"/>
                    </a:ext>
                  </a:extLst>
                </p:cNvPr>
                <p:cNvCxnSpPr/>
                <p:nvPr/>
              </p:nvCxnSpPr>
              <p:spPr>
                <a:xfrm>
                  <a:off x="2931743" y="4003763"/>
                  <a:ext cx="42554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a:extLst>
                    <a:ext uri="{FF2B5EF4-FFF2-40B4-BE49-F238E27FC236}">
                      <a16:creationId xmlns:a16="http://schemas.microsoft.com/office/drawing/2014/main" id="{5393EED5-BFC0-9447-B05D-EFB6F18FBEDF}"/>
                    </a:ext>
                  </a:extLst>
                </p:cNvPr>
                <p:cNvCxnSpPr/>
                <p:nvPr/>
              </p:nvCxnSpPr>
              <p:spPr>
                <a:xfrm>
                  <a:off x="2931743" y="4067263"/>
                  <a:ext cx="42554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a:extLst>
                    <a:ext uri="{FF2B5EF4-FFF2-40B4-BE49-F238E27FC236}">
                      <a16:creationId xmlns:a16="http://schemas.microsoft.com/office/drawing/2014/main" id="{14AFA8D8-2264-9D40-854A-9E9739A41E38}"/>
                    </a:ext>
                  </a:extLst>
                </p:cNvPr>
                <p:cNvCxnSpPr>
                  <a:stCxn id="448" idx="2"/>
                </p:cNvCxnSpPr>
                <p:nvPr/>
              </p:nvCxnSpPr>
              <p:spPr>
                <a:xfrm flipH="1" flipV="1">
                  <a:off x="3147693" y="4003763"/>
                  <a:ext cx="1587" cy="23812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60" name="Group 473">
                <a:extLst>
                  <a:ext uri="{FF2B5EF4-FFF2-40B4-BE49-F238E27FC236}">
                    <a16:creationId xmlns:a16="http://schemas.microsoft.com/office/drawing/2014/main" id="{D5121F36-60DE-7247-B11E-31C72BC93AB0}"/>
                  </a:ext>
                </a:extLst>
              </p:cNvPr>
              <p:cNvGrpSpPr>
                <a:grpSpLocks/>
              </p:cNvGrpSpPr>
              <p:nvPr/>
            </p:nvGrpSpPr>
            <p:grpSpPr bwMode="auto">
              <a:xfrm>
                <a:off x="-1034539" y="5261364"/>
                <a:ext cx="430360" cy="329307"/>
                <a:chOff x="2931664" y="3912603"/>
                <a:chExt cx="430450" cy="329314"/>
              </a:xfrm>
            </p:grpSpPr>
            <p:sp>
              <p:nvSpPr>
                <p:cNvPr id="477" name="Rectangle 476">
                  <a:extLst>
                    <a:ext uri="{FF2B5EF4-FFF2-40B4-BE49-F238E27FC236}">
                      <a16:creationId xmlns:a16="http://schemas.microsoft.com/office/drawing/2014/main" id="{AC79A61A-2B84-7E4A-8E7D-5BD5CF2A0203}"/>
                    </a:ext>
                  </a:extLst>
                </p:cNvPr>
                <p:cNvSpPr/>
                <p:nvPr/>
              </p:nvSpPr>
              <p:spPr>
                <a:xfrm>
                  <a:off x="2936538" y="3908513"/>
                  <a:ext cx="425550" cy="33337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78" name="Straight Connector 477">
                  <a:extLst>
                    <a:ext uri="{FF2B5EF4-FFF2-40B4-BE49-F238E27FC236}">
                      <a16:creationId xmlns:a16="http://schemas.microsoft.com/office/drawing/2014/main" id="{1F236879-DE47-2F44-95B4-820BD212D213}"/>
                    </a:ext>
                  </a:extLst>
                </p:cNvPr>
                <p:cNvCxnSpPr/>
                <p:nvPr/>
              </p:nvCxnSpPr>
              <p:spPr>
                <a:xfrm>
                  <a:off x="2931774" y="400376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a:extLst>
                    <a:ext uri="{FF2B5EF4-FFF2-40B4-BE49-F238E27FC236}">
                      <a16:creationId xmlns:a16="http://schemas.microsoft.com/office/drawing/2014/main" id="{5F6BBCCC-E2BE-924B-ABB5-5A363F4738AE}"/>
                    </a:ext>
                  </a:extLst>
                </p:cNvPr>
                <p:cNvCxnSpPr/>
                <p:nvPr/>
              </p:nvCxnSpPr>
              <p:spPr>
                <a:xfrm>
                  <a:off x="2931774" y="406726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a:extLst>
                    <a:ext uri="{FF2B5EF4-FFF2-40B4-BE49-F238E27FC236}">
                      <a16:creationId xmlns:a16="http://schemas.microsoft.com/office/drawing/2014/main" id="{23945C0C-F805-2642-B6B0-142663B0A5D0}"/>
                    </a:ext>
                  </a:extLst>
                </p:cNvPr>
                <p:cNvCxnSpPr>
                  <a:stCxn id="477" idx="2"/>
                </p:cNvCxnSpPr>
                <p:nvPr/>
              </p:nvCxnSpPr>
              <p:spPr>
                <a:xfrm flipH="1" flipV="1">
                  <a:off x="3147725" y="4003763"/>
                  <a:ext cx="1588" cy="23812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61" name="Group 502">
                <a:extLst>
                  <a:ext uri="{FF2B5EF4-FFF2-40B4-BE49-F238E27FC236}">
                    <a16:creationId xmlns:a16="http://schemas.microsoft.com/office/drawing/2014/main" id="{2E87A15F-B9C0-924C-AE49-8E884FBB734F}"/>
                  </a:ext>
                </a:extLst>
              </p:cNvPr>
              <p:cNvGrpSpPr>
                <a:grpSpLocks/>
              </p:cNvGrpSpPr>
              <p:nvPr/>
            </p:nvGrpSpPr>
            <p:grpSpPr bwMode="auto">
              <a:xfrm>
                <a:off x="-50289" y="5228984"/>
                <a:ext cx="430360" cy="350559"/>
                <a:chOff x="2931664" y="3912603"/>
                <a:chExt cx="430450" cy="329314"/>
              </a:xfrm>
            </p:grpSpPr>
            <p:sp>
              <p:nvSpPr>
                <p:cNvPr id="506" name="Rectangle 505">
                  <a:extLst>
                    <a:ext uri="{FF2B5EF4-FFF2-40B4-BE49-F238E27FC236}">
                      <a16:creationId xmlns:a16="http://schemas.microsoft.com/office/drawing/2014/main" id="{2FFAE926-7D77-1646-B182-D941E923FCCB}"/>
                    </a:ext>
                  </a:extLst>
                </p:cNvPr>
                <p:cNvSpPr/>
                <p:nvPr/>
              </p:nvSpPr>
              <p:spPr>
                <a:xfrm>
                  <a:off x="2936564" y="3912336"/>
                  <a:ext cx="425550" cy="32956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07" name="Straight Connector 506">
                  <a:extLst>
                    <a:ext uri="{FF2B5EF4-FFF2-40B4-BE49-F238E27FC236}">
                      <a16:creationId xmlns:a16="http://schemas.microsoft.com/office/drawing/2014/main" id="{9EEBC629-A481-DC4B-9DE6-AE4E17AB4592}"/>
                    </a:ext>
                  </a:extLst>
                </p:cNvPr>
                <p:cNvCxnSpPr/>
                <p:nvPr/>
              </p:nvCxnSpPr>
              <p:spPr>
                <a:xfrm>
                  <a:off x="2931800" y="400330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8" name="Straight Connector 507">
                  <a:extLst>
                    <a:ext uri="{FF2B5EF4-FFF2-40B4-BE49-F238E27FC236}">
                      <a16:creationId xmlns:a16="http://schemas.microsoft.com/office/drawing/2014/main" id="{137B8381-F261-F748-AF00-C1EB109150B5}"/>
                    </a:ext>
                  </a:extLst>
                </p:cNvPr>
                <p:cNvCxnSpPr/>
                <p:nvPr/>
              </p:nvCxnSpPr>
              <p:spPr>
                <a:xfrm>
                  <a:off x="2931800" y="4067428"/>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a:extLst>
                    <a:ext uri="{FF2B5EF4-FFF2-40B4-BE49-F238E27FC236}">
                      <a16:creationId xmlns:a16="http://schemas.microsoft.com/office/drawing/2014/main" id="{BC66B356-21CA-7B41-B9AD-0C1A6E6EE95C}"/>
                    </a:ext>
                  </a:extLst>
                </p:cNvPr>
                <p:cNvCxnSpPr>
                  <a:stCxn id="506" idx="2"/>
                </p:cNvCxnSpPr>
                <p:nvPr/>
              </p:nvCxnSpPr>
              <p:spPr>
                <a:xfrm flipH="1" flipV="1">
                  <a:off x="3147751" y="4003303"/>
                  <a:ext cx="1588" cy="238602"/>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25" name="Group 24">
            <a:extLst>
              <a:ext uri="{FF2B5EF4-FFF2-40B4-BE49-F238E27FC236}">
                <a16:creationId xmlns:a16="http://schemas.microsoft.com/office/drawing/2014/main" id="{2C15E8FC-B6B2-164D-A44E-6B9CB4ED7A7C}"/>
              </a:ext>
            </a:extLst>
          </p:cNvPr>
          <p:cNvGrpSpPr>
            <a:grpSpLocks/>
          </p:cNvGrpSpPr>
          <p:nvPr/>
        </p:nvGrpSpPr>
        <p:grpSpPr bwMode="auto">
          <a:xfrm>
            <a:off x="2282825" y="2882900"/>
            <a:ext cx="4437063" cy="1577975"/>
            <a:chOff x="-4267279" y="3655204"/>
            <a:chExt cx="4437063" cy="1578510"/>
          </a:xfrm>
        </p:grpSpPr>
        <p:cxnSp>
          <p:nvCxnSpPr>
            <p:cNvPr id="111" name="Straight Arrow Connector 110">
              <a:extLst>
                <a:ext uri="{FF2B5EF4-FFF2-40B4-BE49-F238E27FC236}">
                  <a16:creationId xmlns:a16="http://schemas.microsoft.com/office/drawing/2014/main" id="{FC57F183-C96A-DA48-8BE2-6557B2A3348F}"/>
                </a:ext>
              </a:extLst>
            </p:cNvPr>
            <p:cNvCxnSpPr/>
            <p:nvPr/>
          </p:nvCxnSpPr>
          <p:spPr bwMode="auto">
            <a:xfrm>
              <a:off x="-4267279" y="4047450"/>
              <a:ext cx="0" cy="422418"/>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2B0696F-55F5-2B45-9146-A9BE3238D6E7}"/>
                </a:ext>
              </a:extLst>
            </p:cNvPr>
            <p:cNvCxnSpPr>
              <a:cxnSpLocks noChangeShapeType="1"/>
            </p:cNvCxnSpPr>
            <p:nvPr/>
          </p:nvCxnSpPr>
          <p:spPr bwMode="auto">
            <a:xfrm flipH="1">
              <a:off x="-2808366" y="4361882"/>
              <a:ext cx="0" cy="87183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6" name="Straight Arrow Connector 445">
              <a:extLst>
                <a:ext uri="{FF2B5EF4-FFF2-40B4-BE49-F238E27FC236}">
                  <a16:creationId xmlns:a16="http://schemas.microsoft.com/office/drawing/2014/main" id="{6540AC20-7A19-4F40-93C0-0FFCD401C866}"/>
                </a:ext>
              </a:extLst>
            </p:cNvPr>
            <p:cNvCxnSpPr>
              <a:cxnSpLocks noChangeShapeType="1"/>
            </p:cNvCxnSpPr>
            <p:nvPr/>
          </p:nvCxnSpPr>
          <p:spPr bwMode="auto">
            <a:xfrm>
              <a:off x="-2006679" y="3655204"/>
              <a:ext cx="6350" cy="157692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75" name="Straight Arrow Connector 474">
              <a:extLst>
                <a:ext uri="{FF2B5EF4-FFF2-40B4-BE49-F238E27FC236}">
                  <a16:creationId xmlns:a16="http://schemas.microsoft.com/office/drawing/2014/main" id="{07CA1C22-969E-4F48-8A0E-5128166F72B5}"/>
                </a:ext>
              </a:extLst>
            </p:cNvPr>
            <p:cNvCxnSpPr>
              <a:cxnSpLocks noChangeShapeType="1"/>
            </p:cNvCxnSpPr>
            <p:nvPr/>
          </p:nvCxnSpPr>
          <p:spPr bwMode="auto">
            <a:xfrm>
              <a:off x="-823991" y="4326945"/>
              <a:ext cx="6350" cy="90518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Arrow Connector 503">
              <a:extLst>
                <a:ext uri="{FF2B5EF4-FFF2-40B4-BE49-F238E27FC236}">
                  <a16:creationId xmlns:a16="http://schemas.microsoft.com/office/drawing/2014/main" id="{9C5B3FA2-CD2E-9243-9949-B0DA08D835DC}"/>
                </a:ext>
              </a:extLst>
            </p:cNvPr>
            <p:cNvCxnSpPr>
              <a:cxnSpLocks noChangeShapeType="1"/>
            </p:cNvCxnSpPr>
            <p:nvPr/>
          </p:nvCxnSpPr>
          <p:spPr bwMode="auto">
            <a:xfrm flipH="1">
              <a:off x="166609" y="3798127"/>
              <a:ext cx="3175" cy="139906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47126" name="Slide Number Placeholder 5">
            <a:extLst>
              <a:ext uri="{FF2B5EF4-FFF2-40B4-BE49-F238E27FC236}">
                <a16:creationId xmlns:a16="http://schemas.microsoft.com/office/drawing/2014/main" id="{7ABBA58D-1EFE-F646-97BD-8D7DF590F45B}"/>
              </a:ext>
            </a:extLst>
          </p:cNvPr>
          <p:cNvSpPr>
            <a:spLocks noGrp="1"/>
          </p:cNvSpPr>
          <p:nvPr>
            <p:ph type="sldNum" sz="quarter" idx="12"/>
          </p:nvPr>
        </p:nvSpPr>
        <p:spPr>
          <a:xfrm>
            <a:off x="8456613" y="6475413"/>
            <a:ext cx="458787"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5-</a:t>
            </a:r>
            <a:fld id="{4E242307-14A3-054B-95D0-BB2BED583490}" type="slidenum">
              <a:rPr lang="en-US" altLang="en-US" sz="1200">
                <a:latin typeface="Tahoma" panose="020B0604030504040204" pitchFamily="34" charset="0"/>
              </a:rPr>
              <a:pPr/>
              <a:t>4</a:t>
            </a:fld>
            <a:endParaRPr lang="en-US" altLang="en-US" sz="1200">
              <a:latin typeface="Tahoma" panose="020B0604030504040204" pitchFamily="34" charset="0"/>
            </a:endParaRPr>
          </a:p>
        </p:txBody>
      </p:sp>
      <p:sp>
        <p:nvSpPr>
          <p:cNvPr id="47127" name="Footer Placeholder 2">
            <a:extLst>
              <a:ext uri="{FF2B5EF4-FFF2-40B4-BE49-F238E27FC236}">
                <a16:creationId xmlns:a16="http://schemas.microsoft.com/office/drawing/2014/main" id="{E436C95C-BDBB-E549-A2DB-C420E24808E4}"/>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Control Plane</a:t>
            </a:r>
          </a:p>
        </p:txBody>
      </p:sp>
      <p:grpSp>
        <p:nvGrpSpPr>
          <p:cNvPr id="3" name="Group 2">
            <a:extLst>
              <a:ext uri="{FF2B5EF4-FFF2-40B4-BE49-F238E27FC236}">
                <a16:creationId xmlns:a16="http://schemas.microsoft.com/office/drawing/2014/main" id="{82198C00-9C1B-F749-9A76-E13CC9314AC2}"/>
              </a:ext>
            </a:extLst>
          </p:cNvPr>
          <p:cNvGrpSpPr/>
          <p:nvPr/>
        </p:nvGrpSpPr>
        <p:grpSpPr>
          <a:xfrm>
            <a:off x="171729" y="5002213"/>
            <a:ext cx="6423025" cy="1473200"/>
            <a:chOff x="196850" y="4903788"/>
            <a:chExt cx="6423025" cy="1473200"/>
          </a:xfrm>
        </p:grpSpPr>
        <p:sp>
          <p:nvSpPr>
            <p:cNvPr id="47106" name="Freeform 2">
              <a:extLst>
                <a:ext uri="{FF2B5EF4-FFF2-40B4-BE49-F238E27FC236}">
                  <a16:creationId xmlns:a16="http://schemas.microsoft.com/office/drawing/2014/main" id="{C2550AB4-4BD1-6543-91AA-38FF38068152}"/>
                </a:ext>
              </a:extLst>
            </p:cNvPr>
            <p:cNvSpPr>
              <a:spLocks/>
            </p:cNvSpPr>
            <p:nvPr/>
          </p:nvSpPr>
          <p:spPr bwMode="auto">
            <a:xfrm>
              <a:off x="2592388" y="5437188"/>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cxnSp>
          <p:nvCxnSpPr>
            <p:cNvPr id="148" name="Straight Connector 147">
              <a:extLst>
                <a:ext uri="{FF2B5EF4-FFF2-40B4-BE49-F238E27FC236}">
                  <a16:creationId xmlns:a16="http://schemas.microsoft.com/office/drawing/2014/main" id="{BAAED90E-B09C-F54B-9E01-C1CE105A465C}"/>
                </a:ext>
              </a:extLst>
            </p:cNvPr>
            <p:cNvCxnSpPr/>
            <p:nvPr/>
          </p:nvCxnSpPr>
          <p:spPr>
            <a:xfrm flipV="1">
              <a:off x="3222625" y="5589588"/>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93E7802A-FD83-814C-A176-7FED20F26E6F}"/>
                </a:ext>
              </a:extLst>
            </p:cNvPr>
            <p:cNvCxnSpPr/>
            <p:nvPr/>
          </p:nvCxnSpPr>
          <p:spPr>
            <a:xfrm>
              <a:off x="3111500" y="5775325"/>
              <a:ext cx="2259013"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EB4E04D2-A42B-8845-B5B4-5D4DEFC68D43}"/>
                </a:ext>
              </a:extLst>
            </p:cNvPr>
            <p:cNvCxnSpPr/>
            <p:nvPr/>
          </p:nvCxnSpPr>
          <p:spPr>
            <a:xfrm>
              <a:off x="3124200" y="5881688"/>
              <a:ext cx="714375" cy="274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2C7796E4-C4F4-5F42-9E10-54199CECDA0A}"/>
                </a:ext>
              </a:extLst>
            </p:cNvPr>
            <p:cNvCxnSpPr/>
            <p:nvPr/>
          </p:nvCxnSpPr>
          <p:spPr>
            <a:xfrm flipV="1">
              <a:off x="4141788" y="6075363"/>
              <a:ext cx="1247775" cy="809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205A8A5-A652-D346-840D-BF207BCCFAB6}"/>
                </a:ext>
              </a:extLst>
            </p:cNvPr>
            <p:cNvCxnSpPr/>
            <p:nvPr/>
          </p:nvCxnSpPr>
          <p:spPr>
            <a:xfrm>
              <a:off x="4802188" y="5621338"/>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1A0A5FBA-8381-324C-B457-80EB7FAC0FED}"/>
                </a:ext>
              </a:extLst>
            </p:cNvPr>
            <p:cNvCxnSpPr/>
            <p:nvPr/>
          </p:nvCxnSpPr>
          <p:spPr>
            <a:xfrm flipV="1">
              <a:off x="4086225" y="5775325"/>
              <a:ext cx="1790700"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503FBD7D-D313-C941-8B8D-6E8EC5886BD8}"/>
                </a:ext>
              </a:extLst>
            </p:cNvPr>
            <p:cNvCxnSpPr/>
            <p:nvPr/>
          </p:nvCxnSpPr>
          <p:spPr>
            <a:xfrm flipV="1">
              <a:off x="5413375" y="5803900"/>
              <a:ext cx="588963" cy="27146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F8A70CAE-E1D0-E64F-AF75-95654C3D902B}"/>
                </a:ext>
              </a:extLst>
            </p:cNvPr>
            <p:cNvCxnSpPr/>
            <p:nvPr/>
          </p:nvCxnSpPr>
          <p:spPr>
            <a:xfrm>
              <a:off x="4556125" y="5589588"/>
              <a:ext cx="814388" cy="4000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7115" name="Group 7">
              <a:extLst>
                <a:ext uri="{FF2B5EF4-FFF2-40B4-BE49-F238E27FC236}">
                  <a16:creationId xmlns:a16="http://schemas.microsoft.com/office/drawing/2014/main" id="{1DC177BC-6D5F-AD4F-AE66-D4251C9904B1}"/>
                </a:ext>
              </a:extLst>
            </p:cNvPr>
            <p:cNvGrpSpPr>
              <a:grpSpLocks/>
            </p:cNvGrpSpPr>
            <p:nvPr/>
          </p:nvGrpSpPr>
          <p:grpSpPr bwMode="auto">
            <a:xfrm>
              <a:off x="3681413" y="6015038"/>
              <a:ext cx="563562" cy="293687"/>
              <a:chOff x="1871277" y="1576300"/>
              <a:chExt cx="1128371" cy="437861"/>
            </a:xfrm>
          </p:grpSpPr>
          <p:sp>
            <p:nvSpPr>
              <p:cNvPr id="318" name="Oval 317">
                <a:extLst>
                  <a:ext uri="{FF2B5EF4-FFF2-40B4-BE49-F238E27FC236}">
                    <a16:creationId xmlns:a16="http://schemas.microsoft.com/office/drawing/2014/main" id="{C3BB8098-9534-784A-A2AA-08AB61FD9E66}"/>
                  </a:ext>
                </a:extLst>
              </p:cNvPr>
              <p:cNvSpPr>
                <a:spLocks noChangeArrowheads="1"/>
              </p:cNvSpPr>
              <p:nvPr/>
            </p:nvSpPr>
            <p:spPr bwMode="auto">
              <a:xfrm flipV="1">
                <a:off x="1874455" y="1694641"/>
                <a:ext cx="1125193"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19" name="Rectangle 318">
                <a:extLst>
                  <a:ext uri="{FF2B5EF4-FFF2-40B4-BE49-F238E27FC236}">
                    <a16:creationId xmlns:a16="http://schemas.microsoft.com/office/drawing/2014/main" id="{4164AADC-1D7A-3946-BAAA-AE05A39D1534}"/>
                  </a:ext>
                </a:extLst>
              </p:cNvPr>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0" name="Oval 319">
                <a:extLst>
                  <a:ext uri="{FF2B5EF4-FFF2-40B4-BE49-F238E27FC236}">
                    <a16:creationId xmlns:a16="http://schemas.microsoft.com/office/drawing/2014/main" id="{569BC3D6-4199-F64A-8CDA-336BA4470F10}"/>
                  </a:ext>
                </a:extLst>
              </p:cNvPr>
              <p:cNvSpPr>
                <a:spLocks noChangeArrowheads="1"/>
              </p:cNvSpPr>
              <p:nvPr/>
            </p:nvSpPr>
            <p:spPr bwMode="auto">
              <a:xfrm flipV="1">
                <a:off x="1871277" y="1576300"/>
                <a:ext cx="1125193"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24" name="Freeform 323">
                <a:extLst>
                  <a:ext uri="{FF2B5EF4-FFF2-40B4-BE49-F238E27FC236}">
                    <a16:creationId xmlns:a16="http://schemas.microsoft.com/office/drawing/2014/main" id="{C8639AF1-1EE3-0346-932D-B5B116F9D718}"/>
                  </a:ext>
                </a:extLst>
              </p:cNvPr>
              <p:cNvSpPr/>
              <p:nvPr/>
            </p:nvSpPr>
            <p:spPr bwMode="auto">
              <a:xfrm>
                <a:off x="2160521" y="1673339"/>
                <a:ext cx="546704"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5" name="Freeform 324">
                <a:extLst>
                  <a:ext uri="{FF2B5EF4-FFF2-40B4-BE49-F238E27FC236}">
                    <a16:creationId xmlns:a16="http://schemas.microsoft.com/office/drawing/2014/main" id="{0D14A902-2884-984C-8F03-677782784FD3}"/>
                  </a:ext>
                </a:extLst>
              </p:cNvPr>
              <p:cNvSpPr>
                <a:spLocks/>
              </p:cNvSpPr>
              <p:nvPr/>
            </p:nvSpPr>
            <p:spPr bwMode="auto">
              <a:xfrm>
                <a:off x="2103307" y="1633104"/>
                <a:ext cx="661131" cy="111240"/>
              </a:xfrm>
              <a:custGeom>
                <a:avLst/>
                <a:gdLst>
                  <a:gd name="T0" fmla="*/ 0 w 3723451"/>
                  <a:gd name="T1" fmla="*/ 27215 h 932950"/>
                  <a:gd name="T2" fmla="*/ 116331 w 3723451"/>
                  <a:gd name="T3" fmla="*/ 321 h 932950"/>
                  <a:gd name="T4" fmla="*/ 329509 w 3723451"/>
                  <a:gd name="T5" fmla="*/ 62069 h 932950"/>
                  <a:gd name="T6" fmla="*/ 532884 w 3723451"/>
                  <a:gd name="T7" fmla="*/ 0 h 932950"/>
                  <a:gd name="T8" fmla="*/ 661131 w 3723451"/>
                  <a:gd name="T9" fmla="*/ 24699 h 932950"/>
                  <a:gd name="T10" fmla="*/ 565716 w 3723451"/>
                  <a:gd name="T11" fmla="*/ 55071 h 932950"/>
                  <a:gd name="T12" fmla="*/ 534996 w 3723451"/>
                  <a:gd name="T13" fmla="*/ 46883 h 932950"/>
                  <a:gd name="T14" fmla="*/ 333255 w 3723451"/>
                  <a:gd name="T15" fmla="*/ 111240 h 932950"/>
                  <a:gd name="T16" fmla="*/ 126353 w 3723451"/>
                  <a:gd name="T17" fmla="*/ 49250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26" name="Freeform 325">
                <a:extLst>
                  <a:ext uri="{FF2B5EF4-FFF2-40B4-BE49-F238E27FC236}">
                    <a16:creationId xmlns:a16="http://schemas.microsoft.com/office/drawing/2014/main" id="{450398EA-0A84-3049-8938-9A516ED672FD}"/>
                  </a:ext>
                </a:extLst>
              </p:cNvPr>
              <p:cNvSpPr>
                <a:spLocks/>
              </p:cNvSpPr>
              <p:nvPr/>
            </p:nvSpPr>
            <p:spPr bwMode="auto">
              <a:xfrm>
                <a:off x="2538765" y="1727776"/>
                <a:ext cx="241567" cy="97039"/>
              </a:xfrm>
              <a:custGeom>
                <a:avLst/>
                <a:gdLst>
                  <a:gd name="T0" fmla="*/ 0 w 1366596"/>
                  <a:gd name="T1" fmla="*/ 0 h 809868"/>
                  <a:gd name="T2" fmla="*/ 241567 w 1366596"/>
                  <a:gd name="T3" fmla="*/ 74985 h 809868"/>
                  <a:gd name="T4" fmla="*/ 152911 w 1366596"/>
                  <a:gd name="T5" fmla="*/ 97039 h 809868"/>
                  <a:gd name="T6" fmla="*/ 813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27" name="Freeform 326">
                <a:extLst>
                  <a:ext uri="{FF2B5EF4-FFF2-40B4-BE49-F238E27FC236}">
                    <a16:creationId xmlns:a16="http://schemas.microsoft.com/office/drawing/2014/main" id="{F1AF3F9C-CB4C-CE48-84B4-3C9D84FAA2F0}"/>
                  </a:ext>
                </a:extLst>
              </p:cNvPr>
              <p:cNvSpPr>
                <a:spLocks/>
              </p:cNvSpPr>
              <p:nvPr/>
            </p:nvSpPr>
            <p:spPr bwMode="auto">
              <a:xfrm>
                <a:off x="2090593" y="1730143"/>
                <a:ext cx="238389" cy="97040"/>
              </a:xfrm>
              <a:custGeom>
                <a:avLst/>
                <a:gdLst>
                  <a:gd name="T0" fmla="*/ 235135 w 1348191"/>
                  <a:gd name="T1" fmla="*/ 0 h 791462"/>
                  <a:gd name="T2" fmla="*/ 238389 w 1348191"/>
                  <a:gd name="T3" fmla="*/ 46827 h 791462"/>
                  <a:gd name="T4" fmla="*/ 86243 w 1348191"/>
                  <a:gd name="T5" fmla="*/ 97040 h 791462"/>
                  <a:gd name="T6" fmla="*/ 0 w 1348191"/>
                  <a:gd name="T7" fmla="*/ 75037 h 791462"/>
                  <a:gd name="T8" fmla="*/ 23513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22" name="Straight Connector 321">
                <a:extLst>
                  <a:ext uri="{FF2B5EF4-FFF2-40B4-BE49-F238E27FC236}">
                    <a16:creationId xmlns:a16="http://schemas.microsoft.com/office/drawing/2014/main" id="{F26A5CFF-2A20-A041-B1A3-4FF4060C1884}"/>
                  </a:ext>
                </a:extLst>
              </p:cNvPr>
              <p:cNvCxnSpPr>
                <a:cxnSpLocks noChangeShapeType="1"/>
                <a:endCxn id="320" idx="2"/>
              </p:cNvCxnSpPr>
              <p:nvPr/>
            </p:nvCxnSpPr>
            <p:spPr bwMode="auto">
              <a:xfrm flipH="1" flipV="1">
                <a:off x="1871277" y="1737244"/>
                <a:ext cx="3178"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23" name="Straight Connector 322">
                <a:extLst>
                  <a:ext uri="{FF2B5EF4-FFF2-40B4-BE49-F238E27FC236}">
                    <a16:creationId xmlns:a16="http://schemas.microsoft.com/office/drawing/2014/main" id="{9A21F1E4-EB83-E049-91A4-C124D6C819B1}"/>
                  </a:ext>
                </a:extLst>
              </p:cNvPr>
              <p:cNvCxnSpPr>
                <a:cxnSpLocks noChangeShapeType="1"/>
              </p:cNvCxnSpPr>
              <p:nvPr/>
            </p:nvCxnSpPr>
            <p:spPr bwMode="auto">
              <a:xfrm flipH="1" flipV="1">
                <a:off x="2996470" y="1734876"/>
                <a:ext cx="3178"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7116" name="Group 327">
              <a:extLst>
                <a:ext uri="{FF2B5EF4-FFF2-40B4-BE49-F238E27FC236}">
                  <a16:creationId xmlns:a16="http://schemas.microsoft.com/office/drawing/2014/main" id="{59F52C30-631E-1047-B0A4-2D2A6D583B75}"/>
                </a:ext>
              </a:extLst>
            </p:cNvPr>
            <p:cNvGrpSpPr>
              <a:grpSpLocks/>
            </p:cNvGrpSpPr>
            <p:nvPr/>
          </p:nvGrpSpPr>
          <p:grpSpPr bwMode="auto">
            <a:xfrm>
              <a:off x="4376738" y="5473700"/>
              <a:ext cx="565150" cy="292100"/>
              <a:chOff x="1871277" y="1576300"/>
              <a:chExt cx="1128371" cy="437861"/>
            </a:xfrm>
          </p:grpSpPr>
          <p:sp>
            <p:nvSpPr>
              <p:cNvPr id="329" name="Oval 328">
                <a:extLst>
                  <a:ext uri="{FF2B5EF4-FFF2-40B4-BE49-F238E27FC236}">
                    <a16:creationId xmlns:a16="http://schemas.microsoft.com/office/drawing/2014/main" id="{B854A6CD-AE01-6D47-80E8-28ADC39EAFAC}"/>
                  </a:ext>
                </a:extLst>
              </p:cNvPr>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30" name="Rectangle 329">
                <a:extLst>
                  <a:ext uri="{FF2B5EF4-FFF2-40B4-BE49-F238E27FC236}">
                    <a16:creationId xmlns:a16="http://schemas.microsoft.com/office/drawing/2014/main" id="{3DC0F79B-BA03-4942-A4F7-855DF97EB8DA}"/>
                  </a:ext>
                </a:extLst>
              </p:cNvPr>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1" name="Oval 330">
                <a:extLst>
                  <a:ext uri="{FF2B5EF4-FFF2-40B4-BE49-F238E27FC236}">
                    <a16:creationId xmlns:a16="http://schemas.microsoft.com/office/drawing/2014/main" id="{61FF88AD-BA05-814B-85FE-3A8CAFF2CE66}"/>
                  </a:ext>
                </a:extLst>
              </p:cNvPr>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32" name="Freeform 331">
                <a:extLst>
                  <a:ext uri="{FF2B5EF4-FFF2-40B4-BE49-F238E27FC236}">
                    <a16:creationId xmlns:a16="http://schemas.microsoft.com/office/drawing/2014/main" id="{AEB197B7-6A2F-B340-940A-66E0119E3C80}"/>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3" name="Freeform 332">
                <a:extLst>
                  <a:ext uri="{FF2B5EF4-FFF2-40B4-BE49-F238E27FC236}">
                    <a16:creationId xmlns:a16="http://schemas.microsoft.com/office/drawing/2014/main" id="{BA8760BB-EFD1-7249-8522-DE2BA0CF90F4}"/>
                  </a:ext>
                </a:extLst>
              </p:cNvPr>
              <p:cNvSpPr>
                <a:spLocks/>
              </p:cNvSpPr>
              <p:nvPr/>
            </p:nvSpPr>
            <p:spPr bwMode="auto">
              <a:xfrm>
                <a:off x="2102655" y="1633412"/>
                <a:ext cx="662444" cy="111846"/>
              </a:xfrm>
              <a:custGeom>
                <a:avLst/>
                <a:gdLst>
                  <a:gd name="T0" fmla="*/ 0 w 3723451"/>
                  <a:gd name="T1" fmla="*/ 27363 h 932950"/>
                  <a:gd name="T2" fmla="*/ 116562 w 3723451"/>
                  <a:gd name="T3" fmla="*/ 322 h 932950"/>
                  <a:gd name="T4" fmla="*/ 330164 w 3723451"/>
                  <a:gd name="T5" fmla="*/ 62407 h 932950"/>
                  <a:gd name="T6" fmla="*/ 533943 w 3723451"/>
                  <a:gd name="T7" fmla="*/ 0 h 932950"/>
                  <a:gd name="T8" fmla="*/ 662444 w 3723451"/>
                  <a:gd name="T9" fmla="*/ 24834 h 932950"/>
                  <a:gd name="T10" fmla="*/ 566839 w 3723451"/>
                  <a:gd name="T11" fmla="*/ 55371 h 932950"/>
                  <a:gd name="T12" fmla="*/ 536059 w 3723451"/>
                  <a:gd name="T13" fmla="*/ 47138 h 932950"/>
                  <a:gd name="T14" fmla="*/ 333917 w 3723451"/>
                  <a:gd name="T15" fmla="*/ 111846 h 932950"/>
                  <a:gd name="T16" fmla="*/ 126604 w 3723451"/>
                  <a:gd name="T17" fmla="*/ 49519 h 932950"/>
                  <a:gd name="T18" fmla="*/ 93086 w 3723451"/>
                  <a:gd name="T19" fmla="*/ 56246 h 932950"/>
                  <a:gd name="T20" fmla="*/ 0 w 3723451"/>
                  <a:gd name="T21" fmla="*/ 2736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34" name="Freeform 333">
                <a:extLst>
                  <a:ext uri="{FF2B5EF4-FFF2-40B4-BE49-F238E27FC236}">
                    <a16:creationId xmlns:a16="http://schemas.microsoft.com/office/drawing/2014/main" id="{FC501CE2-1652-C94C-A7F7-E85743A274B6}"/>
                  </a:ext>
                </a:extLst>
              </p:cNvPr>
              <p:cNvSpPr>
                <a:spLocks/>
              </p:cNvSpPr>
              <p:nvPr/>
            </p:nvSpPr>
            <p:spPr bwMode="auto">
              <a:xfrm>
                <a:off x="2536889" y="1728599"/>
                <a:ext cx="244057" cy="97568"/>
              </a:xfrm>
              <a:custGeom>
                <a:avLst/>
                <a:gdLst>
                  <a:gd name="T0" fmla="*/ 0 w 1366596"/>
                  <a:gd name="T1" fmla="*/ 0 h 809868"/>
                  <a:gd name="T2" fmla="*/ 244057 w 1366596"/>
                  <a:gd name="T3" fmla="*/ 75393 h 809868"/>
                  <a:gd name="T4" fmla="*/ 154487 w 1366596"/>
                  <a:gd name="T5" fmla="*/ 97568 h 809868"/>
                  <a:gd name="T6" fmla="*/ 822 w 1366596"/>
                  <a:gd name="T7" fmla="*/ 5155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35" name="Freeform 334">
                <a:extLst>
                  <a:ext uri="{FF2B5EF4-FFF2-40B4-BE49-F238E27FC236}">
                    <a16:creationId xmlns:a16="http://schemas.microsoft.com/office/drawing/2014/main" id="{D79C5F4C-66D6-F24F-9292-5FB4B382E041}"/>
                  </a:ext>
                </a:extLst>
              </p:cNvPr>
              <p:cNvSpPr>
                <a:spLocks/>
              </p:cNvSpPr>
              <p:nvPr/>
            </p:nvSpPr>
            <p:spPr bwMode="auto">
              <a:xfrm>
                <a:off x="2089977" y="1730980"/>
                <a:ext cx="240888" cy="95187"/>
              </a:xfrm>
              <a:custGeom>
                <a:avLst/>
                <a:gdLst>
                  <a:gd name="T0" fmla="*/ 237599 w 1348191"/>
                  <a:gd name="T1" fmla="*/ 0 h 791462"/>
                  <a:gd name="T2" fmla="*/ 240888 w 1348191"/>
                  <a:gd name="T3" fmla="*/ 45933 h 791462"/>
                  <a:gd name="T4" fmla="*/ 87147 w 1348191"/>
                  <a:gd name="T5" fmla="*/ 95187 h 791462"/>
                  <a:gd name="T6" fmla="*/ 0 w 1348191"/>
                  <a:gd name="T7" fmla="*/ 73604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36" name="Straight Connector 335">
                <a:extLst>
                  <a:ext uri="{FF2B5EF4-FFF2-40B4-BE49-F238E27FC236}">
                    <a16:creationId xmlns:a16="http://schemas.microsoft.com/office/drawing/2014/main" id="{147B867B-7567-A94A-80B9-068A88ABE565}"/>
                  </a:ext>
                </a:extLst>
              </p:cNvPr>
              <p:cNvCxnSpPr>
                <a:cxnSpLocks noChangeShapeType="1"/>
                <a:endCxn id="331"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37" name="Straight Connector 336">
                <a:extLst>
                  <a:ext uri="{FF2B5EF4-FFF2-40B4-BE49-F238E27FC236}">
                    <a16:creationId xmlns:a16="http://schemas.microsoft.com/office/drawing/2014/main" id="{76F498E4-E441-A94D-A74A-3938BA5714E2}"/>
                  </a:ext>
                </a:extLst>
              </p:cNvPr>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7117" name="Group 337">
              <a:extLst>
                <a:ext uri="{FF2B5EF4-FFF2-40B4-BE49-F238E27FC236}">
                  <a16:creationId xmlns:a16="http://schemas.microsoft.com/office/drawing/2014/main" id="{79D86583-562D-EF49-B5CF-CB60819DE174}"/>
                </a:ext>
              </a:extLst>
            </p:cNvPr>
            <p:cNvGrpSpPr>
              <a:grpSpLocks/>
            </p:cNvGrpSpPr>
            <p:nvPr/>
          </p:nvGrpSpPr>
          <p:grpSpPr bwMode="auto">
            <a:xfrm>
              <a:off x="5019675" y="5927725"/>
              <a:ext cx="563563" cy="293688"/>
              <a:chOff x="1871277" y="1576300"/>
              <a:chExt cx="1128371" cy="437861"/>
            </a:xfrm>
          </p:grpSpPr>
          <p:sp>
            <p:nvSpPr>
              <p:cNvPr id="339" name="Oval 338">
                <a:extLst>
                  <a:ext uri="{FF2B5EF4-FFF2-40B4-BE49-F238E27FC236}">
                    <a16:creationId xmlns:a16="http://schemas.microsoft.com/office/drawing/2014/main" id="{AAECC249-ED65-3A48-A235-C66AC601DEB6}"/>
                  </a:ext>
                </a:extLst>
              </p:cNvPr>
              <p:cNvSpPr>
                <a:spLocks noChangeArrowheads="1"/>
              </p:cNvSpPr>
              <p:nvPr/>
            </p:nvSpPr>
            <p:spPr bwMode="auto">
              <a:xfrm flipV="1">
                <a:off x="1874457" y="1694641"/>
                <a:ext cx="1125191"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40" name="Rectangle 339">
                <a:extLst>
                  <a:ext uri="{FF2B5EF4-FFF2-40B4-BE49-F238E27FC236}">
                    <a16:creationId xmlns:a16="http://schemas.microsoft.com/office/drawing/2014/main" id="{241329C1-3136-5A41-A4A2-AB8BA2A93E48}"/>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1" name="Oval 340">
                <a:extLst>
                  <a:ext uri="{FF2B5EF4-FFF2-40B4-BE49-F238E27FC236}">
                    <a16:creationId xmlns:a16="http://schemas.microsoft.com/office/drawing/2014/main" id="{9AB9081B-6C71-D544-9BE4-FFAC0A5CFA1E}"/>
                  </a:ext>
                </a:extLst>
              </p:cNvPr>
              <p:cNvSpPr>
                <a:spLocks noChangeArrowheads="1"/>
              </p:cNvSpPr>
              <p:nvPr/>
            </p:nvSpPr>
            <p:spPr bwMode="auto">
              <a:xfrm flipV="1">
                <a:off x="1871277" y="1576300"/>
                <a:ext cx="1125191"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42" name="Freeform 341">
                <a:extLst>
                  <a:ext uri="{FF2B5EF4-FFF2-40B4-BE49-F238E27FC236}">
                    <a16:creationId xmlns:a16="http://schemas.microsoft.com/office/drawing/2014/main" id="{D5DF4C8E-8FB2-BF4E-910B-F3EFE5CD86B5}"/>
                  </a:ext>
                </a:extLst>
              </p:cNvPr>
              <p:cNvSpPr/>
              <p:nvPr/>
            </p:nvSpPr>
            <p:spPr bwMode="auto">
              <a:xfrm>
                <a:off x="2160522" y="1673340"/>
                <a:ext cx="546703"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3" name="Freeform 342">
                <a:extLst>
                  <a:ext uri="{FF2B5EF4-FFF2-40B4-BE49-F238E27FC236}">
                    <a16:creationId xmlns:a16="http://schemas.microsoft.com/office/drawing/2014/main" id="{7D86F50E-7DFE-4641-9C9C-0881AD0FD84E}"/>
                  </a:ext>
                </a:extLst>
              </p:cNvPr>
              <p:cNvSpPr>
                <a:spLocks/>
              </p:cNvSpPr>
              <p:nvPr/>
            </p:nvSpPr>
            <p:spPr bwMode="auto">
              <a:xfrm>
                <a:off x="2103309" y="1633103"/>
                <a:ext cx="661129" cy="111241"/>
              </a:xfrm>
              <a:custGeom>
                <a:avLst/>
                <a:gdLst>
                  <a:gd name="T0" fmla="*/ 0 w 3723451"/>
                  <a:gd name="T1" fmla="*/ 27215 h 932950"/>
                  <a:gd name="T2" fmla="*/ 116330 w 3723451"/>
                  <a:gd name="T3" fmla="*/ 321 h 932950"/>
                  <a:gd name="T4" fmla="*/ 329508 w 3723451"/>
                  <a:gd name="T5" fmla="*/ 62070 h 932950"/>
                  <a:gd name="T6" fmla="*/ 532883 w 3723451"/>
                  <a:gd name="T7" fmla="*/ 0 h 932950"/>
                  <a:gd name="T8" fmla="*/ 661129 w 3723451"/>
                  <a:gd name="T9" fmla="*/ 24700 h 932950"/>
                  <a:gd name="T10" fmla="*/ 565714 w 3723451"/>
                  <a:gd name="T11" fmla="*/ 55072 h 932950"/>
                  <a:gd name="T12" fmla="*/ 534995 w 3723451"/>
                  <a:gd name="T13" fmla="*/ 46883 h 932950"/>
                  <a:gd name="T14" fmla="*/ 333254 w 3723451"/>
                  <a:gd name="T15" fmla="*/ 111241 h 932950"/>
                  <a:gd name="T16" fmla="*/ 126353 w 3723451"/>
                  <a:gd name="T17" fmla="*/ 49251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44" name="Freeform 343">
                <a:extLst>
                  <a:ext uri="{FF2B5EF4-FFF2-40B4-BE49-F238E27FC236}">
                    <a16:creationId xmlns:a16="http://schemas.microsoft.com/office/drawing/2014/main" id="{81587F73-A570-C14B-B5BC-2C64DC7EF86B}"/>
                  </a:ext>
                </a:extLst>
              </p:cNvPr>
              <p:cNvSpPr>
                <a:spLocks/>
              </p:cNvSpPr>
              <p:nvPr/>
            </p:nvSpPr>
            <p:spPr bwMode="auto">
              <a:xfrm>
                <a:off x="2538763" y="1727776"/>
                <a:ext cx="241567" cy="97040"/>
              </a:xfrm>
              <a:custGeom>
                <a:avLst/>
                <a:gdLst>
                  <a:gd name="T0" fmla="*/ 0 w 1366596"/>
                  <a:gd name="T1" fmla="*/ 0 h 809868"/>
                  <a:gd name="T2" fmla="*/ 241567 w 1366596"/>
                  <a:gd name="T3" fmla="*/ 74985 h 809868"/>
                  <a:gd name="T4" fmla="*/ 152911 w 1366596"/>
                  <a:gd name="T5" fmla="*/ 97040 h 809868"/>
                  <a:gd name="T6" fmla="*/ 813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45" name="Freeform 344">
                <a:extLst>
                  <a:ext uri="{FF2B5EF4-FFF2-40B4-BE49-F238E27FC236}">
                    <a16:creationId xmlns:a16="http://schemas.microsoft.com/office/drawing/2014/main" id="{2EF5AEC4-9229-4542-9C5B-055D5FBC0033}"/>
                  </a:ext>
                </a:extLst>
              </p:cNvPr>
              <p:cNvSpPr>
                <a:spLocks/>
              </p:cNvSpPr>
              <p:nvPr/>
            </p:nvSpPr>
            <p:spPr bwMode="auto">
              <a:xfrm>
                <a:off x="2090595" y="1730144"/>
                <a:ext cx="238387" cy="97039"/>
              </a:xfrm>
              <a:custGeom>
                <a:avLst/>
                <a:gdLst>
                  <a:gd name="T0" fmla="*/ 235133 w 1348191"/>
                  <a:gd name="T1" fmla="*/ 0 h 791462"/>
                  <a:gd name="T2" fmla="*/ 238387 w 1348191"/>
                  <a:gd name="T3" fmla="*/ 46827 h 791462"/>
                  <a:gd name="T4" fmla="*/ 86242 w 1348191"/>
                  <a:gd name="T5" fmla="*/ 97039 h 791462"/>
                  <a:gd name="T6" fmla="*/ 0 w 1348191"/>
                  <a:gd name="T7" fmla="*/ 75036 h 791462"/>
                  <a:gd name="T8" fmla="*/ 23513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46" name="Straight Connector 345">
                <a:extLst>
                  <a:ext uri="{FF2B5EF4-FFF2-40B4-BE49-F238E27FC236}">
                    <a16:creationId xmlns:a16="http://schemas.microsoft.com/office/drawing/2014/main" id="{1B0483B9-F8AA-DB4F-AF74-70F789567A3D}"/>
                  </a:ext>
                </a:extLst>
              </p:cNvPr>
              <p:cNvCxnSpPr>
                <a:cxnSpLocks noChangeShapeType="1"/>
                <a:endCxn id="341" idx="2"/>
              </p:cNvCxnSpPr>
              <p:nvPr/>
            </p:nvCxnSpPr>
            <p:spPr bwMode="auto">
              <a:xfrm flipH="1" flipV="1">
                <a:off x="1871277" y="1737243"/>
                <a:ext cx="3180"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47" name="Straight Connector 346">
                <a:extLst>
                  <a:ext uri="{FF2B5EF4-FFF2-40B4-BE49-F238E27FC236}">
                    <a16:creationId xmlns:a16="http://schemas.microsoft.com/office/drawing/2014/main" id="{FB1251B8-836C-2E49-855D-DA9B0DE2ECC6}"/>
                  </a:ext>
                </a:extLst>
              </p:cNvPr>
              <p:cNvCxnSpPr>
                <a:cxnSpLocks noChangeShapeType="1"/>
              </p:cNvCxnSpPr>
              <p:nvPr/>
            </p:nvCxnSpPr>
            <p:spPr bwMode="auto">
              <a:xfrm flipH="1" flipV="1">
                <a:off x="2996468" y="1734877"/>
                <a:ext cx="3180"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7118" name="Group 347">
              <a:extLst>
                <a:ext uri="{FF2B5EF4-FFF2-40B4-BE49-F238E27FC236}">
                  <a16:creationId xmlns:a16="http://schemas.microsoft.com/office/drawing/2014/main" id="{FE64A0E7-8DC6-404F-8B3D-1A571571CC6E}"/>
                </a:ext>
              </a:extLst>
            </p:cNvPr>
            <p:cNvGrpSpPr>
              <a:grpSpLocks/>
            </p:cNvGrpSpPr>
            <p:nvPr/>
          </p:nvGrpSpPr>
          <p:grpSpPr bwMode="auto">
            <a:xfrm>
              <a:off x="5741988" y="5613402"/>
              <a:ext cx="565150" cy="293690"/>
              <a:chOff x="1871277" y="1576298"/>
              <a:chExt cx="1128371" cy="437863"/>
            </a:xfrm>
          </p:grpSpPr>
          <p:sp>
            <p:nvSpPr>
              <p:cNvPr id="349" name="Oval 348">
                <a:extLst>
                  <a:ext uri="{FF2B5EF4-FFF2-40B4-BE49-F238E27FC236}">
                    <a16:creationId xmlns:a16="http://schemas.microsoft.com/office/drawing/2014/main" id="{9F1D7F0B-2990-6849-8F34-ADC5FDD0AC3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50" name="Rectangle 349">
                <a:extLst>
                  <a:ext uri="{FF2B5EF4-FFF2-40B4-BE49-F238E27FC236}">
                    <a16:creationId xmlns:a16="http://schemas.microsoft.com/office/drawing/2014/main" id="{91581FA9-EB92-EB47-9810-B1EDF4BD449F}"/>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1" name="Oval 350">
                <a:extLst>
                  <a:ext uri="{FF2B5EF4-FFF2-40B4-BE49-F238E27FC236}">
                    <a16:creationId xmlns:a16="http://schemas.microsoft.com/office/drawing/2014/main" id="{ACDFAAFB-91AF-904A-BEF4-677E0771A517}"/>
                  </a:ext>
                </a:extLst>
              </p:cNvPr>
              <p:cNvSpPr>
                <a:spLocks noChangeArrowheads="1"/>
              </p:cNvSpPr>
              <p:nvPr/>
            </p:nvSpPr>
            <p:spPr bwMode="auto">
              <a:xfrm flipV="1">
                <a:off x="1871277" y="1576298"/>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52" name="Freeform 351">
                <a:extLst>
                  <a:ext uri="{FF2B5EF4-FFF2-40B4-BE49-F238E27FC236}">
                    <a16:creationId xmlns:a16="http://schemas.microsoft.com/office/drawing/2014/main" id="{3D7AB8F0-2CC1-4D4D-B203-1727B65D6ADB}"/>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3" name="Freeform 352">
                <a:extLst>
                  <a:ext uri="{FF2B5EF4-FFF2-40B4-BE49-F238E27FC236}">
                    <a16:creationId xmlns:a16="http://schemas.microsoft.com/office/drawing/2014/main" id="{D1DABFFD-8DAC-BC4B-BB33-D56E1E9909D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54" name="Freeform 353">
                <a:extLst>
                  <a:ext uri="{FF2B5EF4-FFF2-40B4-BE49-F238E27FC236}">
                    <a16:creationId xmlns:a16="http://schemas.microsoft.com/office/drawing/2014/main" id="{C9C87644-4A7D-A24E-BA68-9B1D565E504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55" name="Freeform 354">
                <a:extLst>
                  <a:ext uri="{FF2B5EF4-FFF2-40B4-BE49-F238E27FC236}">
                    <a16:creationId xmlns:a16="http://schemas.microsoft.com/office/drawing/2014/main" id="{759C09D1-5F67-C64A-A397-9BC1AE80C05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56" name="Straight Connector 355">
                <a:extLst>
                  <a:ext uri="{FF2B5EF4-FFF2-40B4-BE49-F238E27FC236}">
                    <a16:creationId xmlns:a16="http://schemas.microsoft.com/office/drawing/2014/main" id="{EECC3E2E-2C3D-A24F-B782-B52A7C0AFAA1}"/>
                  </a:ext>
                </a:extLst>
              </p:cNvPr>
              <p:cNvCxnSpPr>
                <a:cxnSpLocks noChangeShapeType="1"/>
                <a:endCxn id="3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7" name="Straight Connector 356">
                <a:extLst>
                  <a:ext uri="{FF2B5EF4-FFF2-40B4-BE49-F238E27FC236}">
                    <a16:creationId xmlns:a16="http://schemas.microsoft.com/office/drawing/2014/main" id="{457F5390-C525-D44C-AB67-BB3E24641F6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227" name="Straight Connector 226">
              <a:extLst>
                <a:ext uri="{FF2B5EF4-FFF2-40B4-BE49-F238E27FC236}">
                  <a16:creationId xmlns:a16="http://schemas.microsoft.com/office/drawing/2014/main" id="{6E7C174C-425E-864F-88A3-D6A05C1F39A0}"/>
                </a:ext>
              </a:extLst>
            </p:cNvPr>
            <p:cNvCxnSpPr/>
            <p:nvPr/>
          </p:nvCxnSpPr>
          <p:spPr>
            <a:xfrm flipH="1">
              <a:off x="1282700" y="5802313"/>
              <a:ext cx="1508125" cy="15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7129" name="TextBox 265">
              <a:extLst>
                <a:ext uri="{FF2B5EF4-FFF2-40B4-BE49-F238E27FC236}">
                  <a16:creationId xmlns:a16="http://schemas.microsoft.com/office/drawing/2014/main" id="{8FB8C2F7-91DE-D344-B49F-B3EB122CC81C}"/>
                </a:ext>
              </a:extLst>
            </p:cNvPr>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1</a:t>
              </a:r>
            </a:p>
          </p:txBody>
        </p:sp>
        <p:sp>
          <p:nvSpPr>
            <p:cNvPr id="47130" name="TextBox 281">
              <a:extLst>
                <a:ext uri="{FF2B5EF4-FFF2-40B4-BE49-F238E27FC236}">
                  <a16:creationId xmlns:a16="http://schemas.microsoft.com/office/drawing/2014/main" id="{227F092F-61FC-6B46-9AD1-515EB2C10948}"/>
                </a:ext>
              </a:extLst>
            </p:cNvPr>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2</a:t>
              </a:r>
            </a:p>
          </p:txBody>
        </p:sp>
        <p:grpSp>
          <p:nvGrpSpPr>
            <p:cNvPr id="47131" name="Group 5">
              <a:extLst>
                <a:ext uri="{FF2B5EF4-FFF2-40B4-BE49-F238E27FC236}">
                  <a16:creationId xmlns:a16="http://schemas.microsoft.com/office/drawing/2014/main" id="{77044489-CCA1-F04C-801C-2934795C4F34}"/>
                </a:ext>
              </a:extLst>
            </p:cNvPr>
            <p:cNvGrpSpPr>
              <a:grpSpLocks/>
            </p:cNvGrpSpPr>
            <p:nvPr/>
          </p:nvGrpSpPr>
          <p:grpSpPr bwMode="auto">
            <a:xfrm>
              <a:off x="938213" y="5237163"/>
              <a:ext cx="1616075" cy="487362"/>
              <a:chOff x="-4079003" y="2717403"/>
              <a:chExt cx="1616718" cy="488475"/>
            </a:xfrm>
          </p:grpSpPr>
          <p:sp>
            <p:nvSpPr>
              <p:cNvPr id="47145" name="Rectangle 97">
                <a:extLst>
                  <a:ext uri="{FF2B5EF4-FFF2-40B4-BE49-F238E27FC236}">
                    <a16:creationId xmlns:a16="http://schemas.microsoft.com/office/drawing/2014/main" id="{91E8A1E6-0593-D045-B84F-360BCFDE8D3B}"/>
                  </a:ext>
                </a:extLst>
              </p:cNvPr>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7146" name="Rectangle 98">
                <a:extLst>
                  <a:ext uri="{FF2B5EF4-FFF2-40B4-BE49-F238E27FC236}">
                    <a16:creationId xmlns:a16="http://schemas.microsoft.com/office/drawing/2014/main" id="{22F15611-8F32-EA4B-80CF-6D4B1B13BE73}"/>
                  </a:ext>
                </a:extLst>
              </p:cNvPr>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7147" name="Line 99">
                <a:extLst>
                  <a:ext uri="{FF2B5EF4-FFF2-40B4-BE49-F238E27FC236}">
                    <a16:creationId xmlns:a16="http://schemas.microsoft.com/office/drawing/2014/main" id="{D361C62D-44A5-7F42-9298-B23B9FB2C58F}"/>
                  </a:ext>
                </a:extLst>
              </p:cNvPr>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48" name="Rectangle 104">
                <a:extLst>
                  <a:ext uri="{FF2B5EF4-FFF2-40B4-BE49-F238E27FC236}">
                    <a16:creationId xmlns:a16="http://schemas.microsoft.com/office/drawing/2014/main" id="{68C75B8F-1A82-5B43-BD96-A920299CB351}"/>
                  </a:ext>
                </a:extLst>
              </p:cNvPr>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7149" name="Text Box 105">
                <a:extLst>
                  <a:ext uri="{FF2B5EF4-FFF2-40B4-BE49-F238E27FC236}">
                    <a16:creationId xmlns:a16="http://schemas.microsoft.com/office/drawing/2014/main" id="{AE23B661-D5D9-BB4D-B3E8-69A69E15CAC8}"/>
                  </a:ext>
                </a:extLst>
              </p:cNvPr>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0111</a:t>
                </a:r>
              </a:p>
            </p:txBody>
          </p:sp>
          <p:sp>
            <p:nvSpPr>
              <p:cNvPr id="47150" name="Line 119">
                <a:extLst>
                  <a:ext uri="{FF2B5EF4-FFF2-40B4-BE49-F238E27FC236}">
                    <a16:creationId xmlns:a16="http://schemas.microsoft.com/office/drawing/2014/main" id="{F47AB297-7D1A-EA47-9825-8C4425EFA23C}"/>
                  </a:ext>
                </a:extLst>
              </p:cNvPr>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47132" name="Freeform 120">
              <a:extLst>
                <a:ext uri="{FF2B5EF4-FFF2-40B4-BE49-F238E27FC236}">
                  <a16:creationId xmlns:a16="http://schemas.microsoft.com/office/drawing/2014/main" id="{8AF0014F-EAFB-FC41-8002-22A13F907DEF}"/>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133" name="Group 357">
              <a:extLst>
                <a:ext uri="{FF2B5EF4-FFF2-40B4-BE49-F238E27FC236}">
                  <a16:creationId xmlns:a16="http://schemas.microsoft.com/office/drawing/2014/main" id="{650E052C-BE7D-E94B-AFBF-F5FF57C7B36B}"/>
                </a:ext>
              </a:extLst>
            </p:cNvPr>
            <p:cNvGrpSpPr>
              <a:grpSpLocks/>
            </p:cNvGrpSpPr>
            <p:nvPr/>
          </p:nvGrpSpPr>
          <p:grpSpPr bwMode="auto">
            <a:xfrm>
              <a:off x="2714625" y="5659438"/>
              <a:ext cx="565150" cy="293687"/>
              <a:chOff x="1871277" y="1576300"/>
              <a:chExt cx="1128371" cy="437861"/>
            </a:xfrm>
          </p:grpSpPr>
          <p:sp>
            <p:nvSpPr>
              <p:cNvPr id="359" name="Oval 358">
                <a:extLst>
                  <a:ext uri="{FF2B5EF4-FFF2-40B4-BE49-F238E27FC236}">
                    <a16:creationId xmlns:a16="http://schemas.microsoft.com/office/drawing/2014/main" id="{3F44CD57-4A3C-784F-B6BF-6979A66F288F}"/>
                  </a:ext>
                </a:extLst>
              </p:cNvPr>
              <p:cNvSpPr>
                <a:spLocks noChangeArrowheads="1"/>
              </p:cNvSpPr>
              <p:nvPr/>
            </p:nvSpPr>
            <p:spPr bwMode="auto">
              <a:xfrm flipV="1">
                <a:off x="1874448" y="1694641"/>
                <a:ext cx="1125200"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60" name="Rectangle 359">
                <a:extLst>
                  <a:ext uri="{FF2B5EF4-FFF2-40B4-BE49-F238E27FC236}">
                    <a16:creationId xmlns:a16="http://schemas.microsoft.com/office/drawing/2014/main" id="{2978ECA1-4F65-514B-AEFF-FC4A5962BCAD}"/>
                  </a:ext>
                </a:extLst>
              </p:cNvPr>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1" name="Oval 360">
                <a:extLst>
                  <a:ext uri="{FF2B5EF4-FFF2-40B4-BE49-F238E27FC236}">
                    <a16:creationId xmlns:a16="http://schemas.microsoft.com/office/drawing/2014/main" id="{2435C6D9-985C-6649-BFA0-541A9AB23257}"/>
                  </a:ext>
                </a:extLst>
              </p:cNvPr>
              <p:cNvSpPr>
                <a:spLocks noChangeArrowheads="1"/>
              </p:cNvSpPr>
              <p:nvPr/>
            </p:nvSpPr>
            <p:spPr bwMode="auto">
              <a:xfrm flipV="1">
                <a:off x="1871277" y="1576300"/>
                <a:ext cx="1125202"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62" name="Freeform 361">
                <a:extLst>
                  <a:ext uri="{FF2B5EF4-FFF2-40B4-BE49-F238E27FC236}">
                    <a16:creationId xmlns:a16="http://schemas.microsoft.com/office/drawing/2014/main" id="{CEDFEF5D-1A66-4E4D-AFD2-4115E81EEBAD}"/>
                  </a:ext>
                </a:extLst>
              </p:cNvPr>
              <p:cNvSpPr/>
              <p:nvPr/>
            </p:nvSpPr>
            <p:spPr bwMode="auto">
              <a:xfrm>
                <a:off x="2159710" y="1673339"/>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3" name="Freeform 362">
                <a:extLst>
                  <a:ext uri="{FF2B5EF4-FFF2-40B4-BE49-F238E27FC236}">
                    <a16:creationId xmlns:a16="http://schemas.microsoft.com/office/drawing/2014/main" id="{12D995EB-80DC-3A4E-919B-7F3A515298AB}"/>
                  </a:ext>
                </a:extLst>
              </p:cNvPr>
              <p:cNvSpPr>
                <a:spLocks/>
              </p:cNvSpPr>
              <p:nvPr/>
            </p:nvSpPr>
            <p:spPr bwMode="auto">
              <a:xfrm>
                <a:off x="2102657" y="1633104"/>
                <a:ext cx="662442" cy="111240"/>
              </a:xfrm>
              <a:custGeom>
                <a:avLst/>
                <a:gdLst>
                  <a:gd name="T0" fmla="*/ 0 w 3723451"/>
                  <a:gd name="T1" fmla="*/ 27215 h 932950"/>
                  <a:gd name="T2" fmla="*/ 116561 w 3723451"/>
                  <a:gd name="T3" fmla="*/ 321 h 932950"/>
                  <a:gd name="T4" fmla="*/ 330163 w 3723451"/>
                  <a:gd name="T5" fmla="*/ 62069 h 932950"/>
                  <a:gd name="T6" fmla="*/ 533941 w 3723451"/>
                  <a:gd name="T7" fmla="*/ 0 h 932950"/>
                  <a:gd name="T8" fmla="*/ 662442 w 3723451"/>
                  <a:gd name="T9" fmla="*/ 24699 h 932950"/>
                  <a:gd name="T10" fmla="*/ 566838 w 3723451"/>
                  <a:gd name="T11" fmla="*/ 55071 h 932950"/>
                  <a:gd name="T12" fmla="*/ 536057 w 3723451"/>
                  <a:gd name="T13" fmla="*/ 46883 h 932950"/>
                  <a:gd name="T14" fmla="*/ 333916 w 3723451"/>
                  <a:gd name="T15" fmla="*/ 111240 h 932950"/>
                  <a:gd name="T16" fmla="*/ 126604 w 3723451"/>
                  <a:gd name="T17" fmla="*/ 49250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64" name="Freeform 363">
                <a:extLst>
                  <a:ext uri="{FF2B5EF4-FFF2-40B4-BE49-F238E27FC236}">
                    <a16:creationId xmlns:a16="http://schemas.microsoft.com/office/drawing/2014/main" id="{1E9F1573-39AD-2142-A78D-781F35AD9B2D}"/>
                  </a:ext>
                </a:extLst>
              </p:cNvPr>
              <p:cNvSpPr>
                <a:spLocks/>
              </p:cNvSpPr>
              <p:nvPr/>
            </p:nvSpPr>
            <p:spPr bwMode="auto">
              <a:xfrm>
                <a:off x="2536889" y="1727776"/>
                <a:ext cx="244059" cy="97039"/>
              </a:xfrm>
              <a:custGeom>
                <a:avLst/>
                <a:gdLst>
                  <a:gd name="T0" fmla="*/ 0 w 1366596"/>
                  <a:gd name="T1" fmla="*/ 0 h 809868"/>
                  <a:gd name="T2" fmla="*/ 244059 w 1366596"/>
                  <a:gd name="T3" fmla="*/ 74985 h 809868"/>
                  <a:gd name="T4" fmla="*/ 154488 w 1366596"/>
                  <a:gd name="T5" fmla="*/ 97039 h 809868"/>
                  <a:gd name="T6" fmla="*/ 822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65" name="Freeform 364">
                <a:extLst>
                  <a:ext uri="{FF2B5EF4-FFF2-40B4-BE49-F238E27FC236}">
                    <a16:creationId xmlns:a16="http://schemas.microsoft.com/office/drawing/2014/main" id="{8FC9E9C7-97A8-5943-A83A-7D65D5A41666}"/>
                  </a:ext>
                </a:extLst>
              </p:cNvPr>
              <p:cNvSpPr>
                <a:spLocks/>
              </p:cNvSpPr>
              <p:nvPr/>
            </p:nvSpPr>
            <p:spPr bwMode="auto">
              <a:xfrm>
                <a:off x="2089979" y="1730143"/>
                <a:ext cx="240888" cy="97040"/>
              </a:xfrm>
              <a:custGeom>
                <a:avLst/>
                <a:gdLst>
                  <a:gd name="T0" fmla="*/ 237599 w 1348191"/>
                  <a:gd name="T1" fmla="*/ 0 h 791462"/>
                  <a:gd name="T2" fmla="*/ 240888 w 1348191"/>
                  <a:gd name="T3" fmla="*/ 46827 h 791462"/>
                  <a:gd name="T4" fmla="*/ 87147 w 1348191"/>
                  <a:gd name="T5" fmla="*/ 97040 h 791462"/>
                  <a:gd name="T6" fmla="*/ 0 w 1348191"/>
                  <a:gd name="T7" fmla="*/ 75037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66" name="Straight Connector 365">
                <a:extLst>
                  <a:ext uri="{FF2B5EF4-FFF2-40B4-BE49-F238E27FC236}">
                    <a16:creationId xmlns:a16="http://schemas.microsoft.com/office/drawing/2014/main" id="{AC5D1956-2B16-424B-8A83-EDFFA70EB9DE}"/>
                  </a:ext>
                </a:extLst>
              </p:cNvPr>
              <p:cNvCxnSpPr>
                <a:cxnSpLocks noChangeShapeType="1"/>
                <a:endCxn id="361" idx="2"/>
              </p:cNvCxnSpPr>
              <p:nvPr/>
            </p:nvCxnSpPr>
            <p:spPr bwMode="auto">
              <a:xfrm flipH="1" flipV="1">
                <a:off x="1871277" y="1737244"/>
                <a:ext cx="3171"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a:extLst>
                  <a:ext uri="{FF2B5EF4-FFF2-40B4-BE49-F238E27FC236}">
                    <a16:creationId xmlns:a16="http://schemas.microsoft.com/office/drawing/2014/main" id="{DFFD705A-0927-A141-BF90-8218F6AE465D}"/>
                  </a:ext>
                </a:extLst>
              </p:cNvPr>
              <p:cNvCxnSpPr>
                <a:cxnSpLocks noChangeShapeType="1"/>
              </p:cNvCxnSpPr>
              <p:nvPr/>
            </p:nvCxnSpPr>
            <p:spPr bwMode="auto">
              <a:xfrm flipH="1" flipV="1">
                <a:off x="2996479" y="1734876"/>
                <a:ext cx="3169"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7134" name="TextBox 6">
              <a:extLst>
                <a:ext uri="{FF2B5EF4-FFF2-40B4-BE49-F238E27FC236}">
                  <a16:creationId xmlns:a16="http://schemas.microsoft.com/office/drawing/2014/main" id="{AD915FC6-D3E8-574A-8EEB-D4C7DE817BE3}"/>
                </a:ext>
              </a:extLst>
            </p:cNvPr>
            <p:cNvSpPr txBox="1">
              <a:spLocks noChangeArrowheads="1"/>
            </p:cNvSpPr>
            <p:nvPr/>
          </p:nvSpPr>
          <p:spPr bwMode="auto">
            <a:xfrm>
              <a:off x="196850" y="4903788"/>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dirty="0"/>
                <a:t>values in arriving </a:t>
              </a:r>
            </a:p>
            <a:p>
              <a:r>
                <a:rPr lang="en-US" altLang="en-US" sz="1400" dirty="0"/>
                <a:t>packet header</a:t>
              </a:r>
              <a:endParaRPr lang="en-US" altLang="en-US" sz="1800" dirty="0"/>
            </a:p>
          </p:txBody>
        </p:sp>
        <p:sp>
          <p:nvSpPr>
            <p:cNvPr id="47135" name="TextBox 282">
              <a:extLst>
                <a:ext uri="{FF2B5EF4-FFF2-40B4-BE49-F238E27FC236}">
                  <a16:creationId xmlns:a16="http://schemas.microsoft.com/office/drawing/2014/main" id="{9C07BF5B-CDD2-074F-8D34-89975C0C878A}"/>
                </a:ext>
              </a:extLst>
            </p:cNvPr>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3</a:t>
              </a:r>
            </a:p>
          </p:txBody>
        </p:sp>
      </p:grpSp>
      <p:cxnSp>
        <p:nvCxnSpPr>
          <p:cNvPr id="5" name="Straight Arrow Connector 4">
            <a:extLst>
              <a:ext uri="{FF2B5EF4-FFF2-40B4-BE49-F238E27FC236}">
                <a16:creationId xmlns:a16="http://schemas.microsoft.com/office/drawing/2014/main" id="{6D9470FF-CDA5-DE49-A62C-0FE58128B743}"/>
              </a:ext>
            </a:extLst>
          </p:cNvPr>
          <p:cNvCxnSpPr/>
          <p:nvPr/>
        </p:nvCxnSpPr>
        <p:spPr bwMode="auto">
          <a:xfrm>
            <a:off x="2381693" y="1467293"/>
            <a:ext cx="1255270" cy="1337820"/>
          </a:xfrm>
          <a:prstGeom prst="straightConnector1">
            <a:avLst/>
          </a:prstGeom>
          <a:ln>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C98BE59F-7EE7-BE49-BF10-3BACE39258A5}"/>
              </a:ext>
            </a:extLst>
          </p:cNvPr>
          <p:cNvCxnSpPr/>
          <p:nvPr/>
        </p:nvCxnSpPr>
        <p:spPr bwMode="auto">
          <a:xfrm flipH="1">
            <a:off x="2493963" y="1743740"/>
            <a:ext cx="1143000" cy="175571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98993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10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29"/>
                                        </p:tgtEl>
                                        <p:attrNameLst>
                                          <p:attrName>style.visibility</p:attrName>
                                        </p:attrNameLst>
                                      </p:cBhvr>
                                      <p:to>
                                        <p:strVal val="visible"/>
                                      </p:to>
                                    </p:set>
                                    <p:animEffect transition="in" filter="dissolve">
                                      <p:cBhvr>
                                        <p:cTn id="17" dur="500"/>
                                        <p:tgtEl>
                                          <p:spTgt spid="229"/>
                                        </p:tgtEl>
                                      </p:cBhvr>
                                    </p:animEffect>
                                  </p:childTnLst>
                                </p:cTn>
                              </p:par>
                              <p:par>
                                <p:cTn id="18" presetID="1"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7122">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up)">
                                      <p:cBhvr>
                                        <p:cTn id="28" dur="500"/>
                                        <p:tgtEl>
                                          <p:spTgt spid="25"/>
                                        </p:tgtEl>
                                      </p:cBhvr>
                                    </p:animEffect>
                                  </p:childTnLst>
                                </p:cTn>
                              </p:par>
                              <p:par>
                                <p:cTn id="29" presetID="9"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par>
                                <p:cTn id="32" presetID="2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edge">
                                      <p:cBhvr>
                                        <p:cTn id="34"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7488"/>
            <a:ext cx="7772400" cy="274012"/>
          </a:xfrm>
        </p:spPr>
        <p:txBody>
          <a:bodyPr/>
          <a:lstStyle/>
          <a:p>
            <a:r>
              <a:rPr lang="en-US" sz="4000" dirty="0"/>
              <a:t>How to Prevent Count to Infinity</a:t>
            </a:r>
          </a:p>
        </p:txBody>
      </p:sp>
      <p:sp>
        <p:nvSpPr>
          <p:cNvPr id="3" name="Content Placeholder 2"/>
          <p:cNvSpPr>
            <a:spLocks noGrp="1"/>
          </p:cNvSpPr>
          <p:nvPr>
            <p:ph idx="1"/>
          </p:nvPr>
        </p:nvSpPr>
        <p:spPr>
          <a:xfrm>
            <a:off x="381000" y="1399309"/>
            <a:ext cx="7869382" cy="4627418"/>
          </a:xfrm>
        </p:spPr>
        <p:txBody>
          <a:bodyPr/>
          <a:lstStyle/>
          <a:p>
            <a:pPr marL="0" indent="0">
              <a:buNone/>
            </a:pPr>
            <a:r>
              <a:rPr lang="en-US" sz="2800" dirty="0"/>
              <a:t>Enhancements proposed to prevent the Count to Infinity problem and routing loops:</a:t>
            </a:r>
          </a:p>
          <a:p>
            <a:pPr marL="914400" lvl="1" indent="-514350"/>
            <a:r>
              <a:rPr lang="en-US" dirty="0"/>
              <a:t>Split Horizon</a:t>
            </a:r>
          </a:p>
          <a:p>
            <a:pPr marL="914400" lvl="1" indent="-514350"/>
            <a:r>
              <a:rPr lang="en-US" dirty="0"/>
              <a:t>Route Poisoning</a:t>
            </a:r>
          </a:p>
          <a:p>
            <a:pPr marL="914400" lvl="1" indent="-514350"/>
            <a:r>
              <a:rPr lang="en-US" dirty="0"/>
              <a:t>Reverse Poison</a:t>
            </a:r>
          </a:p>
          <a:p>
            <a:pPr marL="914400" lvl="1" indent="-514350"/>
            <a:r>
              <a:rPr lang="en-US" dirty="0"/>
              <a:t>Hold Down Timers</a:t>
            </a:r>
          </a:p>
          <a:p>
            <a:pPr marL="0" indent="0">
              <a:buNone/>
            </a:pPr>
            <a:endParaRPr lang="en-US" sz="2800" dirty="0"/>
          </a:p>
        </p:txBody>
      </p:sp>
      <p:pic>
        <p:nvPicPr>
          <p:cNvPr id="4" name="Picture 2" descr="underline_base">
            <a:extLst>
              <a:ext uri="{FF2B5EF4-FFF2-40B4-BE49-F238E27FC236}">
                <a16:creationId xmlns:a16="http://schemas.microsoft.com/office/drawing/2014/main" id="{FBA95A54-967E-0347-A740-0839999ECA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945" y="753340"/>
            <a:ext cx="6917315" cy="1974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48266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745" y="114300"/>
            <a:ext cx="8665486" cy="533400"/>
          </a:xfrm>
        </p:spPr>
        <p:txBody>
          <a:bodyPr/>
          <a:lstStyle/>
          <a:p>
            <a:r>
              <a:rPr lang="en-US" sz="4000" dirty="0"/>
              <a:t>RIPv2 Message – improved performance</a:t>
            </a:r>
          </a:p>
        </p:txBody>
      </p:sp>
      <p:pic>
        <p:nvPicPr>
          <p:cNvPr id="4" name="Content Placeholder 3"/>
          <p:cNvPicPr>
            <a:picLocks noGrp="1" noChangeAspect="1"/>
          </p:cNvPicPr>
          <p:nvPr>
            <p:ph idx="1"/>
          </p:nvPr>
        </p:nvPicPr>
        <p:blipFill>
          <a:blip r:embed="rId3"/>
          <a:srcRect l="-14854" r="-14854"/>
          <a:stretch>
            <a:fillRect/>
          </a:stretch>
        </p:blipFill>
        <p:spPr>
          <a:xfrm>
            <a:off x="1066800" y="1055077"/>
            <a:ext cx="7772400" cy="5105400"/>
          </a:xfrm>
        </p:spPr>
      </p:pic>
      <p:sp>
        <p:nvSpPr>
          <p:cNvPr id="5" name="Rectangle 4"/>
          <p:cNvSpPr/>
          <p:nvPr/>
        </p:nvSpPr>
        <p:spPr bwMode="auto">
          <a:xfrm>
            <a:off x="2590800" y="5257800"/>
            <a:ext cx="762000" cy="152400"/>
          </a:xfrm>
          <a:prstGeom prst="rect">
            <a:avLst/>
          </a:prstGeom>
          <a:solidFill>
            <a:srgbClr val="F8F8F8"/>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Narrow" charset="0"/>
              <a:ea typeface="ＭＳ Ｐゴシック" charset="0"/>
            </a:endParaRPr>
          </a:p>
        </p:txBody>
      </p:sp>
      <p:pic>
        <p:nvPicPr>
          <p:cNvPr id="7" name="Picture 2" descr="underline_base">
            <a:extLst>
              <a:ext uri="{FF2B5EF4-FFF2-40B4-BE49-F238E27FC236}">
                <a16:creationId xmlns:a16="http://schemas.microsoft.com/office/drawing/2014/main" id="{FBA95A54-967E-0347-A740-0839999ECAA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559" y="636443"/>
            <a:ext cx="8352826" cy="493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a:extLst>
              <a:ext uri="{FF2B5EF4-FFF2-40B4-BE49-F238E27FC236}">
                <a16:creationId xmlns:a16="http://schemas.microsoft.com/office/drawing/2014/main" id="{093BBAD0-1C0E-9441-A0B3-D805E0EDD64D}"/>
              </a:ext>
            </a:extLst>
          </p:cNvPr>
          <p:cNvSpPr/>
          <p:nvPr/>
        </p:nvSpPr>
        <p:spPr bwMode="auto">
          <a:xfrm>
            <a:off x="2303584" y="5046785"/>
            <a:ext cx="5310554" cy="13188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9943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45" y="155864"/>
            <a:ext cx="7772400" cy="529936"/>
          </a:xfrm>
        </p:spPr>
        <p:txBody>
          <a:bodyPr/>
          <a:lstStyle/>
          <a:p>
            <a:r>
              <a:rPr lang="en-US" sz="4000" dirty="0"/>
              <a:t>Description of Fields</a:t>
            </a:r>
          </a:p>
        </p:txBody>
      </p:sp>
      <p:sp>
        <p:nvSpPr>
          <p:cNvPr id="3" name="Content Placeholder 2"/>
          <p:cNvSpPr>
            <a:spLocks noGrp="1"/>
          </p:cNvSpPr>
          <p:nvPr>
            <p:ph idx="1"/>
          </p:nvPr>
        </p:nvSpPr>
        <p:spPr>
          <a:xfrm>
            <a:off x="140677" y="787579"/>
            <a:ext cx="9003323" cy="4315762"/>
          </a:xfrm>
        </p:spPr>
        <p:txBody>
          <a:bodyPr/>
          <a:lstStyle/>
          <a:p>
            <a:r>
              <a:rPr lang="en-US" b="1" dirty="0"/>
              <a:t>Command</a:t>
            </a:r>
            <a:r>
              <a:rPr lang="en-US" dirty="0"/>
              <a:t> - Indicates whether the packet is a </a:t>
            </a:r>
            <a:r>
              <a:rPr lang="en-US" dirty="0">
                <a:solidFill>
                  <a:srgbClr val="C00000"/>
                </a:solidFill>
              </a:rPr>
              <a:t>request</a:t>
            </a:r>
            <a:r>
              <a:rPr lang="en-US" dirty="0"/>
              <a:t> or a </a:t>
            </a:r>
            <a:r>
              <a:rPr lang="en-US" dirty="0">
                <a:solidFill>
                  <a:srgbClr val="C00000"/>
                </a:solidFill>
              </a:rPr>
              <a:t>response</a:t>
            </a:r>
            <a:r>
              <a:rPr lang="en-US" dirty="0"/>
              <a:t>. </a:t>
            </a:r>
          </a:p>
          <a:p>
            <a:r>
              <a:rPr lang="en-US" sz="2400" b="1" dirty="0"/>
              <a:t>Version </a:t>
            </a:r>
            <a:r>
              <a:rPr lang="en-US" sz="2400" dirty="0"/>
              <a:t>- Specifies the RIP version used. For RIP 2 this value is set to 2.</a:t>
            </a:r>
          </a:p>
          <a:p>
            <a:r>
              <a:rPr lang="en-US" sz="2400" b="1" dirty="0"/>
              <a:t>IP address</a:t>
            </a:r>
            <a:r>
              <a:rPr lang="en-US" sz="2400" dirty="0"/>
              <a:t> - Specifies the IP address for the entry.</a:t>
            </a:r>
          </a:p>
          <a:p>
            <a:r>
              <a:rPr lang="en-US" sz="2400" b="1" dirty="0"/>
              <a:t>Subnet mask</a:t>
            </a:r>
            <a:r>
              <a:rPr lang="en-US" sz="2400" dirty="0"/>
              <a:t> - Contains the subnet mask for the entry. If this field is zero, no subnet mask has been specified for the entry.</a:t>
            </a:r>
          </a:p>
          <a:p>
            <a:r>
              <a:rPr lang="en-US" sz="2400" b="1" dirty="0"/>
              <a:t>Next hop</a:t>
            </a:r>
            <a:r>
              <a:rPr lang="en-US" sz="2400" dirty="0"/>
              <a:t> - Indicates the IP address of the next hop to which packets for the entry will be forwarded (new in RIPv2)</a:t>
            </a:r>
          </a:p>
          <a:p>
            <a:r>
              <a:rPr lang="en-US" sz="2400" b="1" dirty="0"/>
              <a:t>Metric</a:t>
            </a:r>
            <a:r>
              <a:rPr lang="en-US" sz="2400" dirty="0"/>
              <a:t> - Indicates how many hops (routers) will be traversed in the path to the destination. This value is between 1 and 15 for a valid route, or 16 for an unreachable route.</a:t>
            </a:r>
          </a:p>
        </p:txBody>
      </p:sp>
      <p:pic>
        <p:nvPicPr>
          <p:cNvPr id="4" name="Picture 2" descr="underline_base">
            <a:extLst>
              <a:ext uri="{FF2B5EF4-FFF2-40B4-BE49-F238E27FC236}">
                <a16:creationId xmlns:a16="http://schemas.microsoft.com/office/drawing/2014/main" id="{FBA95A54-967E-0347-A740-0839999ECA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945" y="665019"/>
            <a:ext cx="4457700" cy="1420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a:extLst>
              <a:ext uri="{FF2B5EF4-FFF2-40B4-BE49-F238E27FC236}">
                <a16:creationId xmlns:a16="http://schemas.microsoft.com/office/drawing/2014/main" id="{4682A48A-FB40-714E-B108-C5C19EDE5378}"/>
              </a:ext>
            </a:extLst>
          </p:cNvPr>
          <p:cNvSpPr/>
          <p:nvPr/>
        </p:nvSpPr>
        <p:spPr bwMode="auto">
          <a:xfrm>
            <a:off x="175846" y="3393831"/>
            <a:ext cx="8510953" cy="595744"/>
          </a:xfrm>
          <a:prstGeom prst="rect">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56904BE2-8EDC-CD4A-9528-56B86F31488E}"/>
              </a:ext>
            </a:extLst>
          </p:cNvPr>
          <p:cNvCxnSpPr>
            <a:cxnSpLocks/>
          </p:cNvCxnSpPr>
          <p:nvPr/>
        </p:nvCxnSpPr>
        <p:spPr bwMode="auto">
          <a:xfrm>
            <a:off x="4436364" y="4034005"/>
            <a:ext cx="0" cy="1155833"/>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 name="TextBox 7">
            <a:extLst>
              <a:ext uri="{FF2B5EF4-FFF2-40B4-BE49-F238E27FC236}">
                <a16:creationId xmlns:a16="http://schemas.microsoft.com/office/drawing/2014/main" id="{1F6D02BB-0700-B046-8CE6-71D3040B4EAA}"/>
              </a:ext>
            </a:extLst>
          </p:cNvPr>
          <p:cNvSpPr txBox="1"/>
          <p:nvPr/>
        </p:nvSpPr>
        <p:spPr>
          <a:xfrm>
            <a:off x="632410" y="5306929"/>
            <a:ext cx="7635424" cy="1200329"/>
          </a:xfrm>
          <a:prstGeom prst="rect">
            <a:avLst/>
          </a:prstGeom>
          <a:noFill/>
          <a:ln>
            <a:solidFill>
              <a:srgbClr val="C00000"/>
            </a:solidFill>
          </a:ln>
        </p:spPr>
        <p:txBody>
          <a:bodyPr wrap="none" rtlCol="0">
            <a:spAutoFit/>
          </a:bodyPr>
          <a:lstStyle/>
          <a:p>
            <a:r>
              <a:rPr lang="en-US" dirty="0"/>
              <a:t>With Next Hop Field –&gt; Router C would have noticed that Router B </a:t>
            </a:r>
          </a:p>
          <a:p>
            <a:r>
              <a:rPr lang="en-US" dirty="0"/>
              <a:t>was basing its </a:t>
            </a:r>
            <a:r>
              <a:rPr lang="en-US" dirty="0">
                <a:solidFill>
                  <a:srgbClr val="C00000"/>
                </a:solidFill>
              </a:rPr>
              <a:t>hop count (2) </a:t>
            </a:r>
            <a:r>
              <a:rPr lang="en-US" dirty="0"/>
              <a:t>to Net 4.0.0.0 on a route </a:t>
            </a:r>
            <a:r>
              <a:rPr lang="en-US" dirty="0">
                <a:solidFill>
                  <a:srgbClr val="C00000"/>
                </a:solidFill>
              </a:rPr>
              <a:t>via itself - </a:t>
            </a:r>
            <a:r>
              <a:rPr lang="en-US" dirty="0"/>
              <a:t>Router C</a:t>
            </a:r>
          </a:p>
          <a:p>
            <a:endParaRPr lang="en-US" dirty="0"/>
          </a:p>
          <a:p>
            <a:r>
              <a:rPr lang="en-US" dirty="0"/>
              <a:t>Next Hop prevents this </a:t>
            </a:r>
            <a:r>
              <a:rPr lang="en-US" dirty="0">
                <a:solidFill>
                  <a:srgbClr val="C00000"/>
                </a:solidFill>
              </a:rPr>
              <a:t>type of count to infinity </a:t>
            </a:r>
            <a:r>
              <a:rPr lang="en-US" dirty="0"/>
              <a:t>problem</a:t>
            </a:r>
          </a:p>
        </p:txBody>
      </p:sp>
    </p:spTree>
    <p:extLst>
      <p:ext uri="{BB962C8B-B14F-4D97-AF65-F5344CB8AC3E}">
        <p14:creationId xmlns:p14="http://schemas.microsoft.com/office/powerpoint/2010/main" val="1713986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rgbClr val="000000"/>
                </a:solidFill>
                <a:latin typeface="Courier New" charset="0"/>
                <a:ea typeface="ＭＳ Ｐゴシック" charset="0"/>
                <a:cs typeface="ＭＳ Ｐゴシック" charset="0"/>
              </a:defRPr>
            </a:lvl1pPr>
            <a:lvl2pPr marL="742950" indent="-285750">
              <a:defRPr sz="2400" i="1">
                <a:solidFill>
                  <a:srgbClr val="000000"/>
                </a:solidFill>
                <a:latin typeface="Courier New" charset="0"/>
                <a:ea typeface="ＭＳ Ｐゴシック" charset="0"/>
              </a:defRPr>
            </a:lvl2pPr>
            <a:lvl3pPr marL="1143000" indent="-228600">
              <a:defRPr sz="2400" i="1">
                <a:solidFill>
                  <a:srgbClr val="000000"/>
                </a:solidFill>
                <a:latin typeface="Courier New" charset="0"/>
                <a:ea typeface="ＭＳ Ｐゴシック" charset="0"/>
              </a:defRPr>
            </a:lvl3pPr>
            <a:lvl4pPr marL="1600200" indent="-228600">
              <a:defRPr sz="2400" i="1">
                <a:solidFill>
                  <a:srgbClr val="000000"/>
                </a:solidFill>
                <a:latin typeface="Courier New" charset="0"/>
                <a:ea typeface="ＭＳ Ｐゴシック" charset="0"/>
              </a:defRPr>
            </a:lvl4pPr>
            <a:lvl5pPr marL="2057400" indent="-228600">
              <a:defRPr sz="2400"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9pPr>
          </a:lstStyle>
          <a:p>
            <a:fld id="{80AD397E-E184-674C-9CBE-1E9E654786B9}" type="slidenum">
              <a:rPr lang="en-US" sz="1400" i="0">
                <a:solidFill>
                  <a:schemeClr val="tx1"/>
                </a:solidFill>
                <a:latin typeface="Times New Roman" charset="0"/>
              </a:rPr>
              <a:pPr/>
              <a:t>43</a:t>
            </a:fld>
            <a:endParaRPr lang="en-US" sz="1400" i="0">
              <a:solidFill>
                <a:schemeClr val="tx1"/>
              </a:solidFill>
              <a:latin typeface="Times New Roman" charset="0"/>
            </a:endParaRPr>
          </a:p>
        </p:txBody>
      </p:sp>
      <p:sp>
        <p:nvSpPr>
          <p:cNvPr id="48130" name="Rectangle 2"/>
          <p:cNvSpPr>
            <a:spLocks noGrp="1" noChangeArrowheads="1"/>
          </p:cNvSpPr>
          <p:nvPr>
            <p:ph type="title"/>
          </p:nvPr>
        </p:nvSpPr>
        <p:spPr>
          <a:xfrm>
            <a:off x="533400" y="228600"/>
            <a:ext cx="7772400" cy="550718"/>
          </a:xfrm>
        </p:spPr>
        <p:txBody>
          <a:bodyPr/>
          <a:lstStyle/>
          <a:p>
            <a:r>
              <a:rPr lang="en-US" sz="4000" dirty="0"/>
              <a:t>RIP Message Exchange</a:t>
            </a:r>
          </a:p>
        </p:txBody>
      </p:sp>
      <p:sp>
        <p:nvSpPr>
          <p:cNvPr id="48131" name="Rectangle 3"/>
          <p:cNvSpPr>
            <a:spLocks noGrp="1" noChangeArrowheads="1"/>
          </p:cNvSpPr>
          <p:nvPr>
            <p:ph type="body" idx="1"/>
          </p:nvPr>
        </p:nvSpPr>
        <p:spPr>
          <a:xfrm>
            <a:off x="216875" y="1143000"/>
            <a:ext cx="8680939" cy="5433646"/>
          </a:xfrm>
        </p:spPr>
        <p:txBody>
          <a:bodyPr/>
          <a:lstStyle/>
          <a:p>
            <a:pPr marL="0" indent="0">
              <a:buNone/>
            </a:pPr>
            <a:r>
              <a:rPr lang="en-US" sz="3200" dirty="0"/>
              <a:t>two types of messages: </a:t>
            </a:r>
          </a:p>
          <a:p>
            <a:r>
              <a:rPr lang="en-US" sz="3200" b="1" dirty="0">
                <a:solidFill>
                  <a:srgbClr val="C00000"/>
                </a:solidFill>
              </a:rPr>
              <a:t>Request messages</a:t>
            </a:r>
            <a:r>
              <a:rPr lang="en-US" sz="3200" b="1" dirty="0">
                <a:solidFill>
                  <a:schemeClr val="accent2"/>
                </a:solidFill>
              </a:rPr>
              <a:t> </a:t>
            </a:r>
          </a:p>
          <a:p>
            <a:pPr lvl="1"/>
            <a:r>
              <a:rPr lang="en-US" sz="2800" dirty="0">
                <a:latin typeface="+mn-lt"/>
              </a:rPr>
              <a:t>request asks that a router send all or a part of its routing table</a:t>
            </a:r>
            <a:endParaRPr lang="en-US" sz="2800" b="1" dirty="0">
              <a:solidFill>
                <a:schemeClr val="accent2"/>
              </a:solidFill>
              <a:latin typeface="+mn-lt"/>
            </a:endParaRPr>
          </a:p>
          <a:p>
            <a:r>
              <a:rPr lang="en-US" sz="3200" b="1" dirty="0">
                <a:solidFill>
                  <a:srgbClr val="C00000"/>
                </a:solidFill>
              </a:rPr>
              <a:t>Response messages</a:t>
            </a:r>
            <a:endParaRPr lang="en-US" sz="3200" dirty="0">
              <a:solidFill>
                <a:srgbClr val="C00000"/>
              </a:solidFill>
            </a:endParaRPr>
          </a:p>
          <a:p>
            <a:pPr lvl="1"/>
            <a:r>
              <a:rPr lang="en-US" sz="2800" dirty="0">
                <a:latin typeface="+mn-lt"/>
              </a:rPr>
              <a:t>response can be </a:t>
            </a:r>
          </a:p>
          <a:p>
            <a:pPr lvl="2"/>
            <a:r>
              <a:rPr lang="en-US" dirty="0">
                <a:latin typeface="+mn-lt"/>
              </a:rPr>
              <a:t>an unsolicited regular routing update </a:t>
            </a:r>
          </a:p>
          <a:p>
            <a:pPr lvl="2"/>
            <a:r>
              <a:rPr lang="en-US" dirty="0">
                <a:latin typeface="+mn-lt"/>
              </a:rPr>
              <a:t>a reply to a request </a:t>
            </a:r>
          </a:p>
          <a:p>
            <a:pPr lvl="2"/>
            <a:r>
              <a:rPr lang="en-US" dirty="0">
                <a:latin typeface="+mn-lt"/>
              </a:rPr>
              <a:t>a triggered update</a:t>
            </a:r>
            <a:r>
              <a:rPr lang="en-US" sz="2400" dirty="0">
                <a:latin typeface="+mn-lt"/>
              </a:rPr>
              <a:t> </a:t>
            </a:r>
          </a:p>
          <a:p>
            <a:pPr lvl="1"/>
            <a:r>
              <a:rPr lang="en-US" sz="2800" dirty="0">
                <a:latin typeface="+mn-lt"/>
              </a:rPr>
              <a:t>responses contain routing table entries </a:t>
            </a:r>
          </a:p>
          <a:p>
            <a:pPr lvl="1"/>
            <a:r>
              <a:rPr lang="en-US" sz="2800" dirty="0">
                <a:latin typeface="+mn-lt"/>
              </a:rPr>
              <a:t>multiple RIP packets used to convey information from large routing tables.</a:t>
            </a:r>
          </a:p>
          <a:p>
            <a:pPr marL="0" indent="0">
              <a:buNone/>
            </a:pPr>
            <a:endParaRPr lang="en-US" dirty="0">
              <a:latin typeface="+mn-lt"/>
            </a:endParaRPr>
          </a:p>
        </p:txBody>
      </p:sp>
      <p:pic>
        <p:nvPicPr>
          <p:cNvPr id="5" name="Picture 2" descr="underline_base">
            <a:extLst>
              <a:ext uri="{FF2B5EF4-FFF2-40B4-BE49-F238E27FC236}">
                <a16:creationId xmlns:a16="http://schemas.microsoft.com/office/drawing/2014/main" id="{FBA95A54-967E-0347-A740-0839999ECA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09" y="779318"/>
            <a:ext cx="5070764" cy="202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1215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rgbClr val="000000"/>
                </a:solidFill>
                <a:latin typeface="Courier New" charset="0"/>
                <a:ea typeface="ＭＳ Ｐゴシック" charset="0"/>
                <a:cs typeface="ＭＳ Ｐゴシック" charset="0"/>
              </a:defRPr>
            </a:lvl1pPr>
            <a:lvl2pPr marL="742950" indent="-285750">
              <a:defRPr sz="2400" i="1">
                <a:solidFill>
                  <a:srgbClr val="000000"/>
                </a:solidFill>
                <a:latin typeface="Courier New" charset="0"/>
                <a:ea typeface="ＭＳ Ｐゴシック" charset="0"/>
              </a:defRPr>
            </a:lvl2pPr>
            <a:lvl3pPr marL="1143000" indent="-228600">
              <a:defRPr sz="2400" i="1">
                <a:solidFill>
                  <a:srgbClr val="000000"/>
                </a:solidFill>
                <a:latin typeface="Courier New" charset="0"/>
                <a:ea typeface="ＭＳ Ｐゴシック" charset="0"/>
              </a:defRPr>
            </a:lvl3pPr>
            <a:lvl4pPr marL="1600200" indent="-228600">
              <a:defRPr sz="2400" i="1">
                <a:solidFill>
                  <a:srgbClr val="000000"/>
                </a:solidFill>
                <a:latin typeface="Courier New" charset="0"/>
                <a:ea typeface="ＭＳ Ｐゴシック" charset="0"/>
              </a:defRPr>
            </a:lvl4pPr>
            <a:lvl5pPr marL="2057400" indent="-228600">
              <a:defRPr sz="2400"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9pPr>
          </a:lstStyle>
          <a:p>
            <a:fld id="{2D9B1D0F-C4E7-3748-8CD9-F9CF8677CB4A}" type="slidenum">
              <a:rPr lang="en-US" sz="1400" i="0">
                <a:solidFill>
                  <a:schemeClr val="tx1"/>
                </a:solidFill>
                <a:latin typeface="Times New Roman" charset="0"/>
              </a:rPr>
              <a:pPr/>
              <a:t>44</a:t>
            </a:fld>
            <a:endParaRPr lang="en-US" sz="1400" i="0">
              <a:solidFill>
                <a:schemeClr val="tx1"/>
              </a:solidFill>
              <a:latin typeface="Times New Roman" charset="0"/>
            </a:endParaRPr>
          </a:p>
        </p:txBody>
      </p:sp>
      <p:sp>
        <p:nvSpPr>
          <p:cNvPr id="49154" name="Rectangle 2"/>
          <p:cNvSpPr>
            <a:spLocks noGrp="1" noChangeArrowheads="1"/>
          </p:cNvSpPr>
          <p:nvPr>
            <p:ph type="title"/>
          </p:nvPr>
        </p:nvSpPr>
        <p:spPr>
          <a:xfrm>
            <a:off x="128154" y="228600"/>
            <a:ext cx="7772400" cy="654627"/>
          </a:xfrm>
        </p:spPr>
        <p:txBody>
          <a:bodyPr/>
          <a:lstStyle/>
          <a:p>
            <a:r>
              <a:rPr lang="en-US" sz="4000" dirty="0">
                <a:latin typeface="Arial" charset="0"/>
              </a:rPr>
              <a:t>Routing with RIP</a:t>
            </a:r>
          </a:p>
        </p:txBody>
      </p:sp>
      <p:sp>
        <p:nvSpPr>
          <p:cNvPr id="49155" name="Rectangle 3"/>
          <p:cNvSpPr>
            <a:spLocks noGrp="1" noChangeArrowheads="1"/>
          </p:cNvSpPr>
          <p:nvPr>
            <p:ph type="body" idx="1"/>
          </p:nvPr>
        </p:nvSpPr>
        <p:spPr>
          <a:xfrm>
            <a:off x="269631" y="1283676"/>
            <a:ext cx="8733692" cy="5046785"/>
          </a:xfrm>
        </p:spPr>
        <p:txBody>
          <a:bodyPr/>
          <a:lstStyle/>
          <a:p>
            <a:r>
              <a:rPr lang="en-US" b="1" dirty="0"/>
              <a:t>Initialization: </a:t>
            </a:r>
            <a:r>
              <a:rPr lang="en-US" dirty="0"/>
              <a:t>Send a</a:t>
            </a:r>
            <a:r>
              <a:rPr lang="en-US" b="1" dirty="0"/>
              <a:t> </a:t>
            </a:r>
            <a:r>
              <a:rPr lang="en-US" b="1" dirty="0">
                <a:solidFill>
                  <a:srgbClr val="C00000"/>
                </a:solidFill>
              </a:rPr>
              <a:t>request packet</a:t>
            </a:r>
            <a:r>
              <a:rPr lang="en-US" dirty="0">
                <a:solidFill>
                  <a:srgbClr val="C00000"/>
                </a:solidFill>
              </a:rPr>
              <a:t> </a:t>
            </a:r>
            <a:r>
              <a:rPr lang="en-US" dirty="0"/>
              <a:t>(multicast) on all interfaces requesting routing tables from neighboring routers:</a:t>
            </a:r>
          </a:p>
          <a:p>
            <a:pPr lvl="2"/>
            <a:r>
              <a:rPr lang="en-US" sz="2400" dirty="0">
                <a:latin typeface="+mn-lt"/>
              </a:rPr>
              <a:t>RIPv2 uses multicast address 224.0.0.9</a:t>
            </a:r>
          </a:p>
          <a:p>
            <a:r>
              <a:rPr lang="en-US" b="1" dirty="0"/>
              <a:t>Request received</a:t>
            </a:r>
            <a:r>
              <a:rPr lang="en-US" dirty="0"/>
              <a:t>: Routers that receive request send their entire routing table in a </a:t>
            </a:r>
            <a:r>
              <a:rPr lang="en-US" b="1" dirty="0">
                <a:solidFill>
                  <a:srgbClr val="C00000"/>
                </a:solidFill>
              </a:rPr>
              <a:t>response</a:t>
            </a:r>
            <a:r>
              <a:rPr lang="en-US" dirty="0"/>
              <a:t> message</a:t>
            </a:r>
          </a:p>
          <a:p>
            <a:r>
              <a:rPr lang="en-US" b="1" dirty="0"/>
              <a:t>Response received</a:t>
            </a:r>
            <a:r>
              <a:rPr lang="en-US" dirty="0"/>
              <a:t>: Update the routing table</a:t>
            </a:r>
          </a:p>
          <a:p>
            <a:r>
              <a:rPr lang="en-US" b="1" dirty="0"/>
              <a:t>Periodic updates</a:t>
            </a:r>
            <a:r>
              <a:rPr lang="en-US" dirty="0"/>
              <a:t>: Every 30secs, send routing table to every neighbor in a </a:t>
            </a:r>
            <a:r>
              <a:rPr lang="en-US" b="1" dirty="0">
                <a:solidFill>
                  <a:srgbClr val="C00000"/>
                </a:solidFill>
              </a:rPr>
              <a:t>response</a:t>
            </a:r>
            <a:r>
              <a:rPr lang="en-US" dirty="0"/>
              <a:t> message</a:t>
            </a:r>
          </a:p>
          <a:p>
            <a:r>
              <a:rPr lang="en-US" b="1" dirty="0"/>
              <a:t>Triggered updates:</a:t>
            </a:r>
            <a:r>
              <a:rPr lang="en-US" dirty="0"/>
              <a:t> Whenever the </a:t>
            </a:r>
            <a:r>
              <a:rPr lang="en-US" b="1" dirty="0">
                <a:solidFill>
                  <a:srgbClr val="C00000"/>
                </a:solidFill>
              </a:rPr>
              <a:t>metric</a:t>
            </a:r>
            <a:r>
              <a:rPr lang="en-US" dirty="0"/>
              <a:t> for a route </a:t>
            </a:r>
            <a:r>
              <a:rPr lang="en-US" b="1" dirty="0">
                <a:solidFill>
                  <a:srgbClr val="C00000"/>
                </a:solidFill>
              </a:rPr>
              <a:t>changes</a:t>
            </a:r>
            <a:r>
              <a:rPr lang="en-US" dirty="0"/>
              <a:t>, send updated routing entry </a:t>
            </a:r>
          </a:p>
        </p:txBody>
      </p:sp>
      <p:pic>
        <p:nvPicPr>
          <p:cNvPr id="5" name="Picture 2" descr="underline_base">
            <a:extLst>
              <a:ext uri="{FF2B5EF4-FFF2-40B4-BE49-F238E27FC236}">
                <a16:creationId xmlns:a16="http://schemas.microsoft.com/office/drawing/2014/main" id="{FBA95A54-967E-0347-A740-0839999ECA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45" y="824478"/>
            <a:ext cx="3688773" cy="2234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76314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7CFDA-AC6E-5048-8C0A-C7D1EFF9867F}"/>
              </a:ext>
            </a:extLst>
          </p:cNvPr>
          <p:cNvSpPr>
            <a:spLocks noGrp="1"/>
          </p:cNvSpPr>
          <p:nvPr>
            <p:ph type="title"/>
          </p:nvPr>
        </p:nvSpPr>
        <p:spPr>
          <a:xfrm>
            <a:off x="207819" y="0"/>
            <a:ext cx="8811490" cy="658091"/>
          </a:xfrm>
        </p:spPr>
        <p:txBody>
          <a:bodyPr/>
          <a:lstStyle/>
          <a:p>
            <a:r>
              <a:rPr lang="en-US" sz="3200" dirty="0"/>
              <a:t>Router Routing Table with Dynamic Routing Entries</a:t>
            </a:r>
          </a:p>
        </p:txBody>
      </p:sp>
      <p:sp>
        <p:nvSpPr>
          <p:cNvPr id="3" name="Content Placeholder 2">
            <a:extLst>
              <a:ext uri="{FF2B5EF4-FFF2-40B4-BE49-F238E27FC236}">
                <a16:creationId xmlns:a16="http://schemas.microsoft.com/office/drawing/2014/main" id="{3FC9C317-788F-3D4F-A67E-24BC04B888ED}"/>
              </a:ext>
            </a:extLst>
          </p:cNvPr>
          <p:cNvSpPr>
            <a:spLocks noGrp="1"/>
          </p:cNvSpPr>
          <p:nvPr>
            <p:ph idx="1"/>
          </p:nvPr>
        </p:nvSpPr>
        <p:spPr>
          <a:xfrm>
            <a:off x="0" y="699654"/>
            <a:ext cx="8901545" cy="3719946"/>
          </a:xfrm>
        </p:spPr>
        <p:txBody>
          <a:bodyPr/>
          <a:lstStyle/>
          <a:p>
            <a:r>
              <a:rPr lang="en-US" sz="2400" dirty="0"/>
              <a:t>When a dynamic routing algorithm adds a route to a router’s routing table it will show which entry was added by which algorithm</a:t>
            </a:r>
          </a:p>
          <a:p>
            <a:pPr lvl="1"/>
            <a:r>
              <a:rPr lang="en-US" dirty="0"/>
              <a:t>B for BGP</a:t>
            </a:r>
          </a:p>
          <a:p>
            <a:pPr lvl="1"/>
            <a:r>
              <a:rPr lang="en-US" dirty="0"/>
              <a:t>O for OSPF</a:t>
            </a:r>
          </a:p>
          <a:p>
            <a:pPr lvl="1"/>
            <a:r>
              <a:rPr lang="en-US" dirty="0"/>
              <a:t>R for RIP</a:t>
            </a:r>
          </a:p>
          <a:p>
            <a:pPr lvl="1"/>
            <a:r>
              <a:rPr lang="en-US" dirty="0"/>
              <a:t>C for directly connected</a:t>
            </a:r>
          </a:p>
          <a:p>
            <a:pPr lvl="1"/>
            <a:r>
              <a:rPr lang="en-US" dirty="0"/>
              <a:t>S for static</a:t>
            </a:r>
          </a:p>
          <a:p>
            <a:r>
              <a:rPr lang="en-US" sz="2400" dirty="0"/>
              <a:t>All </a:t>
            </a:r>
            <a:r>
              <a:rPr lang="en-US" sz="2400" dirty="0">
                <a:solidFill>
                  <a:srgbClr val="C00000"/>
                </a:solidFill>
              </a:rPr>
              <a:t>dynamic</a:t>
            </a:r>
            <a:r>
              <a:rPr lang="en-US" sz="2400" dirty="0"/>
              <a:t> routes are </a:t>
            </a:r>
            <a:r>
              <a:rPr lang="en-US" sz="2400" dirty="0">
                <a:solidFill>
                  <a:srgbClr val="C00000"/>
                </a:solidFill>
              </a:rPr>
              <a:t>via another hop</a:t>
            </a:r>
          </a:p>
          <a:p>
            <a:r>
              <a:rPr lang="en-US" sz="2400" dirty="0">
                <a:solidFill>
                  <a:srgbClr val="C00000"/>
                </a:solidFill>
              </a:rPr>
              <a:t>Default route</a:t>
            </a:r>
            <a:r>
              <a:rPr lang="en-US" sz="2400" dirty="0"/>
              <a:t> has to be added </a:t>
            </a:r>
            <a:r>
              <a:rPr lang="en-US" sz="2400" dirty="0">
                <a:solidFill>
                  <a:srgbClr val="C00000"/>
                </a:solidFill>
              </a:rPr>
              <a:t>statically</a:t>
            </a:r>
            <a:r>
              <a:rPr lang="en-US" sz="2400" dirty="0"/>
              <a:t> – here not set</a:t>
            </a:r>
          </a:p>
        </p:txBody>
      </p:sp>
      <p:sp>
        <p:nvSpPr>
          <p:cNvPr id="5" name="Slide Number Placeholder 4">
            <a:extLst>
              <a:ext uri="{FF2B5EF4-FFF2-40B4-BE49-F238E27FC236}">
                <a16:creationId xmlns:a16="http://schemas.microsoft.com/office/drawing/2014/main" id="{E6804562-B3FF-E042-A195-DB86A0B08DE2}"/>
              </a:ext>
            </a:extLst>
          </p:cNvPr>
          <p:cNvSpPr>
            <a:spLocks noGrp="1"/>
          </p:cNvSpPr>
          <p:nvPr>
            <p:ph type="sldNum" sz="quarter" idx="12"/>
          </p:nvPr>
        </p:nvSpPr>
        <p:spPr/>
        <p:txBody>
          <a:bodyPr/>
          <a:lstStyle/>
          <a:p>
            <a:pPr>
              <a:defRPr/>
            </a:pPr>
            <a:r>
              <a:rPr lang="en-US"/>
              <a:t>4-</a:t>
            </a:r>
            <a:fld id="{D498B073-F070-8F40-A264-45FE158B6770}" type="slidenum">
              <a:rPr lang="en-US" smtClean="0"/>
              <a:pPr>
                <a:defRPr/>
              </a:pPr>
              <a:t>45</a:t>
            </a:fld>
            <a:endParaRPr lang="en-US"/>
          </a:p>
        </p:txBody>
      </p:sp>
      <p:pic>
        <p:nvPicPr>
          <p:cNvPr id="6" name="Content Placeholder 3">
            <a:extLst>
              <a:ext uri="{FF2B5EF4-FFF2-40B4-BE49-F238E27FC236}">
                <a16:creationId xmlns:a16="http://schemas.microsoft.com/office/drawing/2014/main" id="{65447491-DEAB-6049-AC4A-A9869C3FB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519055" y="4325221"/>
            <a:ext cx="5624945" cy="2532779"/>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Arrow Connector 7">
            <a:extLst>
              <a:ext uri="{FF2B5EF4-FFF2-40B4-BE49-F238E27FC236}">
                <a16:creationId xmlns:a16="http://schemas.microsoft.com/office/drawing/2014/main" id="{5FCEA88C-B0FD-0540-AF07-CC11A4C7AA9F}"/>
              </a:ext>
            </a:extLst>
          </p:cNvPr>
          <p:cNvCxnSpPr>
            <a:cxnSpLocks/>
          </p:cNvCxnSpPr>
          <p:nvPr/>
        </p:nvCxnSpPr>
        <p:spPr bwMode="auto">
          <a:xfrm>
            <a:off x="1080655" y="3186546"/>
            <a:ext cx="2396836" cy="297872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1A663493-2D7F-B84C-BE9F-2CB20AFB7A63}"/>
              </a:ext>
            </a:extLst>
          </p:cNvPr>
          <p:cNvCxnSpPr>
            <a:cxnSpLocks/>
          </p:cNvCxnSpPr>
          <p:nvPr/>
        </p:nvCxnSpPr>
        <p:spPr bwMode="auto">
          <a:xfrm>
            <a:off x="2008909" y="2729345"/>
            <a:ext cx="1524000" cy="32142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12" name="Picture 2" descr="underline_base">
            <a:extLst>
              <a:ext uri="{FF2B5EF4-FFF2-40B4-BE49-F238E27FC236}">
                <a16:creationId xmlns:a16="http://schemas.microsoft.com/office/drawing/2014/main" id="{63D710D7-CB1D-2D49-AAAF-796A27FE07D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89700" y="526473"/>
            <a:ext cx="8788046" cy="1178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5" name="Straight Arrow Connector 14">
            <a:extLst>
              <a:ext uri="{FF2B5EF4-FFF2-40B4-BE49-F238E27FC236}">
                <a16:creationId xmlns:a16="http://schemas.microsoft.com/office/drawing/2014/main" id="{B852D2CC-E033-654A-84E6-1F3D61D8C391}"/>
              </a:ext>
            </a:extLst>
          </p:cNvPr>
          <p:cNvCxnSpPr>
            <a:cxnSpLocks/>
          </p:cNvCxnSpPr>
          <p:nvPr/>
        </p:nvCxnSpPr>
        <p:spPr bwMode="auto">
          <a:xfrm>
            <a:off x="955964" y="4391891"/>
            <a:ext cx="2812472" cy="120534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 name="Rectangle 19">
            <a:extLst>
              <a:ext uri="{FF2B5EF4-FFF2-40B4-BE49-F238E27FC236}">
                <a16:creationId xmlns:a16="http://schemas.microsoft.com/office/drawing/2014/main" id="{24E679E3-672D-F64F-A94D-CBAE54323FDC}"/>
              </a:ext>
            </a:extLst>
          </p:cNvPr>
          <p:cNvSpPr/>
          <p:nvPr/>
        </p:nvSpPr>
        <p:spPr bwMode="auto">
          <a:xfrm>
            <a:off x="3505200" y="4461164"/>
            <a:ext cx="5458691" cy="1011381"/>
          </a:xfrm>
          <a:prstGeom prst="rect">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4" name="Straight Arrow Connector 23">
            <a:extLst>
              <a:ext uri="{FF2B5EF4-FFF2-40B4-BE49-F238E27FC236}">
                <a16:creationId xmlns:a16="http://schemas.microsoft.com/office/drawing/2014/main" id="{B4AD9395-AAC8-DF43-89E3-C8819969CEC7}"/>
              </a:ext>
            </a:extLst>
          </p:cNvPr>
          <p:cNvCxnSpPr>
            <a:cxnSpLocks/>
          </p:cNvCxnSpPr>
          <p:nvPr/>
        </p:nvCxnSpPr>
        <p:spPr bwMode="auto">
          <a:xfrm>
            <a:off x="5583382" y="1496291"/>
            <a:ext cx="1288473" cy="2895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06580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409" y="207818"/>
            <a:ext cx="7772400" cy="602673"/>
          </a:xfrm>
        </p:spPr>
        <p:txBody>
          <a:bodyPr/>
          <a:lstStyle/>
          <a:p>
            <a:r>
              <a:rPr lang="en-US" dirty="0"/>
              <a:t>RIP Summary and slow demise</a:t>
            </a:r>
          </a:p>
        </p:txBody>
      </p:sp>
      <p:sp>
        <p:nvSpPr>
          <p:cNvPr id="3" name="Content Placeholder 2"/>
          <p:cNvSpPr>
            <a:spLocks noGrp="1"/>
          </p:cNvSpPr>
          <p:nvPr>
            <p:ph idx="1"/>
          </p:nvPr>
        </p:nvSpPr>
        <p:spPr>
          <a:xfrm>
            <a:off x="392722" y="1195751"/>
            <a:ext cx="8593015" cy="5468817"/>
          </a:xfrm>
        </p:spPr>
        <p:txBody>
          <a:bodyPr/>
          <a:lstStyle/>
          <a:p>
            <a:pPr marL="0" indent="0">
              <a:buNone/>
            </a:pPr>
            <a:r>
              <a:rPr lang="en-US" dirty="0"/>
              <a:t>low overhead – fully distributed … BUT……</a:t>
            </a:r>
          </a:p>
          <a:p>
            <a:r>
              <a:rPr lang="en-US" dirty="0"/>
              <a:t>slow convergence</a:t>
            </a:r>
          </a:p>
          <a:p>
            <a:r>
              <a:rPr lang="en-US" dirty="0"/>
              <a:t>limited to 15 hops (max path cost </a:t>
            </a:r>
            <a:r>
              <a:rPr lang="en-US" dirty="0">
                <a:sym typeface="Wingdings" pitchFamily="2" charset="2"/>
              </a:rPr>
              <a:t> </a:t>
            </a:r>
            <a:r>
              <a:rPr lang="en-US" dirty="0"/>
              <a:t>infinity =16) -&gt; only practical in small networks</a:t>
            </a:r>
          </a:p>
          <a:p>
            <a:r>
              <a:rPr lang="en-US" b="1" dirty="0"/>
              <a:t>problems:</a:t>
            </a:r>
            <a:r>
              <a:rPr lang="en-US" dirty="0">
                <a:solidFill>
                  <a:srgbClr val="C00000"/>
                </a:solidFill>
              </a:rPr>
              <a:t> cycle formations and count to infinity</a:t>
            </a:r>
          </a:p>
          <a:p>
            <a:r>
              <a:rPr lang="en-US" dirty="0"/>
              <a:t>addition of </a:t>
            </a:r>
            <a:r>
              <a:rPr lang="en-US" dirty="0">
                <a:solidFill>
                  <a:srgbClr val="C00000"/>
                </a:solidFill>
              </a:rPr>
              <a:t>next hop </a:t>
            </a:r>
            <a:r>
              <a:rPr lang="en-US" dirty="0"/>
              <a:t>in </a:t>
            </a:r>
            <a:r>
              <a:rPr lang="en-US" dirty="0">
                <a:solidFill>
                  <a:srgbClr val="C00000"/>
                </a:solidFill>
              </a:rPr>
              <a:t>advertisement message </a:t>
            </a:r>
            <a:r>
              <a:rPr lang="en-US" dirty="0"/>
              <a:t>helps with preventing </a:t>
            </a:r>
            <a:r>
              <a:rPr lang="en-US" dirty="0">
                <a:solidFill>
                  <a:srgbClr val="C00000"/>
                </a:solidFill>
              </a:rPr>
              <a:t>cycle</a:t>
            </a:r>
            <a:r>
              <a:rPr lang="en-US" dirty="0"/>
              <a:t> formation and cuts down on </a:t>
            </a:r>
            <a:r>
              <a:rPr lang="en-US" dirty="0">
                <a:solidFill>
                  <a:srgbClr val="C00000"/>
                </a:solidFill>
              </a:rPr>
              <a:t>count to infinity </a:t>
            </a:r>
          </a:p>
          <a:p>
            <a:pPr>
              <a:buFont typeface="Wingdings" pitchFamily="2" charset="2"/>
              <a:buChar char="à"/>
            </a:pPr>
            <a:r>
              <a:rPr lang="en-US" dirty="0"/>
              <a:t> no longer that popular due to increased size in networks and diversity in types of flows</a:t>
            </a:r>
          </a:p>
          <a:p>
            <a:pPr marL="0" indent="0" algn="ctr">
              <a:buNone/>
            </a:pPr>
            <a:endParaRPr lang="en-US" dirty="0"/>
          </a:p>
          <a:p>
            <a:pPr marL="0" indent="0" algn="ctr">
              <a:buNone/>
            </a:pPr>
            <a:r>
              <a:rPr lang="en-US" dirty="0"/>
              <a:t>Rest in Peace (RIP)</a:t>
            </a:r>
          </a:p>
        </p:txBody>
      </p:sp>
      <p:pic>
        <p:nvPicPr>
          <p:cNvPr id="4" name="Picture 2" descr="underline_base">
            <a:extLst>
              <a:ext uri="{FF2B5EF4-FFF2-40B4-BE49-F238E27FC236}">
                <a16:creationId xmlns:a16="http://schemas.microsoft.com/office/drawing/2014/main" id="{FBA95A54-967E-0347-A740-0839999ECA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09" y="909205"/>
            <a:ext cx="5861841" cy="1327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3553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67EC51-8795-4846-AAAB-BAA8F3781230}"/>
              </a:ext>
            </a:extLst>
          </p:cNvPr>
          <p:cNvSpPr>
            <a:spLocks noGrp="1"/>
          </p:cNvSpPr>
          <p:nvPr>
            <p:ph idx="1"/>
          </p:nvPr>
        </p:nvSpPr>
        <p:spPr>
          <a:xfrm>
            <a:off x="533400" y="1233055"/>
            <a:ext cx="7772400" cy="5390167"/>
          </a:xfrm>
        </p:spPr>
        <p:txBody>
          <a:bodyPr/>
          <a:lstStyle/>
          <a:p>
            <a:r>
              <a:rPr lang="en-US" dirty="0"/>
              <a:t>OSPF is a Link State based Protocol</a:t>
            </a:r>
          </a:p>
          <a:p>
            <a:r>
              <a:rPr lang="en-US" dirty="0">
                <a:solidFill>
                  <a:srgbClr val="C00000"/>
                </a:solidFill>
              </a:rPr>
              <a:t>OSPF is the most important link state routing protocol on the Internet</a:t>
            </a:r>
          </a:p>
          <a:p>
            <a:endParaRPr lang="en-US" dirty="0"/>
          </a:p>
          <a:p>
            <a:pPr marL="0" indent="0">
              <a:buNone/>
            </a:pPr>
            <a:r>
              <a:rPr lang="en-US" sz="3200" dirty="0">
                <a:solidFill>
                  <a:srgbClr val="C00000"/>
                </a:solidFill>
              </a:rPr>
              <a:t>History</a:t>
            </a:r>
            <a:endParaRPr lang="en-US" sz="2400" dirty="0"/>
          </a:p>
          <a:p>
            <a:pPr marL="57150" indent="0">
              <a:buNone/>
            </a:pPr>
            <a:r>
              <a:rPr lang="en-US" sz="2400" dirty="0"/>
              <a:t>1989: RFC 1131  OSPFv1 </a:t>
            </a:r>
          </a:p>
          <a:p>
            <a:pPr marL="57150" indent="0">
              <a:buNone/>
            </a:pPr>
            <a:r>
              <a:rPr lang="en-US" sz="2400" dirty="0"/>
              <a:t>1991: RFC1247   OSPFv2</a:t>
            </a:r>
          </a:p>
          <a:p>
            <a:pPr lvl="1"/>
            <a:r>
              <a:rPr lang="en-US" sz="2000" dirty="0"/>
              <a:t>CIDR based – classes routing</a:t>
            </a:r>
          </a:p>
          <a:p>
            <a:pPr marL="57150" indent="0">
              <a:buNone/>
            </a:pPr>
            <a:r>
              <a:rPr lang="en-US" sz="2400" dirty="0"/>
              <a:t>1994: RFC 1583 OSPFv2 (revised)</a:t>
            </a:r>
          </a:p>
          <a:p>
            <a:pPr marL="57150" indent="0">
              <a:buNone/>
            </a:pPr>
            <a:r>
              <a:rPr lang="en-US" sz="2400" dirty="0"/>
              <a:t>1997: RFC 2178 OSPFv2 (revised)</a:t>
            </a:r>
          </a:p>
          <a:p>
            <a:pPr marL="57150" indent="0">
              <a:buNone/>
            </a:pPr>
            <a:r>
              <a:rPr lang="en-US" sz="2400" dirty="0"/>
              <a:t>1998: </a:t>
            </a:r>
            <a:r>
              <a:rPr lang="en-US" sz="2400" dirty="0">
                <a:solidFill>
                  <a:srgbClr val="C00000"/>
                </a:solidFill>
              </a:rPr>
              <a:t>RFC 2328 OSPFv2 </a:t>
            </a:r>
            <a:r>
              <a:rPr lang="en-US" sz="2400" dirty="0"/>
              <a:t>(current version for IPv4)</a:t>
            </a:r>
          </a:p>
          <a:p>
            <a:pPr marL="57150" indent="0">
              <a:buNone/>
            </a:pPr>
            <a:r>
              <a:rPr lang="en-US" sz="2400" dirty="0"/>
              <a:t>2008: RFC 5340 OSPF Version 3</a:t>
            </a:r>
          </a:p>
          <a:p>
            <a:pPr lvl="1"/>
            <a:r>
              <a:rPr lang="en-US" sz="2000" dirty="0"/>
              <a:t>support for IPv6</a:t>
            </a:r>
          </a:p>
          <a:p>
            <a:endParaRPr lang="en-US" dirty="0"/>
          </a:p>
        </p:txBody>
      </p:sp>
      <p:sp>
        <p:nvSpPr>
          <p:cNvPr id="5" name="Slide Number Placeholder 4">
            <a:extLst>
              <a:ext uri="{FF2B5EF4-FFF2-40B4-BE49-F238E27FC236}">
                <a16:creationId xmlns:a16="http://schemas.microsoft.com/office/drawing/2014/main" id="{CDF81910-72D3-E944-A4BB-04CC8CC6FD00}"/>
              </a:ext>
            </a:extLst>
          </p:cNvPr>
          <p:cNvSpPr>
            <a:spLocks noGrp="1"/>
          </p:cNvSpPr>
          <p:nvPr>
            <p:ph type="sldNum" sz="quarter" idx="12"/>
          </p:nvPr>
        </p:nvSpPr>
        <p:spPr/>
        <p:txBody>
          <a:bodyPr/>
          <a:lstStyle/>
          <a:p>
            <a:pPr>
              <a:defRPr/>
            </a:pPr>
            <a:r>
              <a:rPr lang="en-US"/>
              <a:t>4-</a:t>
            </a:r>
            <a:fld id="{D498B073-F070-8F40-A264-45FE158B6770}" type="slidenum">
              <a:rPr lang="en-US" smtClean="0"/>
              <a:pPr>
                <a:defRPr/>
              </a:pPr>
              <a:t>47</a:t>
            </a:fld>
            <a:endParaRPr lang="en-US"/>
          </a:p>
        </p:txBody>
      </p:sp>
      <p:pic>
        <p:nvPicPr>
          <p:cNvPr id="6" name="Picture 5" descr="underline_base">
            <a:extLst>
              <a:ext uri="{FF2B5EF4-FFF2-40B4-BE49-F238E27FC236}">
                <a16:creationId xmlns:a16="http://schemas.microsoft.com/office/drawing/2014/main" id="{74D689C8-8FEE-2F4D-9E2F-002CFB8C2D3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037" y="921762"/>
            <a:ext cx="6871854" cy="1727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2">
            <a:extLst>
              <a:ext uri="{FF2B5EF4-FFF2-40B4-BE49-F238E27FC236}">
                <a16:creationId xmlns:a16="http://schemas.microsoft.com/office/drawing/2014/main" id="{AD1F91DA-0911-6840-A0DE-35B25526301D}"/>
              </a:ext>
            </a:extLst>
          </p:cNvPr>
          <p:cNvSpPr>
            <a:spLocks noGrp="1" noChangeArrowheads="1"/>
          </p:cNvSpPr>
          <p:nvPr>
            <p:ph type="title"/>
          </p:nvPr>
        </p:nvSpPr>
        <p:spPr>
          <a:xfrm>
            <a:off x="533400" y="228600"/>
            <a:ext cx="7772400" cy="796925"/>
          </a:xfrm>
        </p:spPr>
        <p:txBody>
          <a:bodyPr/>
          <a:lstStyle/>
          <a:p>
            <a:pPr>
              <a:defRPr/>
            </a:pPr>
            <a:r>
              <a:rPr lang="en-US" sz="4000" dirty="0">
                <a:cs typeface="+mj-cs"/>
              </a:rPr>
              <a:t>OSPF (Open Shortest Path First)</a:t>
            </a:r>
          </a:p>
        </p:txBody>
      </p:sp>
    </p:spTree>
    <p:extLst>
      <p:ext uri="{BB962C8B-B14F-4D97-AF65-F5344CB8AC3E}">
        <p14:creationId xmlns:p14="http://schemas.microsoft.com/office/powerpoint/2010/main" val="859765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9" name="Picture 5"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82" y="786529"/>
            <a:ext cx="2590196" cy="45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645" name="Rectangle 2"/>
          <p:cNvSpPr>
            <a:spLocks noGrp="1" noChangeArrowheads="1"/>
          </p:cNvSpPr>
          <p:nvPr>
            <p:ph type="title"/>
          </p:nvPr>
        </p:nvSpPr>
        <p:spPr>
          <a:xfrm>
            <a:off x="533400" y="228601"/>
            <a:ext cx="7772400" cy="506896"/>
          </a:xfrm>
        </p:spPr>
        <p:txBody>
          <a:bodyPr/>
          <a:lstStyle/>
          <a:p>
            <a:pPr>
              <a:defRPr/>
            </a:pPr>
            <a:r>
              <a:rPr lang="en-US" sz="4000" dirty="0">
                <a:cs typeface="+mj-cs"/>
              </a:rPr>
              <a:t>OSPF Basics:</a:t>
            </a:r>
          </a:p>
        </p:txBody>
      </p:sp>
      <p:sp>
        <p:nvSpPr>
          <p:cNvPr id="157701" name="Rectangle 3"/>
          <p:cNvSpPr>
            <a:spLocks noGrp="1" noChangeArrowheads="1"/>
          </p:cNvSpPr>
          <p:nvPr>
            <p:ph type="body" idx="1"/>
          </p:nvPr>
        </p:nvSpPr>
        <p:spPr>
          <a:xfrm>
            <a:off x="459259" y="1077097"/>
            <a:ext cx="8229600" cy="5105400"/>
          </a:xfrm>
        </p:spPr>
        <p:txBody>
          <a:bodyPr/>
          <a:lstStyle/>
          <a:p>
            <a:r>
              <a:rPr lang="en-US" sz="2400" dirty="0"/>
              <a:t>it is a link state based routing algorithm that is fairly complex with high overhead</a:t>
            </a:r>
          </a:p>
          <a:p>
            <a:r>
              <a:rPr lang="en-US" sz="2400" dirty="0"/>
              <a:t>each node</a:t>
            </a:r>
            <a:r>
              <a:rPr lang="en-US" sz="2400" dirty="0">
                <a:latin typeface="+mn-ea"/>
              </a:rPr>
              <a:t> </a:t>
            </a:r>
            <a:r>
              <a:rPr lang="en-US" sz="2400" dirty="0"/>
              <a:t>establishes a relationship </a:t>
            </a:r>
            <a:r>
              <a:rPr lang="en-US" sz="2400" i="1" dirty="0">
                <a:solidFill>
                  <a:srgbClr val="C00000"/>
                </a:solidFill>
              </a:rPr>
              <a:t>(adjacency)</a:t>
            </a:r>
            <a:r>
              <a:rPr lang="en-US" sz="2400" dirty="0">
                <a:solidFill>
                  <a:schemeClr val="accent5">
                    <a:lumMod val="75000"/>
                  </a:schemeClr>
                </a:solidFill>
              </a:rPr>
              <a:t> </a:t>
            </a:r>
            <a:r>
              <a:rPr lang="en-US" sz="2400" dirty="0"/>
              <a:t>with its neighbors</a:t>
            </a:r>
          </a:p>
          <a:p>
            <a:r>
              <a:rPr lang="en-US" sz="2400" dirty="0"/>
              <a:t>once established they exchange link state info</a:t>
            </a:r>
          </a:p>
          <a:p>
            <a:pPr marL="685800" lvl="1" indent="-342900"/>
            <a:r>
              <a:rPr lang="en-US" sz="2000" dirty="0"/>
              <a:t>each node generates </a:t>
            </a:r>
            <a:r>
              <a:rPr lang="en-US" sz="2000" i="1" dirty="0">
                <a:solidFill>
                  <a:srgbClr val="C00000"/>
                </a:solidFill>
              </a:rPr>
              <a:t>link state advertisements</a:t>
            </a:r>
            <a:r>
              <a:rPr lang="en-US" sz="2000" dirty="0">
                <a:solidFill>
                  <a:srgbClr val="C00000"/>
                </a:solidFill>
              </a:rPr>
              <a:t> </a:t>
            </a:r>
            <a:r>
              <a:rPr lang="en-US" sz="2000" i="1" dirty="0">
                <a:solidFill>
                  <a:srgbClr val="C00000"/>
                </a:solidFill>
              </a:rPr>
              <a:t>(LSAs) </a:t>
            </a:r>
            <a:r>
              <a:rPr lang="en-US" sz="2000" dirty="0"/>
              <a:t>which are distributed its neighbors and “control” flooded to all other nodes</a:t>
            </a:r>
          </a:p>
          <a:p>
            <a:pPr lvl="3">
              <a:buFontTx/>
              <a:buNone/>
            </a:pPr>
            <a:r>
              <a:rPr lang="en-US" dirty="0">
                <a:latin typeface="+mn-lt"/>
              </a:rPr>
              <a:t>Router-LSA = (router ID, list of links of router)</a:t>
            </a:r>
            <a:endParaRPr lang="en-US" sz="2400" dirty="0">
              <a:latin typeface="+mn-lt"/>
            </a:endParaRPr>
          </a:p>
          <a:p>
            <a:r>
              <a:rPr lang="en-US" sz="2400" dirty="0"/>
              <a:t>each node stores all the LSA in a database (link state database LSDB) -&gt; has complete topology information</a:t>
            </a:r>
          </a:p>
          <a:p>
            <a:r>
              <a:rPr lang="en-US" sz="2400" dirty="0"/>
              <a:t>each node has the same map of topology –  all LSDBs have same LSAs</a:t>
            </a:r>
          </a:p>
          <a:p>
            <a:r>
              <a:rPr lang="en-US" sz="2400" dirty="0">
                <a:latin typeface="+mn-ea"/>
                <a:ea typeface="+mn-ea"/>
              </a:rPr>
              <a:t>route computation using Dijkstra</a:t>
            </a:r>
            <a:r>
              <a:rPr lang="ja-JP" altLang="en-US" sz="2400" dirty="0">
                <a:latin typeface="+mn-ea"/>
                <a:ea typeface="+mn-ea"/>
              </a:rPr>
              <a:t>’</a:t>
            </a:r>
            <a:r>
              <a:rPr lang="en-US" altLang="ja-JP" sz="2400" dirty="0">
                <a:latin typeface="+mn-ea"/>
                <a:ea typeface="+mn-ea"/>
              </a:rPr>
              <a:t>s algorithm</a:t>
            </a:r>
          </a:p>
          <a:p>
            <a:r>
              <a:rPr lang="en-US" altLang="ja-JP" sz="2400" dirty="0">
                <a:latin typeface="+mn-ea"/>
                <a:ea typeface="+mn-ea"/>
              </a:rPr>
              <a:t>quick convergence</a:t>
            </a:r>
          </a:p>
        </p:txBody>
      </p:sp>
      <p:sp>
        <p:nvSpPr>
          <p:cNvPr id="7"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48</a:t>
            </a:fld>
            <a:endParaRPr lang="en-US" sz="1200" dirty="0">
              <a:latin typeface="Tahoma" charset="0"/>
            </a:endParaRPr>
          </a:p>
        </p:txBody>
      </p:sp>
      <p:sp>
        <p:nvSpPr>
          <p:cNvPr id="8"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188600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03200" y="203200"/>
            <a:ext cx="8686800" cy="508000"/>
          </a:xfrm>
        </p:spPr>
        <p:txBody>
          <a:bodyPr/>
          <a:lstStyle/>
          <a:p>
            <a:r>
              <a:rPr lang="en-US" sz="3600" dirty="0"/>
              <a:t>Operation of a Link State Routing protocol</a:t>
            </a:r>
          </a:p>
        </p:txBody>
      </p:sp>
      <p:grpSp>
        <p:nvGrpSpPr>
          <p:cNvPr id="2" name="Group 1">
            <a:extLst>
              <a:ext uri="{FF2B5EF4-FFF2-40B4-BE49-F238E27FC236}">
                <a16:creationId xmlns:a16="http://schemas.microsoft.com/office/drawing/2014/main" id="{16FEE2B8-5EEB-1246-91CC-827B065F263A}"/>
              </a:ext>
            </a:extLst>
          </p:cNvPr>
          <p:cNvGrpSpPr/>
          <p:nvPr/>
        </p:nvGrpSpPr>
        <p:grpSpPr>
          <a:xfrm>
            <a:off x="713509" y="1406236"/>
            <a:ext cx="7735888" cy="2514600"/>
            <a:chOff x="1143000" y="2514600"/>
            <a:chExt cx="7735888" cy="2514600"/>
          </a:xfrm>
        </p:grpSpPr>
        <p:sp>
          <p:nvSpPr>
            <p:cNvPr id="23555" name="Line 4"/>
            <p:cNvSpPr>
              <a:spLocks noChangeShapeType="1"/>
            </p:cNvSpPr>
            <p:nvPr/>
          </p:nvSpPr>
          <p:spPr bwMode="auto">
            <a:xfrm>
              <a:off x="1752600" y="3581400"/>
              <a:ext cx="1219200" cy="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23556" name="Text Box 6"/>
            <p:cNvSpPr txBox="1">
              <a:spLocks noChangeArrowheads="1"/>
            </p:cNvSpPr>
            <p:nvPr/>
          </p:nvSpPr>
          <p:spPr bwMode="auto">
            <a:xfrm>
              <a:off x="1143000" y="2514600"/>
              <a:ext cx="1457325" cy="949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i="1">
                  <a:solidFill>
                    <a:srgbClr val="000000"/>
                  </a:solidFill>
                  <a:latin typeface="Courier New" charset="0"/>
                  <a:ea typeface="ＭＳ Ｐゴシック" charset="0"/>
                  <a:cs typeface="ＭＳ Ｐゴシック" charset="0"/>
                </a:defRPr>
              </a:lvl1pPr>
              <a:lvl2pPr marL="742950" indent="-285750">
                <a:defRPr sz="2400" i="1">
                  <a:solidFill>
                    <a:srgbClr val="000000"/>
                  </a:solidFill>
                  <a:latin typeface="Courier New" charset="0"/>
                  <a:ea typeface="ＭＳ Ｐゴシック" charset="0"/>
                </a:defRPr>
              </a:lvl2pPr>
              <a:lvl3pPr marL="1143000" indent="-228600">
                <a:defRPr sz="2400" i="1">
                  <a:solidFill>
                    <a:srgbClr val="000000"/>
                  </a:solidFill>
                  <a:latin typeface="Courier New" charset="0"/>
                  <a:ea typeface="ＭＳ Ｐゴシック" charset="0"/>
                </a:defRPr>
              </a:lvl3pPr>
              <a:lvl4pPr marL="1600200" indent="-228600">
                <a:defRPr sz="2400" i="1">
                  <a:solidFill>
                    <a:srgbClr val="000000"/>
                  </a:solidFill>
                  <a:latin typeface="Courier New" charset="0"/>
                  <a:ea typeface="ＭＳ Ｐゴシック" charset="0"/>
                </a:defRPr>
              </a:lvl4pPr>
              <a:lvl5pPr marL="2057400" indent="-228600">
                <a:defRPr sz="2400"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9pPr>
            </a:lstStyle>
            <a:p>
              <a:pPr algn="ctr">
                <a:buFontTx/>
                <a:buNone/>
              </a:pPr>
              <a:r>
                <a:rPr lang="en-US" i="0" dirty="0">
                  <a:latin typeface="Arial" charset="0"/>
                </a:rPr>
                <a:t>Received</a:t>
              </a:r>
              <a:br>
                <a:rPr lang="en-US" i="0" dirty="0">
                  <a:latin typeface="Arial" charset="0"/>
                </a:rPr>
              </a:br>
              <a:r>
                <a:rPr lang="en-US" i="0" dirty="0">
                  <a:latin typeface="Arial" charset="0"/>
                </a:rPr>
                <a:t>LSAs</a:t>
              </a:r>
              <a:endParaRPr lang="en-US" dirty="0"/>
            </a:p>
          </p:txBody>
        </p:sp>
        <p:sp>
          <p:nvSpPr>
            <p:cNvPr id="23557" name="Rectangle 7"/>
            <p:cNvSpPr>
              <a:spLocks noChangeArrowheads="1"/>
            </p:cNvSpPr>
            <p:nvPr/>
          </p:nvSpPr>
          <p:spPr bwMode="auto">
            <a:xfrm>
              <a:off x="6553200" y="2743200"/>
              <a:ext cx="2325688" cy="1639888"/>
            </a:xfrm>
            <a:prstGeom prst="rect">
              <a:avLst/>
            </a:prstGeom>
            <a:solidFill>
              <a:srgbClr val="FF6699"/>
            </a:solidFill>
            <a:ln w="28575">
              <a:solidFill>
                <a:schemeClr val="tx1"/>
              </a:solidFill>
              <a:miter lim="800000"/>
              <a:headEnd/>
              <a:tailEnd/>
            </a:ln>
          </p:spPr>
          <p:txBody>
            <a:bodyPr wrap="none" anchor="ctr"/>
            <a:lstStyle/>
            <a:p>
              <a:pPr algn="ctr">
                <a:buFontTx/>
                <a:buNone/>
              </a:pPr>
              <a:r>
                <a:rPr lang="en-US" i="0" dirty="0">
                  <a:latin typeface="Arial" charset="0"/>
                </a:rPr>
                <a:t>IP Routing </a:t>
              </a:r>
              <a:br>
                <a:rPr lang="en-US" i="0" dirty="0">
                  <a:latin typeface="Arial" charset="0"/>
                </a:rPr>
              </a:br>
              <a:r>
                <a:rPr lang="en-US" i="0" dirty="0">
                  <a:latin typeface="Arial" charset="0"/>
                </a:rPr>
                <a:t>Table</a:t>
              </a:r>
              <a:endParaRPr lang="en-US" dirty="0"/>
            </a:p>
          </p:txBody>
        </p:sp>
        <p:sp>
          <p:nvSpPr>
            <p:cNvPr id="23558" name="Line 8"/>
            <p:cNvSpPr>
              <a:spLocks noChangeShapeType="1"/>
            </p:cNvSpPr>
            <p:nvPr/>
          </p:nvSpPr>
          <p:spPr bwMode="auto">
            <a:xfrm>
              <a:off x="4648200" y="3581400"/>
              <a:ext cx="1905000" cy="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23559" name="Text Box 9"/>
            <p:cNvSpPr txBox="1">
              <a:spLocks noChangeArrowheads="1"/>
            </p:cNvSpPr>
            <p:nvPr/>
          </p:nvSpPr>
          <p:spPr bwMode="auto">
            <a:xfrm>
              <a:off x="4800600" y="2514600"/>
              <a:ext cx="1473200" cy="1203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i="1">
                  <a:solidFill>
                    <a:srgbClr val="000000"/>
                  </a:solidFill>
                  <a:latin typeface="Courier New" charset="0"/>
                  <a:ea typeface="ＭＳ Ｐゴシック" charset="0"/>
                  <a:cs typeface="ＭＳ Ｐゴシック" charset="0"/>
                </a:defRPr>
              </a:lvl1pPr>
              <a:lvl2pPr marL="742950" indent="-285750">
                <a:defRPr sz="2400" i="1">
                  <a:solidFill>
                    <a:srgbClr val="000000"/>
                  </a:solidFill>
                  <a:latin typeface="Courier New" charset="0"/>
                  <a:ea typeface="ＭＳ Ｐゴシック" charset="0"/>
                </a:defRPr>
              </a:lvl2pPr>
              <a:lvl3pPr marL="1143000" indent="-228600">
                <a:defRPr sz="2400" i="1">
                  <a:solidFill>
                    <a:srgbClr val="000000"/>
                  </a:solidFill>
                  <a:latin typeface="Courier New" charset="0"/>
                  <a:ea typeface="ＭＳ Ｐゴシック" charset="0"/>
                </a:defRPr>
              </a:lvl3pPr>
              <a:lvl4pPr marL="1600200" indent="-228600">
                <a:defRPr sz="2400" i="1">
                  <a:solidFill>
                    <a:srgbClr val="000000"/>
                  </a:solidFill>
                  <a:latin typeface="Courier New" charset="0"/>
                  <a:ea typeface="ＭＳ Ｐゴシック" charset="0"/>
                </a:defRPr>
              </a:lvl4pPr>
              <a:lvl5pPr marL="2057400" indent="-228600">
                <a:defRPr sz="2400"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9pPr>
            </a:lstStyle>
            <a:p>
              <a:pPr algn="ctr">
                <a:buFontTx/>
                <a:buNone/>
              </a:pPr>
              <a:r>
                <a:rPr lang="en-US" i="0" dirty="0" err="1">
                  <a:latin typeface="Arial" charset="0"/>
                </a:rPr>
                <a:t>Dijkstra</a:t>
              </a:r>
              <a:r>
                <a:rPr lang="ja-JP" altLang="en-US" i="0" dirty="0">
                  <a:latin typeface="Arial" charset="0"/>
                </a:rPr>
                <a:t>’</a:t>
              </a:r>
              <a:r>
                <a:rPr lang="en-US" altLang="ja-JP" i="0" dirty="0">
                  <a:latin typeface="Arial" charset="0"/>
                </a:rPr>
                <a:t>s</a:t>
              </a:r>
            </a:p>
            <a:p>
              <a:pPr algn="ctr">
                <a:buFontTx/>
                <a:buNone/>
              </a:pPr>
              <a:r>
                <a:rPr lang="en-US" i="0" dirty="0">
                  <a:latin typeface="Arial" charset="0"/>
                </a:rPr>
                <a:t>Algorithm</a:t>
              </a:r>
              <a:endParaRPr lang="en-US" dirty="0"/>
            </a:p>
          </p:txBody>
        </p:sp>
        <p:sp>
          <p:nvSpPr>
            <p:cNvPr id="23560" name="Line 10"/>
            <p:cNvSpPr>
              <a:spLocks noChangeShapeType="1"/>
            </p:cNvSpPr>
            <p:nvPr/>
          </p:nvSpPr>
          <p:spPr bwMode="auto">
            <a:xfrm>
              <a:off x="4114800" y="4038600"/>
              <a:ext cx="1143000" cy="99060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23561" name="Line 11"/>
            <p:cNvSpPr>
              <a:spLocks noChangeShapeType="1"/>
            </p:cNvSpPr>
            <p:nvPr/>
          </p:nvSpPr>
          <p:spPr bwMode="auto">
            <a:xfrm flipH="1">
              <a:off x="2438400" y="4038600"/>
              <a:ext cx="1143000" cy="99060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23562" name="AutoShape 3"/>
            <p:cNvSpPr>
              <a:spLocks noChangeArrowheads="1"/>
            </p:cNvSpPr>
            <p:nvPr/>
          </p:nvSpPr>
          <p:spPr bwMode="auto">
            <a:xfrm>
              <a:off x="2987675" y="3006725"/>
              <a:ext cx="1660525" cy="1073150"/>
            </a:xfrm>
            <a:prstGeom prst="roundRect">
              <a:avLst>
                <a:gd name="adj" fmla="val 16667"/>
              </a:avLst>
            </a:prstGeom>
            <a:solidFill>
              <a:srgbClr val="FFFF99"/>
            </a:solidFill>
            <a:ln w="28575">
              <a:solidFill>
                <a:schemeClr val="tx1"/>
              </a:solidFill>
              <a:round/>
              <a:headEnd/>
              <a:tailEnd/>
            </a:ln>
          </p:spPr>
          <p:txBody>
            <a:bodyPr wrap="none" anchor="ctr">
              <a:spAutoFit/>
            </a:bodyPr>
            <a:lstStyle/>
            <a:p>
              <a:pPr algn="ctr">
                <a:buFontTx/>
                <a:buNone/>
              </a:pPr>
              <a:r>
                <a:rPr lang="en-US" i="0" dirty="0">
                  <a:latin typeface="Arial" charset="0"/>
                </a:rPr>
                <a:t>Link State</a:t>
              </a:r>
              <a:br>
                <a:rPr lang="en-US" i="0" dirty="0">
                  <a:latin typeface="Arial" charset="0"/>
                </a:rPr>
              </a:br>
              <a:r>
                <a:rPr lang="en-US" i="0" dirty="0">
                  <a:latin typeface="Arial" charset="0"/>
                </a:rPr>
                <a:t>Database</a:t>
              </a:r>
            </a:p>
          </p:txBody>
        </p:sp>
        <p:sp>
          <p:nvSpPr>
            <p:cNvPr id="23563" name="Line 12"/>
            <p:cNvSpPr>
              <a:spLocks noChangeShapeType="1"/>
            </p:cNvSpPr>
            <p:nvPr/>
          </p:nvSpPr>
          <p:spPr bwMode="auto">
            <a:xfrm flipH="1">
              <a:off x="3810000" y="4038600"/>
              <a:ext cx="0" cy="99060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grpSp>
      <p:sp>
        <p:nvSpPr>
          <p:cNvPr id="23564" name="Text Box 14"/>
          <p:cNvSpPr txBox="1">
            <a:spLocks noChangeArrowheads="1"/>
          </p:cNvSpPr>
          <p:nvPr/>
        </p:nvSpPr>
        <p:spPr bwMode="auto">
          <a:xfrm>
            <a:off x="592963" y="4031673"/>
            <a:ext cx="7547259"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i="1">
                <a:solidFill>
                  <a:srgbClr val="000000"/>
                </a:solidFill>
                <a:latin typeface="Courier New" charset="0"/>
                <a:ea typeface="ＭＳ Ｐゴシック" charset="0"/>
                <a:cs typeface="ＭＳ Ｐゴシック" charset="0"/>
              </a:defRPr>
            </a:lvl1pPr>
            <a:lvl2pPr marL="742950" indent="-285750">
              <a:defRPr sz="2400" i="1">
                <a:solidFill>
                  <a:srgbClr val="000000"/>
                </a:solidFill>
                <a:latin typeface="Courier New" charset="0"/>
                <a:ea typeface="ＭＳ Ｐゴシック" charset="0"/>
              </a:defRPr>
            </a:lvl2pPr>
            <a:lvl3pPr marL="1143000" indent="-228600">
              <a:defRPr sz="2400" i="1">
                <a:solidFill>
                  <a:srgbClr val="000000"/>
                </a:solidFill>
                <a:latin typeface="Courier New" charset="0"/>
                <a:ea typeface="ＭＳ Ｐゴシック" charset="0"/>
              </a:defRPr>
            </a:lvl3pPr>
            <a:lvl4pPr marL="1600200" indent="-228600">
              <a:defRPr sz="2400" i="1">
                <a:solidFill>
                  <a:srgbClr val="000000"/>
                </a:solidFill>
                <a:latin typeface="Courier New" charset="0"/>
                <a:ea typeface="ＭＳ Ｐゴシック" charset="0"/>
              </a:defRPr>
            </a:lvl4pPr>
            <a:lvl5pPr marL="2057400" indent="-228600">
              <a:defRPr sz="2400"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9pPr>
          </a:lstStyle>
          <a:p>
            <a:pPr>
              <a:buFontTx/>
              <a:buNone/>
            </a:pPr>
            <a:r>
              <a:rPr lang="en-US" sz="2000" i="0" dirty="0">
                <a:latin typeface="Arial" charset="0"/>
              </a:rPr>
              <a:t>Router’s multicast their LSAs on all their outgoing interfaces</a:t>
            </a:r>
          </a:p>
          <a:p>
            <a:pPr>
              <a:buFontTx/>
              <a:buNone/>
            </a:pPr>
            <a:r>
              <a:rPr lang="en-US" sz="2000" i="0" dirty="0">
                <a:latin typeface="Arial" charset="0"/>
              </a:rPr>
              <a:t>Received LSAs are “control” flooded to other outgoing interfaces </a:t>
            </a:r>
          </a:p>
          <a:p>
            <a:pPr>
              <a:buFontTx/>
              <a:buNone/>
            </a:pPr>
            <a:r>
              <a:rPr lang="en-US" sz="2000" i="0" dirty="0">
                <a:latin typeface="Arial" charset="0"/>
              </a:rPr>
              <a:t>(controlled -&gt; don’t send old/repeat information – use seq#)</a:t>
            </a:r>
            <a:endParaRPr lang="en-US" dirty="0"/>
          </a:p>
        </p:txBody>
      </p:sp>
      <p:pic>
        <p:nvPicPr>
          <p:cNvPr id="15" name="Picture 2" descr="underline_base">
            <a:extLst>
              <a:ext uri="{FF2B5EF4-FFF2-40B4-BE49-F238E27FC236}">
                <a16:creationId xmlns:a16="http://schemas.microsoft.com/office/drawing/2014/main" id="{63634F17-6C05-DA47-82C9-98EA2841A9B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795" y="737657"/>
            <a:ext cx="7983537" cy="2106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71007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3" name="Picture 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903290"/>
            <a:ext cx="2093949" cy="181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364" name="Rectangle 2"/>
          <p:cNvSpPr>
            <a:spLocks noGrp="1" noChangeArrowheads="1"/>
          </p:cNvSpPr>
          <p:nvPr>
            <p:ph type="title"/>
          </p:nvPr>
        </p:nvSpPr>
        <p:spPr>
          <a:xfrm>
            <a:off x="533400" y="241301"/>
            <a:ext cx="5164138" cy="661988"/>
          </a:xfrm>
        </p:spPr>
        <p:txBody>
          <a:bodyPr/>
          <a:lstStyle/>
          <a:p>
            <a:r>
              <a:rPr lang="en-US" sz="4000" dirty="0">
                <a:latin typeface="Gill Sans MT" charset="0"/>
              </a:rPr>
              <a:t>Scalability</a:t>
            </a:r>
            <a:endParaRPr lang="en-US" dirty="0">
              <a:latin typeface="Gill Sans MT" charset="0"/>
            </a:endParaRPr>
          </a:p>
        </p:txBody>
      </p:sp>
      <p:sp>
        <p:nvSpPr>
          <p:cNvPr id="143365" name="Rectangle 3"/>
          <p:cNvSpPr>
            <a:spLocks noGrp="1" noChangeArrowheads="1"/>
          </p:cNvSpPr>
          <p:nvPr>
            <p:ph type="body" sz="half" idx="1"/>
          </p:nvPr>
        </p:nvSpPr>
        <p:spPr>
          <a:xfrm>
            <a:off x="542925" y="3467100"/>
            <a:ext cx="3810000" cy="2266950"/>
          </a:xfrm>
        </p:spPr>
        <p:txBody>
          <a:bodyPr/>
          <a:lstStyle/>
          <a:p>
            <a:pPr>
              <a:buFont typeface="Wingdings" charset="0"/>
              <a:buNone/>
            </a:pPr>
            <a:r>
              <a:rPr lang="en-US" i="1" dirty="0">
                <a:solidFill>
                  <a:srgbClr val="CC0000"/>
                </a:solidFill>
                <a:latin typeface="Gill Sans MT" charset="0"/>
              </a:rPr>
              <a:t>scale:</a:t>
            </a:r>
            <a:r>
              <a:rPr lang="en-US" dirty="0">
                <a:latin typeface="Gill Sans MT" charset="0"/>
              </a:rPr>
              <a:t> with billions of destinations:</a:t>
            </a:r>
          </a:p>
          <a:p>
            <a:r>
              <a:rPr lang="en-US" sz="2400" dirty="0">
                <a:latin typeface="Gill Sans MT" charset="0"/>
              </a:rPr>
              <a:t>can’</a:t>
            </a:r>
            <a:r>
              <a:rPr lang="en-US" altLang="ja-JP" sz="2400" dirty="0">
                <a:latin typeface="Gill Sans MT" charset="0"/>
              </a:rPr>
              <a:t>t store all destinations in routing tables!</a:t>
            </a:r>
          </a:p>
          <a:p>
            <a:r>
              <a:rPr lang="en-US" sz="2400" dirty="0">
                <a:latin typeface="Gill Sans MT" charset="0"/>
              </a:rPr>
              <a:t>routing table exchange would swamp links!</a:t>
            </a:r>
            <a:r>
              <a:rPr lang="en-US" dirty="0">
                <a:latin typeface="Gill Sans MT" charset="0"/>
              </a:rPr>
              <a:t> </a:t>
            </a:r>
          </a:p>
          <a:p>
            <a:endParaRPr lang="en-US" dirty="0">
              <a:latin typeface="Gill Sans MT" charset="0"/>
            </a:endParaRPr>
          </a:p>
          <a:p>
            <a:endParaRPr lang="en-US" dirty="0">
              <a:latin typeface="Gill Sans MT" charset="0"/>
            </a:endParaRPr>
          </a:p>
        </p:txBody>
      </p:sp>
      <p:sp>
        <p:nvSpPr>
          <p:cNvPr id="98311" name="Rectangle 4"/>
          <p:cNvSpPr>
            <a:spLocks noGrp="1" noChangeArrowheads="1"/>
          </p:cNvSpPr>
          <p:nvPr>
            <p:ph type="body" sz="half" idx="2"/>
          </p:nvPr>
        </p:nvSpPr>
        <p:spPr>
          <a:xfrm>
            <a:off x="5124450" y="3424570"/>
            <a:ext cx="4019550" cy="3082556"/>
          </a:xfrm>
        </p:spPr>
        <p:txBody>
          <a:bodyPr/>
          <a:lstStyle/>
          <a:p>
            <a:pPr>
              <a:buFont typeface="Wingdings" charset="0"/>
              <a:buNone/>
              <a:defRPr/>
            </a:pPr>
            <a:r>
              <a:rPr lang="en-US" i="1" dirty="0">
                <a:solidFill>
                  <a:srgbClr val="CC0000"/>
                </a:solidFill>
                <a:cs typeface="+mn-cs"/>
              </a:rPr>
              <a:t>administrative autonomy</a:t>
            </a:r>
          </a:p>
          <a:p>
            <a:pPr marL="0" indent="0">
              <a:buNone/>
              <a:defRPr/>
            </a:pPr>
            <a:r>
              <a:rPr lang="en-US" sz="2400" dirty="0">
                <a:cs typeface="+mn-cs"/>
              </a:rPr>
              <a:t>the Internet = network of networks</a:t>
            </a:r>
          </a:p>
          <a:p>
            <a:pPr>
              <a:defRPr/>
            </a:pPr>
            <a:r>
              <a:rPr lang="en-US" sz="2400" dirty="0">
                <a:cs typeface="+mn-cs"/>
              </a:rPr>
              <a:t>networks -&gt; autonomous entities</a:t>
            </a:r>
          </a:p>
          <a:p>
            <a:pPr>
              <a:defRPr/>
            </a:pPr>
            <a:r>
              <a:rPr lang="en-US" sz="2400" dirty="0">
                <a:cs typeface="+mn-cs"/>
              </a:rPr>
              <a:t>each network admin controls routing and other functions within its own network</a:t>
            </a:r>
          </a:p>
        </p:txBody>
      </p:sp>
      <p:sp>
        <p:nvSpPr>
          <p:cNvPr id="143367" name="Rectangle 5"/>
          <p:cNvSpPr>
            <a:spLocks noChangeArrowheads="1"/>
          </p:cNvSpPr>
          <p:nvPr/>
        </p:nvSpPr>
        <p:spPr bwMode="auto">
          <a:xfrm>
            <a:off x="664978" y="1566789"/>
            <a:ext cx="6543675" cy="14178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5000"/>
              </a:lnSpc>
              <a:spcBef>
                <a:spcPct val="20000"/>
              </a:spcBef>
              <a:buClr>
                <a:srgbClr val="000099"/>
              </a:buClr>
              <a:buSzPct val="65000"/>
            </a:pPr>
            <a:r>
              <a:rPr lang="en-US" sz="2800" dirty="0">
                <a:latin typeface="Gill Sans MT" charset="0"/>
              </a:rPr>
              <a:t>the Internet (network of networks) is:</a:t>
            </a:r>
          </a:p>
          <a:p>
            <a:pPr marL="457200" indent="-457200">
              <a:lnSpc>
                <a:spcPct val="85000"/>
              </a:lnSpc>
              <a:spcBef>
                <a:spcPct val="20000"/>
              </a:spcBef>
              <a:buClr>
                <a:srgbClr val="000099"/>
              </a:buClr>
              <a:buSzPct val="65000"/>
              <a:buFont typeface="Wingdings" pitchFamily="2" charset="2"/>
              <a:buChar char="§"/>
            </a:pPr>
            <a:r>
              <a:rPr lang="en-US" sz="2800" dirty="0">
                <a:latin typeface="Gill Sans MT" charset="0"/>
              </a:rPr>
              <a:t>diverse – large variety of devices</a:t>
            </a:r>
          </a:p>
          <a:p>
            <a:pPr marL="457200" indent="-457200">
              <a:lnSpc>
                <a:spcPct val="85000"/>
              </a:lnSpc>
              <a:spcBef>
                <a:spcPct val="20000"/>
              </a:spcBef>
              <a:buClr>
                <a:srgbClr val="000099"/>
              </a:buClr>
              <a:buSzPct val="65000"/>
              <a:buFont typeface="Wingdings" pitchFamily="2" charset="2"/>
              <a:buChar char="§"/>
            </a:pPr>
            <a:r>
              <a:rPr lang="en-US" sz="2800" dirty="0">
                <a:latin typeface="Gill Sans MT" charset="0"/>
              </a:rPr>
              <a:t>vast – billions of non identical devices</a:t>
            </a:r>
          </a:p>
        </p:txBody>
      </p:sp>
      <p:sp>
        <p:nvSpPr>
          <p:cNvPr id="9"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5</a:t>
            </a:fld>
            <a:endParaRPr lang="en-US" sz="1200" dirty="0">
              <a:latin typeface="Tahoma" charset="0"/>
            </a:endParaRPr>
          </a:p>
        </p:txBody>
      </p:sp>
      <p:sp>
        <p:nvSpPr>
          <p:cNvPr id="10"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
        <p:nvSpPr>
          <p:cNvPr id="2" name="Striped Right Arrow 1">
            <a:extLst>
              <a:ext uri="{FF2B5EF4-FFF2-40B4-BE49-F238E27FC236}">
                <a16:creationId xmlns:a16="http://schemas.microsoft.com/office/drawing/2014/main" id="{6287B1E9-91EC-484A-A4DA-23EC8E0A9ED9}"/>
              </a:ext>
            </a:extLst>
          </p:cNvPr>
          <p:cNvSpPr/>
          <p:nvPr/>
        </p:nvSpPr>
        <p:spPr bwMode="auto">
          <a:xfrm>
            <a:off x="4082903" y="3934046"/>
            <a:ext cx="829340" cy="425303"/>
          </a:xfrm>
          <a:prstGeom prst="stripedRightArrow">
            <a:avLst/>
          </a:prstGeom>
          <a:solidFill>
            <a:srgbClr val="C00000"/>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512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3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3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83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83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1" grpId="0" build="p"/>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7B91A4DF-E95B-43A8-BB46-2FB7D13843C9}"/>
              </a:ext>
            </a:extLst>
          </p:cNvPr>
          <p:cNvGraphicFramePr>
            <a:graphicFrameLocks noChangeAspect="1"/>
          </p:cNvGraphicFramePr>
          <p:nvPr/>
        </p:nvGraphicFramePr>
        <p:xfrm>
          <a:off x="1697831" y="2298677"/>
          <a:ext cx="7138990" cy="2821291"/>
        </p:xfrm>
        <a:graphic>
          <a:graphicData uri="http://schemas.openxmlformats.org/presentationml/2006/ole">
            <mc:AlternateContent xmlns:mc="http://schemas.openxmlformats.org/markup-compatibility/2006">
              <mc:Choice xmlns:v="urn:schemas-microsoft-com:vml" Requires="v">
                <p:oleObj spid="_x0000_s32823" name="Visio" r:id="rId3" imgW="7670700" imgH="2990467" progId="Visio.Drawing.15">
                  <p:embed/>
                </p:oleObj>
              </mc:Choice>
              <mc:Fallback>
                <p:oleObj name="Visio" r:id="rId3" imgW="7670700" imgH="2990467" progId="Visio.Drawing.15">
                  <p:embed/>
                  <p:pic>
                    <p:nvPicPr>
                      <p:cNvPr id="4" name="Object 3">
                        <a:extLst>
                          <a:ext uri="{FF2B5EF4-FFF2-40B4-BE49-F238E27FC236}">
                            <a16:creationId xmlns:a16="http://schemas.microsoft.com/office/drawing/2014/main" id="{7B91A4DF-E95B-43A8-BB46-2FB7D13843C9}"/>
                          </a:ext>
                        </a:extLst>
                      </p:cNvPr>
                      <p:cNvPicPr/>
                      <p:nvPr/>
                    </p:nvPicPr>
                    <p:blipFill>
                      <a:blip r:embed="rId4"/>
                      <a:stretch>
                        <a:fillRect/>
                      </a:stretch>
                    </p:blipFill>
                    <p:spPr>
                      <a:xfrm>
                        <a:off x="1697831" y="2298677"/>
                        <a:ext cx="7138990" cy="2821291"/>
                      </a:xfrm>
                      <a:prstGeom prst="rect">
                        <a:avLst/>
                      </a:prstGeom>
                    </p:spPr>
                  </p:pic>
                </p:oleObj>
              </mc:Fallback>
            </mc:AlternateContent>
          </a:graphicData>
        </a:graphic>
      </p:graphicFrame>
      <p:sp>
        <p:nvSpPr>
          <p:cNvPr id="321538" name="Rectangle 2"/>
          <p:cNvSpPr>
            <a:spLocks noGrp="1" noChangeArrowheads="1"/>
          </p:cNvSpPr>
          <p:nvPr>
            <p:ph type="title"/>
          </p:nvPr>
        </p:nvSpPr>
        <p:spPr>
          <a:xfrm>
            <a:off x="533400" y="228600"/>
            <a:ext cx="7772400" cy="782782"/>
          </a:xfrm>
        </p:spPr>
        <p:txBody>
          <a:bodyPr/>
          <a:lstStyle/>
          <a:p>
            <a:r>
              <a:rPr lang="en-US" dirty="0"/>
              <a:t>OSPF - Example network</a:t>
            </a:r>
          </a:p>
        </p:txBody>
      </p:sp>
      <p:sp>
        <p:nvSpPr>
          <p:cNvPr id="321541" name="Rectangle 5"/>
          <p:cNvSpPr>
            <a:spLocks noChangeArrowheads="1"/>
          </p:cNvSpPr>
          <p:nvPr/>
        </p:nvSpPr>
        <p:spPr bwMode="auto">
          <a:xfrm>
            <a:off x="507422" y="5300005"/>
            <a:ext cx="8110106" cy="1200329"/>
          </a:xfrm>
          <a:prstGeom prst="rect">
            <a:avLst/>
          </a:prstGeom>
          <a:solidFill>
            <a:schemeClr val="bg1"/>
          </a:solidFill>
          <a:ln>
            <a:noFill/>
          </a:ln>
          <a:effectLst/>
          <a:extLs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a:buFontTx/>
              <a:buNone/>
            </a:pPr>
            <a:r>
              <a:rPr lang="en-US" dirty="0">
                <a:latin typeface="+mn-lt"/>
              </a:rPr>
              <a:t>Router IDs are often set to one of the interface addresses, but can be set otherwise. </a:t>
            </a:r>
          </a:p>
          <a:p>
            <a:pPr>
              <a:buFontTx/>
              <a:buNone/>
            </a:pPr>
            <a:endParaRPr lang="en-US" dirty="0">
              <a:latin typeface="+mn-lt"/>
            </a:endParaRPr>
          </a:p>
          <a:p>
            <a:pPr>
              <a:buFontTx/>
              <a:buNone/>
            </a:pPr>
            <a:r>
              <a:rPr lang="en-US" dirty="0">
                <a:latin typeface="+mn-lt"/>
              </a:rPr>
              <a:t>-&gt; often the highest IP address, highest Loopback address or set statically at configuration time</a:t>
            </a:r>
          </a:p>
        </p:txBody>
      </p:sp>
      <p:sp>
        <p:nvSpPr>
          <p:cNvPr id="3" name="Slide Number Placeholder 2">
            <a:extLst>
              <a:ext uri="{FF2B5EF4-FFF2-40B4-BE49-F238E27FC236}">
                <a16:creationId xmlns:a16="http://schemas.microsoft.com/office/drawing/2014/main" id="{33AEC2DB-F405-464F-91E2-2AFFFDBEA5ED}"/>
              </a:ext>
            </a:extLst>
          </p:cNvPr>
          <p:cNvSpPr>
            <a:spLocks noGrp="1"/>
          </p:cNvSpPr>
          <p:nvPr>
            <p:ph type="sldNum" sz="quarter" idx="12"/>
          </p:nvPr>
        </p:nvSpPr>
        <p:spPr/>
        <p:txBody>
          <a:bodyPr/>
          <a:lstStyle/>
          <a:p>
            <a:fld id="{6DDFBD2C-A080-5A4B-B075-F8D248F9258F}" type="slidenum">
              <a:rPr lang="en-US" smtClean="0"/>
              <a:t>50</a:t>
            </a:fld>
            <a:endParaRPr lang="en-US"/>
          </a:p>
        </p:txBody>
      </p:sp>
      <p:pic>
        <p:nvPicPr>
          <p:cNvPr id="6" name="Picture 2" descr="underline_base">
            <a:extLst>
              <a:ext uri="{FF2B5EF4-FFF2-40B4-BE49-F238E27FC236}">
                <a16:creationId xmlns:a16="http://schemas.microsoft.com/office/drawing/2014/main" id="{A67810CE-1C1B-E846-8439-ED59798F4C9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50" y="923008"/>
            <a:ext cx="5914009" cy="1396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88907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8B64E-8CFD-43D4-9117-4A2D9D39259D}"/>
              </a:ext>
            </a:extLst>
          </p:cNvPr>
          <p:cNvSpPr>
            <a:spLocks noGrp="1"/>
          </p:cNvSpPr>
          <p:nvPr>
            <p:ph type="title"/>
          </p:nvPr>
        </p:nvSpPr>
        <p:spPr>
          <a:xfrm>
            <a:off x="533400" y="228600"/>
            <a:ext cx="7772400" cy="741218"/>
          </a:xfrm>
        </p:spPr>
        <p:txBody>
          <a:bodyPr/>
          <a:lstStyle/>
          <a:p>
            <a:r>
              <a:rPr lang="en-CA" dirty="0"/>
              <a:t>OSPF metric</a:t>
            </a:r>
          </a:p>
        </p:txBody>
      </p:sp>
      <p:sp>
        <p:nvSpPr>
          <p:cNvPr id="3" name="Content Placeholder 2">
            <a:extLst>
              <a:ext uri="{FF2B5EF4-FFF2-40B4-BE49-F238E27FC236}">
                <a16:creationId xmlns:a16="http://schemas.microsoft.com/office/drawing/2014/main" id="{FCD20D8F-1F98-4D23-A793-52D101E2B61E}"/>
              </a:ext>
            </a:extLst>
          </p:cNvPr>
          <p:cNvSpPr>
            <a:spLocks noGrp="1"/>
          </p:cNvSpPr>
          <p:nvPr>
            <p:ph idx="1"/>
          </p:nvPr>
        </p:nvSpPr>
        <p:spPr>
          <a:xfrm>
            <a:off x="490105" y="1177636"/>
            <a:ext cx="7886700" cy="5126182"/>
          </a:xfrm>
        </p:spPr>
        <p:txBody>
          <a:bodyPr>
            <a:normAutofit/>
          </a:bodyPr>
          <a:lstStyle/>
          <a:p>
            <a:r>
              <a:rPr lang="en-US" sz="2400" dirty="0"/>
              <a:t>Link costs are called metric</a:t>
            </a:r>
          </a:p>
          <a:p>
            <a:pPr lvl="1">
              <a:spcBef>
                <a:spcPct val="0"/>
              </a:spcBef>
            </a:pPr>
            <a:r>
              <a:rPr lang="en-US" dirty="0"/>
              <a:t> Metric is in the range [1 </a:t>
            </a:r>
            <a:r>
              <a:rPr lang="en-US" dirty="0">
                <a:sym typeface="Math B" charset="0"/>
              </a:rPr>
              <a:t>, 2</a:t>
            </a:r>
            <a:r>
              <a:rPr lang="en-US" baseline="30000" dirty="0">
                <a:sym typeface="Math B" charset="0"/>
              </a:rPr>
              <a:t>16</a:t>
            </a:r>
            <a:r>
              <a:rPr lang="en-US" dirty="0">
                <a:sym typeface="Math B" charset="0"/>
              </a:rPr>
              <a:t>-1]</a:t>
            </a:r>
          </a:p>
          <a:p>
            <a:pPr marL="342900" lvl="1" indent="0">
              <a:spcBef>
                <a:spcPct val="0"/>
              </a:spcBef>
              <a:buNone/>
            </a:pPr>
            <a:r>
              <a:rPr lang="en-US" dirty="0">
                <a:sym typeface="Math B" charset="0"/>
              </a:rPr>
              <a:t> </a:t>
            </a:r>
          </a:p>
          <a:p>
            <a:pPr>
              <a:spcBef>
                <a:spcPct val="0"/>
              </a:spcBef>
              <a:spcAft>
                <a:spcPts val="300"/>
              </a:spcAft>
            </a:pPr>
            <a:r>
              <a:rPr lang="en-US" sz="2400" dirty="0">
                <a:sym typeface="Math B" charset="0"/>
              </a:rPr>
              <a:t>Metrics of a link can be asymmetric</a:t>
            </a:r>
          </a:p>
          <a:p>
            <a:pPr lvl="1">
              <a:spcBef>
                <a:spcPct val="0"/>
              </a:spcBef>
              <a:spcAft>
                <a:spcPts val="300"/>
              </a:spcAft>
            </a:pPr>
            <a:r>
              <a:rPr lang="en-US" dirty="0">
                <a:sym typeface="Math B" charset="0"/>
              </a:rPr>
              <a:t>Metrics are set for an interface</a:t>
            </a:r>
          </a:p>
          <a:p>
            <a:pPr lvl="1">
              <a:spcBef>
                <a:spcPct val="0"/>
              </a:spcBef>
              <a:spcAft>
                <a:spcPts val="300"/>
              </a:spcAft>
            </a:pPr>
            <a:endParaRPr lang="en-US" dirty="0">
              <a:sym typeface="Math B" charset="0"/>
            </a:endParaRPr>
          </a:p>
          <a:p>
            <a:pPr>
              <a:spcBef>
                <a:spcPct val="0"/>
              </a:spcBef>
              <a:spcAft>
                <a:spcPts val="300"/>
              </a:spcAft>
            </a:pPr>
            <a:r>
              <a:rPr lang="en-US" sz="2400" dirty="0">
                <a:sym typeface="Math B" charset="0"/>
              </a:rPr>
              <a:t>Cost to a destination is the sum of the metrics of all traversed outgoing interfaces</a:t>
            </a:r>
          </a:p>
          <a:p>
            <a:pPr>
              <a:spcBef>
                <a:spcPct val="0"/>
              </a:spcBef>
              <a:spcAft>
                <a:spcPts val="300"/>
              </a:spcAft>
            </a:pPr>
            <a:endParaRPr lang="en-US" sz="1800" dirty="0">
              <a:latin typeface="Arial" charset="0"/>
              <a:sym typeface="Math B" charset="0"/>
            </a:endParaRPr>
          </a:p>
          <a:p>
            <a:pPr>
              <a:spcBef>
                <a:spcPct val="0"/>
              </a:spcBef>
              <a:spcAft>
                <a:spcPts val="300"/>
              </a:spcAft>
            </a:pPr>
            <a:endParaRPr lang="en-US" sz="1800" dirty="0">
              <a:latin typeface="Arial" charset="0"/>
              <a:sym typeface="Math B" charset="0"/>
            </a:endParaRPr>
          </a:p>
          <a:p>
            <a:pPr>
              <a:spcBef>
                <a:spcPct val="0"/>
              </a:spcBef>
              <a:spcAft>
                <a:spcPts val="300"/>
              </a:spcAft>
            </a:pPr>
            <a:endParaRPr lang="en-US" sz="1800" dirty="0">
              <a:latin typeface="Arial" charset="0"/>
              <a:sym typeface="Math B" charset="0"/>
            </a:endParaRPr>
          </a:p>
          <a:p>
            <a:pPr marL="0" indent="0">
              <a:spcBef>
                <a:spcPct val="0"/>
              </a:spcBef>
              <a:spcAft>
                <a:spcPts val="300"/>
              </a:spcAft>
              <a:buNone/>
            </a:pPr>
            <a:endParaRPr lang="en-US" sz="1800" dirty="0">
              <a:latin typeface="Arial" charset="0"/>
              <a:sym typeface="Math B" charset="0"/>
            </a:endParaRPr>
          </a:p>
          <a:p>
            <a:pPr>
              <a:spcBef>
                <a:spcPct val="0"/>
              </a:spcBef>
              <a:spcAft>
                <a:spcPts val="300"/>
              </a:spcAft>
            </a:pPr>
            <a:endParaRPr lang="en-US" sz="1800" dirty="0">
              <a:latin typeface="Arial" charset="0"/>
              <a:sym typeface="Math B" charset="0"/>
            </a:endParaRPr>
          </a:p>
          <a:p>
            <a:pPr>
              <a:spcBef>
                <a:spcPct val="0"/>
              </a:spcBef>
              <a:spcAft>
                <a:spcPts val="300"/>
              </a:spcAft>
            </a:pPr>
            <a:r>
              <a:rPr lang="en-US" sz="2400" dirty="0">
                <a:sym typeface="Math B" charset="0"/>
              </a:rPr>
              <a:t>Cost at R1 to R6 (10.1.7.6): </a:t>
            </a:r>
            <a:r>
              <a:rPr lang="en-US" sz="2400" dirty="0">
                <a:solidFill>
                  <a:srgbClr val="C00000"/>
                </a:solidFill>
                <a:sym typeface="Math B" charset="0"/>
              </a:rPr>
              <a:t>12</a:t>
            </a:r>
          </a:p>
          <a:p>
            <a:pPr>
              <a:spcBef>
                <a:spcPct val="0"/>
              </a:spcBef>
              <a:spcAft>
                <a:spcPts val="300"/>
              </a:spcAft>
            </a:pPr>
            <a:r>
              <a:rPr lang="en-US" sz="2400" dirty="0">
                <a:sym typeface="Math B" charset="0"/>
              </a:rPr>
              <a:t>Cost at R6 to R1 (10.1.1.1): </a:t>
            </a:r>
            <a:r>
              <a:rPr lang="en-US" sz="2400" dirty="0">
                <a:solidFill>
                  <a:srgbClr val="00B050"/>
                </a:solidFill>
                <a:sym typeface="Math B" charset="0"/>
              </a:rPr>
              <a:t>15</a:t>
            </a:r>
          </a:p>
          <a:p>
            <a:pPr>
              <a:spcBef>
                <a:spcPct val="0"/>
              </a:spcBef>
              <a:spcAft>
                <a:spcPts val="300"/>
              </a:spcAft>
            </a:pPr>
            <a:endParaRPr lang="en-US" dirty="0">
              <a:latin typeface="Arial" charset="0"/>
              <a:sym typeface="Math B" charset="0"/>
            </a:endParaRPr>
          </a:p>
          <a:p>
            <a:pPr>
              <a:spcBef>
                <a:spcPct val="0"/>
              </a:spcBef>
              <a:spcAft>
                <a:spcPts val="300"/>
              </a:spcAft>
            </a:pPr>
            <a:endParaRPr lang="en-US" dirty="0">
              <a:latin typeface="Arial" charset="0"/>
              <a:sym typeface="Math B" charset="0"/>
            </a:endParaRPr>
          </a:p>
          <a:p>
            <a:pPr>
              <a:spcBef>
                <a:spcPct val="0"/>
              </a:spcBef>
              <a:spcAft>
                <a:spcPts val="300"/>
              </a:spcAft>
            </a:pPr>
            <a:endParaRPr lang="en-US" dirty="0">
              <a:latin typeface="Arial" charset="0"/>
              <a:sym typeface="Math B" charset="0"/>
            </a:endParaRPr>
          </a:p>
          <a:p>
            <a:endParaRPr lang="en-CA" dirty="0"/>
          </a:p>
        </p:txBody>
      </p:sp>
      <p:sp>
        <p:nvSpPr>
          <p:cNvPr id="4" name="Slide Number Placeholder 3">
            <a:extLst>
              <a:ext uri="{FF2B5EF4-FFF2-40B4-BE49-F238E27FC236}">
                <a16:creationId xmlns:a16="http://schemas.microsoft.com/office/drawing/2014/main" id="{0709BF8C-F2B4-42FB-B9CC-C9D9D99AEA21}"/>
              </a:ext>
            </a:extLst>
          </p:cNvPr>
          <p:cNvSpPr>
            <a:spLocks noGrp="1"/>
          </p:cNvSpPr>
          <p:nvPr>
            <p:ph type="sldNum" sz="quarter" idx="12"/>
          </p:nvPr>
        </p:nvSpPr>
        <p:spPr/>
        <p:txBody>
          <a:bodyPr/>
          <a:lstStyle/>
          <a:p>
            <a:fld id="{6DDFBD2C-A080-5A4B-B075-F8D248F9258F}" type="slidenum">
              <a:rPr lang="en-US" smtClean="0"/>
              <a:t>51</a:t>
            </a:fld>
            <a:endParaRPr lang="en-US"/>
          </a:p>
        </p:txBody>
      </p:sp>
      <p:graphicFrame>
        <p:nvGraphicFramePr>
          <p:cNvPr id="8" name="Object 7">
            <a:extLst>
              <a:ext uri="{FF2B5EF4-FFF2-40B4-BE49-F238E27FC236}">
                <a16:creationId xmlns:a16="http://schemas.microsoft.com/office/drawing/2014/main" id="{7314940E-D7E6-47DC-BA7D-45BD47915E02}"/>
              </a:ext>
            </a:extLst>
          </p:cNvPr>
          <p:cNvGraphicFramePr>
            <a:graphicFrameLocks noChangeAspect="1"/>
          </p:cNvGraphicFramePr>
          <p:nvPr/>
        </p:nvGraphicFramePr>
        <p:xfrm>
          <a:off x="705831" y="4001100"/>
          <a:ext cx="7412831" cy="1041797"/>
        </p:xfrm>
        <a:graphic>
          <a:graphicData uri="http://schemas.openxmlformats.org/presentationml/2006/ole">
            <mc:AlternateContent xmlns:mc="http://schemas.openxmlformats.org/markup-compatibility/2006">
              <mc:Choice xmlns:v="urn:schemas-microsoft-com:vml" Requires="v">
                <p:oleObj spid="_x0000_s33847" name="Visio" r:id="rId4" imgW="7670700" imgH="1035058" progId="Visio.Drawing.15">
                  <p:embed/>
                </p:oleObj>
              </mc:Choice>
              <mc:Fallback>
                <p:oleObj name="Visio" r:id="rId4" imgW="7670700" imgH="1035058" progId="Visio.Drawing.15">
                  <p:embed/>
                  <p:pic>
                    <p:nvPicPr>
                      <p:cNvPr id="8" name="Object 7">
                        <a:extLst>
                          <a:ext uri="{FF2B5EF4-FFF2-40B4-BE49-F238E27FC236}">
                            <a16:creationId xmlns:a16="http://schemas.microsoft.com/office/drawing/2014/main" id="{7314940E-D7E6-47DC-BA7D-45BD47915E02}"/>
                          </a:ext>
                        </a:extLst>
                      </p:cNvPr>
                      <p:cNvPicPr/>
                      <p:nvPr/>
                    </p:nvPicPr>
                    <p:blipFill>
                      <a:blip r:embed="rId5"/>
                      <a:stretch>
                        <a:fillRect/>
                      </a:stretch>
                    </p:blipFill>
                    <p:spPr>
                      <a:xfrm>
                        <a:off x="705831" y="4001100"/>
                        <a:ext cx="7412831" cy="1041797"/>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E5B3A344-DD58-4050-A4BA-B7704A8AC978}"/>
              </a:ext>
            </a:extLst>
          </p:cNvPr>
          <p:cNvSpPr txBox="1"/>
          <p:nvPr/>
        </p:nvSpPr>
        <p:spPr>
          <a:xfrm>
            <a:off x="1409349" y="4648002"/>
            <a:ext cx="247090" cy="369332"/>
          </a:xfrm>
          <a:prstGeom prst="rect">
            <a:avLst/>
          </a:prstGeom>
          <a:noFill/>
        </p:spPr>
        <p:txBody>
          <a:bodyPr wrap="square" rtlCol="0">
            <a:spAutoFit/>
          </a:bodyPr>
          <a:lstStyle/>
          <a:p>
            <a:r>
              <a:rPr lang="en-CA" dirty="0">
                <a:solidFill>
                  <a:srgbClr val="C00000"/>
                </a:solidFill>
              </a:rPr>
              <a:t>4</a:t>
            </a:r>
          </a:p>
        </p:txBody>
      </p:sp>
      <p:sp>
        <p:nvSpPr>
          <p:cNvPr id="12" name="TextBox 11">
            <a:extLst>
              <a:ext uri="{FF2B5EF4-FFF2-40B4-BE49-F238E27FC236}">
                <a16:creationId xmlns:a16="http://schemas.microsoft.com/office/drawing/2014/main" id="{C21315E5-1A3A-408E-97C1-05C1F7B66155}"/>
              </a:ext>
            </a:extLst>
          </p:cNvPr>
          <p:cNvSpPr txBox="1"/>
          <p:nvPr/>
        </p:nvSpPr>
        <p:spPr>
          <a:xfrm>
            <a:off x="3616347" y="4648002"/>
            <a:ext cx="247090" cy="369332"/>
          </a:xfrm>
          <a:prstGeom prst="rect">
            <a:avLst/>
          </a:prstGeom>
          <a:noFill/>
        </p:spPr>
        <p:txBody>
          <a:bodyPr wrap="square" rtlCol="0">
            <a:spAutoFit/>
          </a:bodyPr>
          <a:lstStyle/>
          <a:p>
            <a:r>
              <a:rPr lang="en-CA" dirty="0">
                <a:solidFill>
                  <a:srgbClr val="C00000"/>
                </a:solidFill>
              </a:rPr>
              <a:t>4</a:t>
            </a:r>
          </a:p>
        </p:txBody>
      </p:sp>
      <p:sp>
        <p:nvSpPr>
          <p:cNvPr id="14" name="TextBox 13">
            <a:extLst>
              <a:ext uri="{FF2B5EF4-FFF2-40B4-BE49-F238E27FC236}">
                <a16:creationId xmlns:a16="http://schemas.microsoft.com/office/drawing/2014/main" id="{D9B4BC5F-8BA5-4EC0-9EDF-990CC397D55E}"/>
              </a:ext>
            </a:extLst>
          </p:cNvPr>
          <p:cNvSpPr txBox="1"/>
          <p:nvPr/>
        </p:nvSpPr>
        <p:spPr>
          <a:xfrm>
            <a:off x="5743959" y="4648002"/>
            <a:ext cx="247090" cy="369332"/>
          </a:xfrm>
          <a:prstGeom prst="rect">
            <a:avLst/>
          </a:prstGeom>
          <a:noFill/>
        </p:spPr>
        <p:txBody>
          <a:bodyPr wrap="square" rtlCol="0">
            <a:spAutoFit/>
          </a:bodyPr>
          <a:lstStyle/>
          <a:p>
            <a:r>
              <a:rPr lang="en-CA" dirty="0">
                <a:solidFill>
                  <a:srgbClr val="C00000"/>
                </a:solidFill>
              </a:rPr>
              <a:t>4</a:t>
            </a:r>
          </a:p>
        </p:txBody>
      </p:sp>
      <p:sp>
        <p:nvSpPr>
          <p:cNvPr id="16" name="TextBox 15">
            <a:extLst>
              <a:ext uri="{FF2B5EF4-FFF2-40B4-BE49-F238E27FC236}">
                <a16:creationId xmlns:a16="http://schemas.microsoft.com/office/drawing/2014/main" id="{D7A6080D-D6C6-421B-B088-822FB0832F56}"/>
              </a:ext>
            </a:extLst>
          </p:cNvPr>
          <p:cNvSpPr txBox="1"/>
          <p:nvPr/>
        </p:nvSpPr>
        <p:spPr>
          <a:xfrm>
            <a:off x="2799438" y="4648002"/>
            <a:ext cx="247090" cy="369332"/>
          </a:xfrm>
          <a:prstGeom prst="rect">
            <a:avLst/>
          </a:prstGeom>
          <a:noFill/>
        </p:spPr>
        <p:txBody>
          <a:bodyPr wrap="square" rtlCol="0">
            <a:spAutoFit/>
          </a:bodyPr>
          <a:lstStyle/>
          <a:p>
            <a:r>
              <a:rPr lang="en-CA" dirty="0">
                <a:solidFill>
                  <a:srgbClr val="00B050"/>
                </a:solidFill>
              </a:rPr>
              <a:t>5</a:t>
            </a:r>
          </a:p>
        </p:txBody>
      </p:sp>
      <p:sp>
        <p:nvSpPr>
          <p:cNvPr id="18" name="TextBox 17">
            <a:extLst>
              <a:ext uri="{FF2B5EF4-FFF2-40B4-BE49-F238E27FC236}">
                <a16:creationId xmlns:a16="http://schemas.microsoft.com/office/drawing/2014/main" id="{E79A6F3E-0B54-43BF-B739-18F5139490C8}"/>
              </a:ext>
            </a:extLst>
          </p:cNvPr>
          <p:cNvSpPr txBox="1"/>
          <p:nvPr/>
        </p:nvSpPr>
        <p:spPr>
          <a:xfrm>
            <a:off x="4999742" y="4648002"/>
            <a:ext cx="247090" cy="369332"/>
          </a:xfrm>
          <a:prstGeom prst="rect">
            <a:avLst/>
          </a:prstGeom>
          <a:noFill/>
        </p:spPr>
        <p:txBody>
          <a:bodyPr wrap="square" rtlCol="0">
            <a:spAutoFit/>
          </a:bodyPr>
          <a:lstStyle/>
          <a:p>
            <a:r>
              <a:rPr lang="en-CA" dirty="0">
                <a:solidFill>
                  <a:srgbClr val="00B050"/>
                </a:solidFill>
              </a:rPr>
              <a:t>5</a:t>
            </a:r>
          </a:p>
        </p:txBody>
      </p:sp>
      <p:sp>
        <p:nvSpPr>
          <p:cNvPr id="20" name="TextBox 19">
            <a:extLst>
              <a:ext uri="{FF2B5EF4-FFF2-40B4-BE49-F238E27FC236}">
                <a16:creationId xmlns:a16="http://schemas.microsoft.com/office/drawing/2014/main" id="{77D9133A-9A71-4193-A097-A0127BD6BF81}"/>
              </a:ext>
            </a:extLst>
          </p:cNvPr>
          <p:cNvSpPr txBox="1"/>
          <p:nvPr/>
        </p:nvSpPr>
        <p:spPr>
          <a:xfrm>
            <a:off x="7164744" y="4648002"/>
            <a:ext cx="247090" cy="369332"/>
          </a:xfrm>
          <a:prstGeom prst="rect">
            <a:avLst/>
          </a:prstGeom>
          <a:noFill/>
        </p:spPr>
        <p:txBody>
          <a:bodyPr wrap="square" rtlCol="0">
            <a:spAutoFit/>
          </a:bodyPr>
          <a:lstStyle/>
          <a:p>
            <a:r>
              <a:rPr lang="en-CA" dirty="0">
                <a:solidFill>
                  <a:srgbClr val="00B050"/>
                </a:solidFill>
              </a:rPr>
              <a:t>5</a:t>
            </a:r>
          </a:p>
        </p:txBody>
      </p:sp>
      <p:pic>
        <p:nvPicPr>
          <p:cNvPr id="13" name="Picture 2" descr="underline_base">
            <a:extLst>
              <a:ext uri="{FF2B5EF4-FFF2-40B4-BE49-F238E27FC236}">
                <a16:creationId xmlns:a16="http://schemas.microsoft.com/office/drawing/2014/main" id="{E84F5E1D-F3E4-694E-96FC-CBE4DCC1923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930" y="824154"/>
            <a:ext cx="3022529" cy="2138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25852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8B64E-8CFD-43D4-9117-4A2D9D39259D}"/>
              </a:ext>
            </a:extLst>
          </p:cNvPr>
          <p:cNvSpPr>
            <a:spLocks noGrp="1"/>
          </p:cNvSpPr>
          <p:nvPr>
            <p:ph type="title"/>
          </p:nvPr>
        </p:nvSpPr>
        <p:spPr/>
        <p:txBody>
          <a:bodyPr/>
          <a:lstStyle/>
          <a:p>
            <a:r>
              <a:rPr lang="en-CA" dirty="0"/>
              <a:t>OSPF metric</a:t>
            </a:r>
          </a:p>
        </p:txBody>
      </p:sp>
      <p:sp>
        <p:nvSpPr>
          <p:cNvPr id="3" name="Content Placeholder 2">
            <a:extLst>
              <a:ext uri="{FF2B5EF4-FFF2-40B4-BE49-F238E27FC236}">
                <a16:creationId xmlns:a16="http://schemas.microsoft.com/office/drawing/2014/main" id="{FCD20D8F-1F98-4D23-A793-52D101E2B61E}"/>
              </a:ext>
            </a:extLst>
          </p:cNvPr>
          <p:cNvSpPr>
            <a:spLocks noGrp="1"/>
          </p:cNvSpPr>
          <p:nvPr>
            <p:ph idx="1"/>
          </p:nvPr>
        </p:nvSpPr>
        <p:spPr/>
        <p:txBody>
          <a:bodyPr/>
          <a:lstStyle/>
          <a:p>
            <a:pPr>
              <a:spcBef>
                <a:spcPct val="0"/>
              </a:spcBef>
              <a:spcAft>
                <a:spcPts val="300"/>
              </a:spcAft>
            </a:pPr>
            <a:endParaRPr lang="en-US" dirty="0">
              <a:latin typeface="Arial" charset="0"/>
              <a:sym typeface="Math B" charset="0"/>
            </a:endParaRPr>
          </a:p>
          <a:p>
            <a:endParaRPr lang="en-CA" dirty="0">
              <a:latin typeface="Arial" charset="0"/>
            </a:endParaRPr>
          </a:p>
        </p:txBody>
      </p:sp>
      <p:sp>
        <p:nvSpPr>
          <p:cNvPr id="4" name="Slide Number Placeholder 3">
            <a:extLst>
              <a:ext uri="{FF2B5EF4-FFF2-40B4-BE49-F238E27FC236}">
                <a16:creationId xmlns:a16="http://schemas.microsoft.com/office/drawing/2014/main" id="{0709BF8C-F2B4-42FB-B9CC-C9D9D99AEA21}"/>
              </a:ext>
            </a:extLst>
          </p:cNvPr>
          <p:cNvSpPr>
            <a:spLocks noGrp="1"/>
          </p:cNvSpPr>
          <p:nvPr>
            <p:ph type="sldNum" sz="quarter" idx="12"/>
          </p:nvPr>
        </p:nvSpPr>
        <p:spPr/>
        <p:txBody>
          <a:bodyPr/>
          <a:lstStyle/>
          <a:p>
            <a:fld id="{6DDFBD2C-A080-5A4B-B075-F8D248F9258F}" type="slidenum">
              <a:rPr lang="en-US" smtClean="0"/>
              <a:t>52</a:t>
            </a:fld>
            <a:endParaRPr lang="en-US"/>
          </a:p>
        </p:txBody>
      </p:sp>
      <mc:AlternateContent xmlns:mc="http://schemas.openxmlformats.org/markup-compatibility/2006" xmlns:a14="http://schemas.microsoft.com/office/drawing/2010/main">
        <mc:Choice Requires="a14">
          <p:sp>
            <p:nvSpPr>
              <p:cNvPr id="11" name="Rectangle 3">
                <a:extLst>
                  <a:ext uri="{FF2B5EF4-FFF2-40B4-BE49-F238E27FC236}">
                    <a16:creationId xmlns:a16="http://schemas.microsoft.com/office/drawing/2014/main" id="{810572B7-D4A7-4D38-AB37-AFFBA6BBC745}"/>
                  </a:ext>
                </a:extLst>
              </p:cNvPr>
              <p:cNvSpPr txBox="1">
                <a:spLocks noChangeArrowheads="1"/>
              </p:cNvSpPr>
              <p:nvPr/>
            </p:nvSpPr>
            <p:spPr>
              <a:xfrm>
                <a:off x="676656" y="1593273"/>
                <a:ext cx="7886700" cy="220287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ts val="300"/>
                  </a:spcAft>
                </a:pPr>
                <a:r>
                  <a:rPr lang="en-US" sz="2400" dirty="0">
                    <a:latin typeface="Arial" charset="0"/>
                    <a:sym typeface="Math B" charset="0"/>
                  </a:rPr>
                  <a:t>To make faster links look better, the metric is often set inversely proportional to the link rate</a:t>
                </a:r>
              </a:p>
              <a:p>
                <a:pPr>
                  <a:spcBef>
                    <a:spcPct val="0"/>
                  </a:spcBef>
                  <a:spcAft>
                    <a:spcPts val="300"/>
                  </a:spcAft>
                </a:pPr>
                <a:endParaRPr lang="en-US" sz="2400" dirty="0">
                  <a:latin typeface="Arial" charset="0"/>
                  <a:sym typeface="Math B" charset="0"/>
                </a:endParaRPr>
              </a:p>
              <a:p>
                <a:pPr>
                  <a:spcBef>
                    <a:spcPct val="0"/>
                  </a:spcBef>
                  <a:spcAft>
                    <a:spcPts val="300"/>
                  </a:spcAft>
                </a:pPr>
                <a:r>
                  <a:rPr lang="en-US" sz="2400" dirty="0">
                    <a:latin typeface="Arial" charset="0"/>
                    <a:sym typeface="Math B" charset="0"/>
                  </a:rPr>
                  <a:t>Frequently used formula for link with rate </a:t>
                </a:r>
                <a:r>
                  <a:rPr lang="en-US" sz="2400" i="1" dirty="0">
                    <a:solidFill>
                      <a:srgbClr val="C00000"/>
                    </a:solidFill>
                    <a:latin typeface="Arial" charset="0"/>
                    <a:sym typeface="Math B" charset="0"/>
                  </a:rPr>
                  <a:t>X</a:t>
                </a:r>
                <a:r>
                  <a:rPr lang="en-US" sz="2400" dirty="0">
                    <a:latin typeface="Arial" charset="0"/>
                    <a:sym typeface="Math B" charset="0"/>
                  </a:rPr>
                  <a:t> Mbps:</a:t>
                </a:r>
                <a:endParaRPr lang="en-CA" sz="2400" i="1" dirty="0">
                  <a:latin typeface="Cambria Math" panose="02040503050406030204" pitchFamily="18" charset="0"/>
                  <a:sym typeface="Math B" charset="0"/>
                </a:endParaRPr>
              </a:p>
              <a:p>
                <a:pPr marL="0" indent="0" algn="ctr">
                  <a:spcBef>
                    <a:spcPct val="0"/>
                  </a:spcBef>
                  <a:spcAft>
                    <a:spcPts val="300"/>
                  </a:spcAft>
                  <a:buNone/>
                </a:pPr>
                <a:r>
                  <a:rPr lang="en-CA" sz="2100" i="1" dirty="0">
                    <a:solidFill>
                      <a:srgbClr val="C00000"/>
                    </a:solidFill>
                    <a:sym typeface="Math B" charset="0"/>
                  </a:rPr>
                  <a:t>Metric</a:t>
                </a:r>
                <a14:m>
                  <m:oMath xmlns:m="http://schemas.openxmlformats.org/officeDocument/2006/math">
                    <m:r>
                      <a:rPr lang="en-CA" sz="2100" i="1">
                        <a:solidFill>
                          <a:srgbClr val="C00000"/>
                        </a:solidFill>
                        <a:latin typeface="Cambria Math" panose="02040503050406030204" pitchFamily="18" charset="0"/>
                        <a:sym typeface="Math B" charset="0"/>
                      </a:rPr>
                      <m:t> =</m:t>
                    </m:r>
                    <m:r>
                      <m:rPr>
                        <m:sty m:val="p"/>
                      </m:rPr>
                      <a:rPr lang="en-CA" sz="2100">
                        <a:solidFill>
                          <a:srgbClr val="C00000"/>
                        </a:solidFill>
                        <a:latin typeface="Cambria Math" panose="02040503050406030204" pitchFamily="18" charset="0"/>
                        <a:sym typeface="Math B" charset="0"/>
                      </a:rPr>
                      <m:t>max</m:t>
                    </m:r>
                    <m:r>
                      <a:rPr lang="en-CA" sz="2100" i="1">
                        <a:solidFill>
                          <a:srgbClr val="C00000"/>
                        </a:solidFill>
                        <a:latin typeface="Cambria Math" panose="02040503050406030204" pitchFamily="18" charset="0"/>
                        <a:sym typeface="Math B" charset="0"/>
                      </a:rPr>
                      <m:t>⁡(1, </m:t>
                    </m:r>
                    <m:d>
                      <m:dPr>
                        <m:begChr m:val="⌊"/>
                        <m:endChr m:val="⌋"/>
                        <m:ctrlPr>
                          <a:rPr lang="en-CA" sz="2100" i="1">
                            <a:solidFill>
                              <a:srgbClr val="C00000"/>
                            </a:solidFill>
                            <a:latin typeface="Cambria Math" panose="02040503050406030204" pitchFamily="18" charset="0"/>
                            <a:sym typeface="Math B" charset="0"/>
                          </a:rPr>
                        </m:ctrlPr>
                      </m:dPr>
                      <m:e>
                        <m:f>
                          <m:fPr>
                            <m:ctrlPr>
                              <a:rPr lang="en-CA" sz="2100" i="1">
                                <a:solidFill>
                                  <a:srgbClr val="C00000"/>
                                </a:solidFill>
                                <a:latin typeface="Cambria Math" panose="02040503050406030204" pitchFamily="18" charset="0"/>
                                <a:sym typeface="Math B" charset="0"/>
                              </a:rPr>
                            </m:ctrlPr>
                          </m:fPr>
                          <m:num>
                            <m:r>
                              <a:rPr lang="en-CA" sz="2100" i="1">
                                <a:solidFill>
                                  <a:srgbClr val="C00000"/>
                                </a:solidFill>
                                <a:latin typeface="Cambria Math" panose="02040503050406030204" pitchFamily="18" charset="0"/>
                                <a:sym typeface="Math B" charset="0"/>
                              </a:rPr>
                              <m:t>100 </m:t>
                            </m:r>
                            <m:r>
                              <a:rPr lang="en-CA" sz="2100" i="1">
                                <a:solidFill>
                                  <a:srgbClr val="C00000"/>
                                </a:solidFill>
                                <a:latin typeface="Cambria Math" panose="02040503050406030204" pitchFamily="18" charset="0"/>
                                <a:sym typeface="Math B" charset="0"/>
                              </a:rPr>
                              <m:t>𝑀𝑏𝑝𝑠</m:t>
                            </m:r>
                          </m:num>
                          <m:den>
                            <m:r>
                              <a:rPr lang="en-CA" sz="2100" i="1">
                                <a:solidFill>
                                  <a:srgbClr val="C00000"/>
                                </a:solidFill>
                                <a:latin typeface="Cambria Math" panose="02040503050406030204" pitchFamily="18" charset="0"/>
                                <a:sym typeface="Math B" charset="0"/>
                              </a:rPr>
                              <m:t>𝑋</m:t>
                            </m:r>
                          </m:den>
                        </m:f>
                      </m:e>
                    </m:d>
                  </m:oMath>
                </a14:m>
                <a:r>
                  <a:rPr lang="en-US" sz="2100" dirty="0">
                    <a:solidFill>
                      <a:srgbClr val="C00000"/>
                    </a:solidFill>
                    <a:latin typeface="Arial" charset="0"/>
                    <a:sym typeface="Math B" charset="0"/>
                  </a:rPr>
                  <a:t>)</a:t>
                </a:r>
              </a:p>
              <a:p>
                <a:pPr marL="0" indent="0" algn="ctr">
                  <a:spcBef>
                    <a:spcPct val="0"/>
                  </a:spcBef>
                  <a:spcAft>
                    <a:spcPts val="300"/>
                  </a:spcAft>
                  <a:buNone/>
                </a:pPr>
                <a:endParaRPr lang="en-US" sz="2100" dirty="0">
                  <a:solidFill>
                    <a:srgbClr val="C00000"/>
                  </a:solidFill>
                  <a:latin typeface="Arial" charset="0"/>
                  <a:sym typeface="Math B" charset="0"/>
                </a:endParaRPr>
              </a:p>
              <a:p>
                <a:pPr marL="0" indent="0">
                  <a:spcBef>
                    <a:spcPct val="0"/>
                  </a:spcBef>
                  <a:spcAft>
                    <a:spcPts val="300"/>
                  </a:spcAft>
                  <a:buNone/>
                </a:pPr>
                <a:endParaRPr lang="en-US" sz="2100" dirty="0">
                  <a:solidFill>
                    <a:srgbClr val="C00000"/>
                  </a:solidFill>
                  <a:latin typeface="Arial" charset="0"/>
                  <a:sym typeface="Math B" charset="0"/>
                </a:endParaRPr>
              </a:p>
              <a:p>
                <a:pPr marL="0" indent="0" algn="ctr">
                  <a:spcBef>
                    <a:spcPct val="0"/>
                  </a:spcBef>
                  <a:spcAft>
                    <a:spcPts val="300"/>
                  </a:spcAft>
                  <a:buNone/>
                </a:pPr>
                <a:endParaRPr lang="en-US" sz="2100" dirty="0">
                  <a:solidFill>
                    <a:srgbClr val="C00000"/>
                  </a:solidFill>
                  <a:latin typeface="Arial" charset="0"/>
                  <a:sym typeface="Math B" charset="0"/>
                </a:endParaRPr>
              </a:p>
              <a:p>
                <a:pPr marL="0" indent="0" algn="ctr">
                  <a:spcBef>
                    <a:spcPct val="0"/>
                  </a:spcBef>
                  <a:spcAft>
                    <a:spcPts val="300"/>
                  </a:spcAft>
                  <a:buNone/>
                </a:pPr>
                <a:endParaRPr lang="en-US" sz="2100" dirty="0">
                  <a:latin typeface="Arial" charset="0"/>
                  <a:sym typeface="Math B" charset="0"/>
                </a:endParaRPr>
              </a:p>
            </p:txBody>
          </p:sp>
        </mc:Choice>
        <mc:Fallback xmlns="">
          <p:sp>
            <p:nvSpPr>
              <p:cNvPr id="11" name="Rectangle 3">
                <a:extLst>
                  <a:ext uri="{FF2B5EF4-FFF2-40B4-BE49-F238E27FC236}">
                    <a16:creationId xmlns:a16="http://schemas.microsoft.com/office/drawing/2014/main" id="{810572B7-D4A7-4D38-AB37-AFFBA6BBC745}"/>
                  </a:ext>
                </a:extLst>
              </p:cNvPr>
              <p:cNvSpPr txBox="1">
                <a:spLocks noRot="1" noChangeAspect="1" noMove="1" noResize="1" noEditPoints="1" noAdjustHandles="1" noChangeArrowheads="1" noChangeShapeType="1" noTextEdit="1"/>
              </p:cNvSpPr>
              <p:nvPr/>
            </p:nvSpPr>
            <p:spPr>
              <a:xfrm>
                <a:off x="676656" y="1593273"/>
                <a:ext cx="7886700" cy="2202872"/>
              </a:xfrm>
              <a:prstGeom prst="rect">
                <a:avLst/>
              </a:prstGeom>
              <a:blipFill>
                <a:blip r:embed="rId2"/>
                <a:stretch>
                  <a:fillRect l="-1286" t="-4571"/>
                </a:stretch>
              </a:blipFill>
            </p:spPr>
            <p:txBody>
              <a:bodyPr/>
              <a:lstStyle/>
              <a:p>
                <a:r>
                  <a:rPr lang="en-US">
                    <a:noFill/>
                  </a:rPr>
                  <a:t> </a:t>
                </a:r>
              </a:p>
            </p:txBody>
          </p:sp>
        </mc:Fallback>
      </mc:AlternateContent>
      <p:graphicFrame>
        <p:nvGraphicFramePr>
          <p:cNvPr id="18" name="Table 18">
            <a:extLst>
              <a:ext uri="{FF2B5EF4-FFF2-40B4-BE49-F238E27FC236}">
                <a16:creationId xmlns:a16="http://schemas.microsoft.com/office/drawing/2014/main" id="{DD2814CB-DE75-46CF-87D1-5523FF94D7BB}"/>
              </a:ext>
            </a:extLst>
          </p:cNvPr>
          <p:cNvGraphicFramePr>
            <a:graphicFrameLocks noGrp="1"/>
          </p:cNvGraphicFramePr>
          <p:nvPr>
            <p:extLst>
              <p:ext uri="{D42A27DB-BD31-4B8C-83A1-F6EECF244321}">
                <p14:modId xmlns:p14="http://schemas.microsoft.com/office/powerpoint/2010/main" val="1865006078"/>
              </p:ext>
            </p:extLst>
          </p:nvPr>
        </p:nvGraphicFramePr>
        <p:xfrm>
          <a:off x="2397211" y="3842951"/>
          <a:ext cx="3855308" cy="1890585"/>
        </p:xfrm>
        <a:graphic>
          <a:graphicData uri="http://schemas.openxmlformats.org/drawingml/2006/table">
            <a:tbl>
              <a:tblPr firstRow="1" bandRow="1">
                <a:tableStyleId>{5C22544A-7EE6-4342-B048-85BDC9FD1C3A}</a:tableStyleId>
              </a:tblPr>
              <a:tblGrid>
                <a:gridCol w="2584375">
                  <a:extLst>
                    <a:ext uri="{9D8B030D-6E8A-4147-A177-3AD203B41FA5}">
                      <a16:colId xmlns:a16="http://schemas.microsoft.com/office/drawing/2014/main" val="2923329511"/>
                    </a:ext>
                  </a:extLst>
                </a:gridCol>
                <a:gridCol w="1270933">
                  <a:extLst>
                    <a:ext uri="{9D8B030D-6E8A-4147-A177-3AD203B41FA5}">
                      <a16:colId xmlns:a16="http://schemas.microsoft.com/office/drawing/2014/main" val="2226225964"/>
                    </a:ext>
                  </a:extLst>
                </a:gridCol>
              </a:tblGrid>
              <a:tr h="378117">
                <a:tc>
                  <a:txBody>
                    <a:bodyPr/>
                    <a:lstStyle/>
                    <a:p>
                      <a:pPr algn="ctr"/>
                      <a:r>
                        <a:rPr lang="en-CA" sz="1400" dirty="0"/>
                        <a:t>Link rate</a:t>
                      </a:r>
                    </a:p>
                  </a:txBody>
                  <a:tcPr marL="68580" marR="68580" marT="34290" marB="34290"/>
                </a:tc>
                <a:tc>
                  <a:txBody>
                    <a:bodyPr/>
                    <a:lstStyle/>
                    <a:p>
                      <a:pPr algn="ctr"/>
                      <a:r>
                        <a:rPr lang="en-CA" sz="1400" dirty="0"/>
                        <a:t>Metric</a:t>
                      </a:r>
                    </a:p>
                  </a:txBody>
                  <a:tcPr marL="68580" marR="68580" marT="34290" marB="34290"/>
                </a:tc>
                <a:extLst>
                  <a:ext uri="{0D108BD9-81ED-4DB2-BD59-A6C34878D82A}">
                    <a16:rowId xmlns:a16="http://schemas.microsoft.com/office/drawing/2014/main" val="3874883409"/>
                  </a:ext>
                </a:extLst>
              </a:tr>
              <a:tr h="378117">
                <a:tc>
                  <a:txBody>
                    <a:bodyPr/>
                    <a:lstStyle/>
                    <a:p>
                      <a:r>
                        <a:rPr lang="en-CA" sz="1400" dirty="0"/>
                        <a:t>100 Mbps</a:t>
                      </a:r>
                    </a:p>
                  </a:txBody>
                  <a:tcPr marL="68580" marR="68580" marT="34290" marB="34290"/>
                </a:tc>
                <a:tc>
                  <a:txBody>
                    <a:bodyPr/>
                    <a:lstStyle/>
                    <a:p>
                      <a:pPr algn="r"/>
                      <a:r>
                        <a:rPr lang="en-CA" sz="1400" dirty="0"/>
                        <a:t>1</a:t>
                      </a:r>
                    </a:p>
                  </a:txBody>
                  <a:tcPr marL="68580" marR="68580" marT="34290" marB="34290"/>
                </a:tc>
                <a:extLst>
                  <a:ext uri="{0D108BD9-81ED-4DB2-BD59-A6C34878D82A}">
                    <a16:rowId xmlns:a16="http://schemas.microsoft.com/office/drawing/2014/main" val="2394057786"/>
                  </a:ext>
                </a:extLst>
              </a:tr>
              <a:tr h="378117">
                <a:tc>
                  <a:txBody>
                    <a:bodyPr/>
                    <a:lstStyle/>
                    <a:p>
                      <a:r>
                        <a:rPr lang="en-CA" sz="1400" dirty="0"/>
                        <a:t>1.544 Mbps (T1)</a:t>
                      </a:r>
                    </a:p>
                  </a:txBody>
                  <a:tcPr marL="68580" marR="68580" marT="34290" marB="34290"/>
                </a:tc>
                <a:tc>
                  <a:txBody>
                    <a:bodyPr/>
                    <a:lstStyle/>
                    <a:p>
                      <a:pPr algn="r"/>
                      <a:r>
                        <a:rPr lang="en-CA" sz="1400" dirty="0"/>
                        <a:t>64</a:t>
                      </a:r>
                    </a:p>
                  </a:txBody>
                  <a:tcPr marL="68580" marR="68580" marT="34290" marB="34290"/>
                </a:tc>
                <a:extLst>
                  <a:ext uri="{0D108BD9-81ED-4DB2-BD59-A6C34878D82A}">
                    <a16:rowId xmlns:a16="http://schemas.microsoft.com/office/drawing/2014/main" val="2569330978"/>
                  </a:ext>
                </a:extLst>
              </a:tr>
              <a:tr h="378117">
                <a:tc>
                  <a:txBody>
                    <a:bodyPr/>
                    <a:lstStyle/>
                    <a:p>
                      <a:r>
                        <a:rPr lang="en-CA" sz="1400" dirty="0"/>
                        <a:t>10 Mbps</a:t>
                      </a:r>
                    </a:p>
                  </a:txBody>
                  <a:tcPr marL="68580" marR="68580" marT="34290" marB="34290"/>
                </a:tc>
                <a:tc>
                  <a:txBody>
                    <a:bodyPr/>
                    <a:lstStyle/>
                    <a:p>
                      <a:pPr algn="r"/>
                      <a:r>
                        <a:rPr lang="en-CA" sz="1400" dirty="0"/>
                        <a:t>10</a:t>
                      </a:r>
                    </a:p>
                  </a:txBody>
                  <a:tcPr marL="68580" marR="68580" marT="34290" marB="34290"/>
                </a:tc>
                <a:extLst>
                  <a:ext uri="{0D108BD9-81ED-4DB2-BD59-A6C34878D82A}">
                    <a16:rowId xmlns:a16="http://schemas.microsoft.com/office/drawing/2014/main" val="3742278323"/>
                  </a:ext>
                </a:extLst>
              </a:tr>
              <a:tr h="378117">
                <a:tc>
                  <a:txBody>
                    <a:bodyPr/>
                    <a:lstStyle/>
                    <a:p>
                      <a:r>
                        <a:rPr lang="en-CA" sz="1400" dirty="0"/>
                        <a:t>1 Gbps</a:t>
                      </a:r>
                    </a:p>
                  </a:txBody>
                  <a:tcPr marL="68580" marR="68580" marT="34290" marB="34290"/>
                </a:tc>
                <a:tc>
                  <a:txBody>
                    <a:bodyPr/>
                    <a:lstStyle/>
                    <a:p>
                      <a:pPr algn="r"/>
                      <a:r>
                        <a:rPr lang="en-CA" sz="1400" dirty="0"/>
                        <a:t>1</a:t>
                      </a:r>
                    </a:p>
                  </a:txBody>
                  <a:tcPr marL="68580" marR="68580" marT="34290" marB="34290"/>
                </a:tc>
                <a:extLst>
                  <a:ext uri="{0D108BD9-81ED-4DB2-BD59-A6C34878D82A}">
                    <a16:rowId xmlns:a16="http://schemas.microsoft.com/office/drawing/2014/main" val="3564818006"/>
                  </a:ext>
                </a:extLst>
              </a:tr>
            </a:tbl>
          </a:graphicData>
        </a:graphic>
      </p:graphicFrame>
      <p:pic>
        <p:nvPicPr>
          <p:cNvPr id="7" name="Picture 2" descr="underline_base">
            <a:extLst>
              <a:ext uri="{FF2B5EF4-FFF2-40B4-BE49-F238E27FC236}">
                <a16:creationId xmlns:a16="http://schemas.microsoft.com/office/drawing/2014/main" id="{960DB329-9041-BA47-88A0-1996CE41229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573" y="1046575"/>
            <a:ext cx="3022529" cy="2138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135517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9E845D01-CAF1-0A4E-8982-C32E31919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8016" y="3505200"/>
            <a:ext cx="3297837" cy="3352800"/>
          </a:xfrm>
          <a:prstGeom prst="rect">
            <a:avLst/>
          </a:prstGeom>
        </p:spPr>
      </p:pic>
      <p:sp>
        <p:nvSpPr>
          <p:cNvPr id="2" name="Title 1">
            <a:extLst>
              <a:ext uri="{FF2B5EF4-FFF2-40B4-BE49-F238E27FC236}">
                <a16:creationId xmlns:a16="http://schemas.microsoft.com/office/drawing/2014/main" id="{15EC586F-6BE8-3B49-A8D4-6C9E4840CCD9}"/>
              </a:ext>
            </a:extLst>
          </p:cNvPr>
          <p:cNvSpPr>
            <a:spLocks noGrp="1"/>
          </p:cNvSpPr>
          <p:nvPr>
            <p:ph type="title"/>
          </p:nvPr>
        </p:nvSpPr>
        <p:spPr>
          <a:xfrm>
            <a:off x="533400" y="228600"/>
            <a:ext cx="7772400" cy="658091"/>
          </a:xfrm>
        </p:spPr>
        <p:txBody>
          <a:bodyPr/>
          <a:lstStyle/>
          <a:p>
            <a:r>
              <a:rPr lang="en-US" dirty="0"/>
              <a:t>Link State Advertisements (LSAs)</a:t>
            </a:r>
          </a:p>
        </p:txBody>
      </p:sp>
      <p:sp>
        <p:nvSpPr>
          <p:cNvPr id="6" name="Rectangle 12">
            <a:extLst>
              <a:ext uri="{FF2B5EF4-FFF2-40B4-BE49-F238E27FC236}">
                <a16:creationId xmlns:a16="http://schemas.microsoft.com/office/drawing/2014/main" id="{79BD6A95-4449-AD4E-99F5-D1D630B9A23A}"/>
              </a:ext>
            </a:extLst>
          </p:cNvPr>
          <p:cNvSpPr txBox="1">
            <a:spLocks noChangeArrowheads="1"/>
          </p:cNvSpPr>
          <p:nvPr/>
        </p:nvSpPr>
        <p:spPr bwMode="auto">
          <a:xfrm>
            <a:off x="180112" y="1109039"/>
            <a:ext cx="8700652" cy="3033469"/>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buFont typeface="Wingdings" charset="2"/>
              <a:buNone/>
              <a:tabLst>
                <a:tab pos="3263900" algn="l"/>
                <a:tab pos="5661025" algn="l"/>
              </a:tabLst>
            </a:pPr>
            <a:r>
              <a:rPr lang="en-US" kern="0" dirty="0">
                <a:solidFill>
                  <a:srgbClr val="C00000"/>
                </a:solidFill>
              </a:rPr>
              <a:t>The Router-LSA of router 10.1.10.1 is:</a:t>
            </a:r>
          </a:p>
          <a:p>
            <a:pPr>
              <a:tabLst>
                <a:tab pos="3263900" algn="l"/>
                <a:tab pos="5661025" algn="l"/>
              </a:tabLst>
            </a:pPr>
            <a:r>
              <a:rPr lang="en-US" sz="2000" b="1" kern="0" dirty="0"/>
              <a:t>Link State ID</a:t>
            </a:r>
            <a:r>
              <a:rPr lang="en-US" sz="2000" kern="0" dirty="0"/>
              <a:t>: 	</a:t>
            </a:r>
            <a:r>
              <a:rPr lang="en-US" sz="2000" kern="0" dirty="0">
                <a:solidFill>
                  <a:srgbClr val="C00000"/>
                </a:solidFill>
              </a:rPr>
              <a:t>10.1.10.1</a:t>
            </a:r>
            <a:r>
              <a:rPr lang="en-US" sz="2000" kern="0" dirty="0"/>
              <a:t>   </a:t>
            </a:r>
            <a:r>
              <a:rPr lang="en-US" sz="2000" i="1" kern="0" dirty="0">
                <a:sym typeface="Math C" charset="0"/>
              </a:rPr>
              <a:t>= Router ID</a:t>
            </a:r>
          </a:p>
          <a:p>
            <a:pPr>
              <a:tabLst>
                <a:tab pos="3263900" algn="l"/>
                <a:tab pos="5661025" algn="l"/>
              </a:tabLst>
            </a:pPr>
            <a:r>
              <a:rPr lang="en-US" sz="2000" b="1" kern="0" dirty="0"/>
              <a:t>Advertising Router:</a:t>
            </a:r>
            <a:r>
              <a:rPr lang="en-US" sz="2000" kern="0" dirty="0"/>
              <a:t> 	</a:t>
            </a:r>
            <a:r>
              <a:rPr lang="en-US" sz="2000" kern="0" dirty="0">
                <a:solidFill>
                  <a:srgbClr val="C00000"/>
                </a:solidFill>
              </a:rPr>
              <a:t>10.1.10.1</a:t>
            </a:r>
            <a:r>
              <a:rPr lang="en-US" sz="2000" kern="0" dirty="0"/>
              <a:t>   </a:t>
            </a:r>
            <a:r>
              <a:rPr lang="en-US" sz="2000" i="1" kern="0" dirty="0">
                <a:sym typeface="Math C" charset="0"/>
              </a:rPr>
              <a:t>= Router ID</a:t>
            </a:r>
            <a:endParaRPr lang="en-US" sz="2000" kern="0" dirty="0"/>
          </a:p>
          <a:p>
            <a:pPr>
              <a:tabLst>
                <a:tab pos="3263900" algn="l"/>
                <a:tab pos="5661025" algn="l"/>
              </a:tabLst>
            </a:pPr>
            <a:r>
              <a:rPr lang="en-US" sz="2000" b="1" kern="0" dirty="0"/>
              <a:t>Number of links:</a:t>
            </a:r>
            <a:r>
              <a:rPr lang="en-US" sz="2000" kern="0" dirty="0"/>
              <a:t> 	</a:t>
            </a:r>
            <a:r>
              <a:rPr lang="en-US" sz="2000" kern="0" dirty="0">
                <a:solidFill>
                  <a:srgbClr val="C00000"/>
                </a:solidFill>
              </a:rPr>
              <a:t>4</a:t>
            </a:r>
            <a:r>
              <a:rPr lang="en-US" sz="2000" kern="0" dirty="0"/>
              <a:t>   </a:t>
            </a:r>
            <a:r>
              <a:rPr lang="en-US" sz="2000" i="1" kern="0" dirty="0">
                <a:sym typeface="Math C" charset="0"/>
              </a:rPr>
              <a:t>= 2 links + 2 subnets</a:t>
            </a:r>
          </a:p>
          <a:p>
            <a:pPr>
              <a:tabLst>
                <a:tab pos="3263900" algn="l"/>
                <a:tab pos="5661025" algn="l"/>
              </a:tabLst>
            </a:pPr>
            <a:endParaRPr lang="en-US" sz="2000" i="1" kern="0" dirty="0">
              <a:sym typeface="Math C" charset="0"/>
            </a:endParaRPr>
          </a:p>
          <a:p>
            <a:pPr>
              <a:tabLst>
                <a:tab pos="3263900" algn="l"/>
                <a:tab pos="5661025" algn="l"/>
              </a:tabLst>
            </a:pPr>
            <a:r>
              <a:rPr lang="en-US" sz="2000" b="1" kern="0" dirty="0"/>
              <a:t>Link 1:</a:t>
            </a:r>
            <a:r>
              <a:rPr lang="en-US" sz="2000" kern="0" dirty="0"/>
              <a:t> </a:t>
            </a:r>
            <a:r>
              <a:rPr lang="en-US" sz="2000" kern="0" dirty="0">
                <a:solidFill>
                  <a:srgbClr val="C00000"/>
                </a:solidFill>
              </a:rPr>
              <a:t>Point-to-Point,  </a:t>
            </a:r>
            <a:r>
              <a:rPr lang="en-US" sz="2000" kern="0" dirty="0" err="1">
                <a:solidFill>
                  <a:srgbClr val="C00000"/>
                </a:solidFill>
              </a:rPr>
              <a:t>myIP</a:t>
            </a:r>
            <a:r>
              <a:rPr lang="en-US" sz="2000" kern="0" dirty="0">
                <a:solidFill>
                  <a:srgbClr val="C00000"/>
                </a:solidFill>
              </a:rPr>
              <a:t> = 10.1.1.1, </a:t>
            </a:r>
            <a:r>
              <a:rPr lang="en-US" sz="2000" kern="0" dirty="0" err="1">
                <a:solidFill>
                  <a:srgbClr val="C00000"/>
                </a:solidFill>
              </a:rPr>
              <a:t>remoteIP</a:t>
            </a:r>
            <a:r>
              <a:rPr lang="en-US" sz="2000" kern="0" dirty="0">
                <a:solidFill>
                  <a:srgbClr val="C00000"/>
                </a:solidFill>
              </a:rPr>
              <a:t> = 10.1.1.2, metric = 64</a:t>
            </a:r>
          </a:p>
          <a:p>
            <a:pPr>
              <a:tabLst>
                <a:tab pos="3263900" algn="l"/>
                <a:tab pos="5661025" algn="l"/>
              </a:tabLst>
            </a:pPr>
            <a:r>
              <a:rPr lang="en-US" sz="2000" b="1" kern="0" dirty="0"/>
              <a:t>Link 2:</a:t>
            </a:r>
            <a:r>
              <a:rPr lang="en-US" sz="2000" kern="0" dirty="0"/>
              <a:t>  </a:t>
            </a:r>
            <a:r>
              <a:rPr lang="en-US" sz="2000" kern="0" dirty="0">
                <a:solidFill>
                  <a:srgbClr val="C00000"/>
                </a:solidFill>
              </a:rPr>
              <a:t>Subnet, 10.1.1.0/24, metric = 64</a:t>
            </a:r>
          </a:p>
          <a:p>
            <a:pPr>
              <a:tabLst>
                <a:tab pos="3263900" algn="l"/>
                <a:tab pos="5661025" algn="l"/>
              </a:tabLst>
            </a:pPr>
            <a:r>
              <a:rPr lang="en-US" sz="2000" b="1" kern="0" dirty="0"/>
              <a:t>Link 3:</a:t>
            </a:r>
            <a:r>
              <a:rPr lang="en-US" sz="2000" kern="0" dirty="0"/>
              <a:t> </a:t>
            </a:r>
            <a:r>
              <a:rPr lang="en-US" sz="2000" kern="0" dirty="0">
                <a:solidFill>
                  <a:srgbClr val="C00000"/>
                </a:solidFill>
              </a:rPr>
              <a:t>Point-to-Point,  </a:t>
            </a:r>
            <a:r>
              <a:rPr lang="en-US" sz="2000" kern="0" dirty="0" err="1">
                <a:solidFill>
                  <a:srgbClr val="C00000"/>
                </a:solidFill>
              </a:rPr>
              <a:t>myIP</a:t>
            </a:r>
            <a:r>
              <a:rPr lang="en-US" sz="2000" kern="0" dirty="0">
                <a:solidFill>
                  <a:srgbClr val="C00000"/>
                </a:solidFill>
              </a:rPr>
              <a:t> = 10.1.2.1, </a:t>
            </a:r>
            <a:r>
              <a:rPr lang="en-US" sz="2000" kern="0" dirty="0" err="1">
                <a:solidFill>
                  <a:srgbClr val="C00000"/>
                </a:solidFill>
              </a:rPr>
              <a:t>remoteIP</a:t>
            </a:r>
            <a:r>
              <a:rPr lang="en-US" sz="2000" kern="0" dirty="0">
                <a:solidFill>
                  <a:srgbClr val="C00000"/>
                </a:solidFill>
              </a:rPr>
              <a:t> = 10.1.2.3, metric = 64</a:t>
            </a:r>
          </a:p>
          <a:p>
            <a:pPr>
              <a:tabLst>
                <a:tab pos="3263900" algn="l"/>
                <a:tab pos="5661025" algn="l"/>
              </a:tabLst>
            </a:pPr>
            <a:r>
              <a:rPr lang="en-US" sz="2000" b="1" kern="0" dirty="0"/>
              <a:t>Link 3:</a:t>
            </a:r>
            <a:r>
              <a:rPr lang="en-US" sz="2000" kern="0" dirty="0"/>
              <a:t> </a:t>
            </a:r>
            <a:r>
              <a:rPr lang="en-US" sz="2000" kern="0" dirty="0">
                <a:solidFill>
                  <a:srgbClr val="C00000"/>
                </a:solidFill>
              </a:rPr>
              <a:t>Subnet, 10.1.2.0/24, metric = 64</a:t>
            </a:r>
          </a:p>
          <a:p>
            <a:pPr>
              <a:tabLst>
                <a:tab pos="3263900" algn="l"/>
                <a:tab pos="5661025" algn="l"/>
              </a:tabLst>
            </a:pPr>
            <a:endParaRPr lang="en-US" sz="2000" kern="0" dirty="0">
              <a:solidFill>
                <a:schemeClr val="accent5">
                  <a:lumMod val="75000"/>
                </a:schemeClr>
              </a:solidFill>
            </a:endParaRPr>
          </a:p>
          <a:p>
            <a:pPr>
              <a:tabLst>
                <a:tab pos="3263900" algn="l"/>
                <a:tab pos="5661025" algn="l"/>
              </a:tabLst>
            </a:pPr>
            <a:endParaRPr lang="en-US" sz="2000" kern="0" dirty="0">
              <a:solidFill>
                <a:schemeClr val="accent5">
                  <a:lumMod val="75000"/>
                </a:schemeClr>
              </a:solidFill>
            </a:endParaRPr>
          </a:p>
        </p:txBody>
      </p:sp>
      <p:pic>
        <p:nvPicPr>
          <p:cNvPr id="7" name="Picture 2" descr="underline_base">
            <a:extLst>
              <a:ext uri="{FF2B5EF4-FFF2-40B4-BE49-F238E27FC236}">
                <a16:creationId xmlns:a16="http://schemas.microsoft.com/office/drawing/2014/main" id="{24C5225A-716F-1642-B95C-51B77F9BD09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916" y="860240"/>
            <a:ext cx="7649557" cy="1788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57628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Number Placeholder 3"/>
          <p:cNvSpPr>
            <a:spLocks noGrp="1"/>
          </p:cNvSpPr>
          <p:nvPr>
            <p:ph type="sldNum" sz="quarter" idx="10"/>
          </p:nvPr>
        </p:nvSpPr>
        <p:spPr>
          <a:xfrm>
            <a:off x="8635999" y="6265333"/>
            <a:ext cx="372533"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i="1">
                <a:solidFill>
                  <a:srgbClr val="000000"/>
                </a:solidFill>
                <a:latin typeface="Courier New" charset="0"/>
                <a:ea typeface="ＭＳ Ｐゴシック" charset="0"/>
                <a:cs typeface="ＭＳ Ｐゴシック" charset="0"/>
              </a:defRPr>
            </a:lvl1pPr>
            <a:lvl2pPr marL="742950" indent="-285750">
              <a:defRPr sz="2400" i="1">
                <a:solidFill>
                  <a:srgbClr val="000000"/>
                </a:solidFill>
                <a:latin typeface="Courier New" charset="0"/>
                <a:ea typeface="ＭＳ Ｐゴシック" charset="0"/>
              </a:defRPr>
            </a:lvl2pPr>
            <a:lvl3pPr marL="1143000" indent="-228600">
              <a:defRPr sz="2400" i="1">
                <a:solidFill>
                  <a:srgbClr val="000000"/>
                </a:solidFill>
                <a:latin typeface="Courier New" charset="0"/>
                <a:ea typeface="ＭＳ Ｐゴシック" charset="0"/>
              </a:defRPr>
            </a:lvl3pPr>
            <a:lvl4pPr marL="1600200" indent="-228600">
              <a:defRPr sz="2400" i="1">
                <a:solidFill>
                  <a:srgbClr val="000000"/>
                </a:solidFill>
                <a:latin typeface="Courier New" charset="0"/>
                <a:ea typeface="ＭＳ Ｐゴシック" charset="0"/>
              </a:defRPr>
            </a:lvl4pPr>
            <a:lvl5pPr marL="2057400" indent="-228600">
              <a:defRPr sz="2400"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9pPr>
          </a:lstStyle>
          <a:p>
            <a:pPr algn="r"/>
            <a:fld id="{0A86C8A0-AAF6-CA4D-A253-1B9A21A311EF}" type="slidenum">
              <a:rPr lang="en-US" sz="1400" i="0">
                <a:solidFill>
                  <a:schemeClr val="tx1"/>
                </a:solidFill>
                <a:latin typeface="Times New Roman" charset="0"/>
              </a:rPr>
              <a:pPr algn="r"/>
              <a:t>54</a:t>
            </a:fld>
            <a:endParaRPr lang="en-US" sz="1400" i="0" dirty="0">
              <a:solidFill>
                <a:schemeClr val="tx1"/>
              </a:solidFill>
              <a:latin typeface="Times New Roman" charset="0"/>
            </a:endParaRPr>
          </a:p>
        </p:txBody>
      </p:sp>
      <p:sp>
        <p:nvSpPr>
          <p:cNvPr id="22530" name="Rectangle 2"/>
          <p:cNvSpPr>
            <a:spLocks noGrp="1" noChangeArrowheads="1"/>
          </p:cNvSpPr>
          <p:nvPr>
            <p:ph type="title"/>
          </p:nvPr>
        </p:nvSpPr>
        <p:spPr>
          <a:xfrm>
            <a:off x="237066" y="139659"/>
            <a:ext cx="7772400" cy="609600"/>
          </a:xfrm>
        </p:spPr>
        <p:txBody>
          <a:bodyPr/>
          <a:lstStyle/>
          <a:p>
            <a:r>
              <a:rPr lang="en-US" sz="3600" dirty="0"/>
              <a:t>OSPF: Basic Operation</a:t>
            </a:r>
          </a:p>
        </p:txBody>
      </p:sp>
      <p:sp>
        <p:nvSpPr>
          <p:cNvPr id="22531" name="Rectangle 3"/>
          <p:cNvSpPr>
            <a:spLocks noGrp="1" noChangeArrowheads="1"/>
          </p:cNvSpPr>
          <p:nvPr>
            <p:ph type="body" idx="1"/>
          </p:nvPr>
        </p:nvSpPr>
        <p:spPr>
          <a:xfrm>
            <a:off x="198120" y="846096"/>
            <a:ext cx="8747759" cy="6011904"/>
          </a:xfrm>
        </p:spPr>
        <p:txBody>
          <a:bodyPr/>
          <a:lstStyle/>
          <a:p>
            <a:r>
              <a:rPr lang="en-US" sz="2000" dirty="0">
                <a:ea typeface="+mn-ea"/>
              </a:rPr>
              <a:t>routers pick/select an ID</a:t>
            </a:r>
          </a:p>
          <a:p>
            <a:r>
              <a:rPr lang="en-US" sz="2000" dirty="0">
                <a:ea typeface="+mn-ea"/>
              </a:rPr>
              <a:t>routers create a link state database (</a:t>
            </a:r>
            <a:r>
              <a:rPr lang="en-US" sz="2000" dirty="0">
                <a:solidFill>
                  <a:srgbClr val="C00000"/>
                </a:solidFill>
                <a:ea typeface="+mn-ea"/>
              </a:rPr>
              <a:t>LSDB</a:t>
            </a:r>
            <a:r>
              <a:rPr lang="en-US" sz="2000" dirty="0">
                <a:ea typeface="+mn-ea"/>
              </a:rPr>
              <a:t>) and populate it initially with information from their own interfaces</a:t>
            </a:r>
          </a:p>
          <a:p>
            <a:pPr lvl="1"/>
            <a:r>
              <a:rPr lang="en-US" sz="1600" dirty="0"/>
              <a:t>(link id, state of the link, cost, neighbors of the link, subnet info)</a:t>
            </a:r>
            <a:endParaRPr lang="en-US" sz="1600" dirty="0">
              <a:ea typeface="+mn-ea"/>
            </a:endParaRPr>
          </a:p>
          <a:p>
            <a:r>
              <a:rPr lang="en-US" sz="2000" dirty="0">
                <a:ea typeface="+mn-ea"/>
              </a:rPr>
              <a:t>routers establish a relationship </a:t>
            </a:r>
            <a:r>
              <a:rPr lang="en-US" sz="2000" i="1" dirty="0">
                <a:solidFill>
                  <a:srgbClr val="C00000"/>
                </a:solidFill>
                <a:ea typeface="+mn-ea"/>
              </a:rPr>
              <a:t>(</a:t>
            </a:r>
            <a:r>
              <a:rPr lang="ja-JP" altLang="en-US" sz="2000" i="1" dirty="0">
                <a:solidFill>
                  <a:srgbClr val="C00000"/>
                </a:solidFill>
                <a:ea typeface="+mn-ea"/>
              </a:rPr>
              <a:t>“</a:t>
            </a:r>
            <a:r>
              <a:rPr lang="en-US" altLang="ja-JP" sz="2000" i="1" dirty="0">
                <a:solidFill>
                  <a:srgbClr val="C00000"/>
                </a:solidFill>
                <a:ea typeface="+mn-ea"/>
              </a:rPr>
              <a:t>adjacency</a:t>
            </a:r>
            <a:r>
              <a:rPr lang="ja-JP" altLang="en-US" sz="2000" i="1" dirty="0">
                <a:solidFill>
                  <a:srgbClr val="C00000"/>
                </a:solidFill>
                <a:ea typeface="+mn-ea"/>
              </a:rPr>
              <a:t>”</a:t>
            </a:r>
            <a:r>
              <a:rPr lang="en-US" altLang="ja-JP" sz="2000" i="1" dirty="0">
                <a:solidFill>
                  <a:srgbClr val="C00000"/>
                </a:solidFill>
                <a:ea typeface="+mn-ea"/>
              </a:rPr>
              <a:t>)</a:t>
            </a:r>
            <a:r>
              <a:rPr lang="en-US" altLang="ja-JP" sz="2000" dirty="0">
                <a:solidFill>
                  <a:srgbClr val="C00000"/>
                </a:solidFill>
                <a:ea typeface="+mn-ea"/>
              </a:rPr>
              <a:t> </a:t>
            </a:r>
            <a:r>
              <a:rPr lang="en-US" altLang="ja-JP" sz="2000" dirty="0">
                <a:ea typeface="+mn-ea"/>
              </a:rPr>
              <a:t>with neighbors – “hello” message exchange  </a:t>
            </a:r>
          </a:p>
          <a:p>
            <a:r>
              <a:rPr lang="en-US" sz="2000" dirty="0">
                <a:ea typeface="+mn-ea"/>
              </a:rPr>
              <a:t>routers send database descriptor (DD) to their neighbors – summary of their LSDB</a:t>
            </a:r>
          </a:p>
          <a:p>
            <a:r>
              <a:rPr lang="en-US" sz="2000" dirty="0">
                <a:ea typeface="+mn-ea"/>
              </a:rPr>
              <a:t>adjacent routers compare received DD, if they detect missing information they send a request for more information (either to update old link state info or get info for a new link)</a:t>
            </a:r>
          </a:p>
          <a:p>
            <a:r>
              <a:rPr lang="en-US" sz="2000" dirty="0">
                <a:ea typeface="+mn-ea"/>
              </a:rPr>
              <a:t>routers respond with a link state update (LSU) that contains link state advertisements (</a:t>
            </a:r>
            <a:r>
              <a:rPr lang="en-US" sz="2000" dirty="0">
                <a:solidFill>
                  <a:srgbClr val="C00000"/>
                </a:solidFill>
                <a:ea typeface="+mn-ea"/>
              </a:rPr>
              <a:t>LSA</a:t>
            </a:r>
            <a:r>
              <a:rPr lang="en-US" sz="2000" dirty="0">
                <a:ea typeface="+mn-ea"/>
              </a:rPr>
              <a:t>s) giving more detailed information.</a:t>
            </a:r>
          </a:p>
          <a:p>
            <a:r>
              <a:rPr lang="en-US" sz="2000" dirty="0">
                <a:ea typeface="+mn-ea"/>
              </a:rPr>
              <a:t>routers continuously update their LSDB with neighbor information triggered by a change in link state</a:t>
            </a:r>
          </a:p>
          <a:p>
            <a:r>
              <a:rPr lang="en-US" sz="2000" dirty="0">
                <a:ea typeface="+mn-ea"/>
              </a:rPr>
              <a:t>note that each link state entry in the LSDB has a </a:t>
            </a:r>
            <a:r>
              <a:rPr lang="en-US" sz="2000" dirty="0">
                <a:solidFill>
                  <a:srgbClr val="C00000"/>
                </a:solidFill>
                <a:ea typeface="+mn-ea"/>
              </a:rPr>
              <a:t>seq#</a:t>
            </a:r>
            <a:r>
              <a:rPr lang="en-US" sz="2000" dirty="0">
                <a:ea typeface="+mn-ea"/>
              </a:rPr>
              <a:t> (identifies age of link state information)</a:t>
            </a:r>
          </a:p>
          <a:p>
            <a:pPr lvl="1"/>
            <a:r>
              <a:rPr lang="en-US" sz="1600" dirty="0">
                <a:ea typeface="+mn-ea"/>
              </a:rPr>
              <a:t>used to determine if current entry in LSDB needs to be updated with received info in LSU</a:t>
            </a:r>
          </a:p>
          <a:p>
            <a:r>
              <a:rPr lang="en-US" sz="2000" dirty="0"/>
              <a:t>all routers have an identical link-state database – they all eventually have each others link states</a:t>
            </a:r>
            <a:endParaRPr lang="en-US" sz="2400" dirty="0"/>
          </a:p>
        </p:txBody>
      </p:sp>
      <p:pic>
        <p:nvPicPr>
          <p:cNvPr id="6" name="Picture 2" descr="underline_base">
            <a:extLst>
              <a:ext uri="{FF2B5EF4-FFF2-40B4-BE49-F238E27FC236}">
                <a16:creationId xmlns:a16="http://schemas.microsoft.com/office/drawing/2014/main" id="{FBA95A54-967E-0347-A740-0839999ECAA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681" y="652421"/>
            <a:ext cx="4278684" cy="1427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79565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F29B6-257F-1F43-96D1-17C455DD00E3}"/>
              </a:ext>
            </a:extLst>
          </p:cNvPr>
          <p:cNvSpPr>
            <a:spLocks noGrp="1"/>
          </p:cNvSpPr>
          <p:nvPr>
            <p:ph type="title"/>
          </p:nvPr>
        </p:nvSpPr>
        <p:spPr>
          <a:xfrm>
            <a:off x="533400" y="228600"/>
            <a:ext cx="7772400" cy="655983"/>
          </a:xfrm>
        </p:spPr>
        <p:txBody>
          <a:bodyPr/>
          <a:lstStyle/>
          <a:p>
            <a:r>
              <a:rPr lang="en-US" sz="3200" dirty="0"/>
              <a:t>Steps to Convergence via Link State Exchange</a:t>
            </a:r>
          </a:p>
        </p:txBody>
      </p:sp>
      <p:sp>
        <p:nvSpPr>
          <p:cNvPr id="3" name="Content Placeholder 2">
            <a:extLst>
              <a:ext uri="{FF2B5EF4-FFF2-40B4-BE49-F238E27FC236}">
                <a16:creationId xmlns:a16="http://schemas.microsoft.com/office/drawing/2014/main" id="{92F99BBA-2600-F340-AC93-E2A558DAD7AC}"/>
              </a:ext>
            </a:extLst>
          </p:cNvPr>
          <p:cNvSpPr>
            <a:spLocks noGrp="1"/>
          </p:cNvSpPr>
          <p:nvPr>
            <p:ph idx="1"/>
          </p:nvPr>
        </p:nvSpPr>
        <p:spPr/>
        <p:txBody>
          <a:bodyPr/>
          <a:lstStyle/>
          <a:p>
            <a:r>
              <a:rPr lang="en-US" dirty="0"/>
              <a:t>Router ID selection</a:t>
            </a:r>
          </a:p>
          <a:p>
            <a:r>
              <a:rPr lang="en-US" dirty="0"/>
              <a:t>Neighbor discovery</a:t>
            </a:r>
          </a:p>
          <a:p>
            <a:r>
              <a:rPr lang="en-US" dirty="0"/>
              <a:t>Reaching Adjacency</a:t>
            </a:r>
          </a:p>
          <a:p>
            <a:r>
              <a:rPr lang="en-US" dirty="0"/>
              <a:t>Initial data exchange of database content</a:t>
            </a:r>
          </a:p>
          <a:p>
            <a:r>
              <a:rPr lang="en-US"/>
              <a:t>Request </a:t>
            </a:r>
            <a:r>
              <a:rPr lang="en-US" dirty="0"/>
              <a:t>to update data in database </a:t>
            </a:r>
          </a:p>
        </p:txBody>
      </p:sp>
      <p:sp>
        <p:nvSpPr>
          <p:cNvPr id="4" name="Footer Placeholder 3">
            <a:extLst>
              <a:ext uri="{FF2B5EF4-FFF2-40B4-BE49-F238E27FC236}">
                <a16:creationId xmlns:a16="http://schemas.microsoft.com/office/drawing/2014/main" id="{437F5927-FB4A-6E4C-B928-03A73BC9911D}"/>
              </a:ext>
            </a:extLst>
          </p:cNvPr>
          <p:cNvSpPr>
            <a:spLocks noGrp="1"/>
          </p:cNvSpPr>
          <p:nvPr>
            <p:ph type="ftr" sz="quarter" idx="11"/>
          </p:nvPr>
        </p:nvSpPr>
        <p:spPr/>
        <p:txBody>
          <a:bodyPr/>
          <a:lstStyle/>
          <a:p>
            <a:pPr>
              <a:defRPr/>
            </a:pPr>
            <a:r>
              <a:rPr lang="en-US"/>
              <a:t>Network Layer</a:t>
            </a:r>
          </a:p>
        </p:txBody>
      </p:sp>
      <p:sp>
        <p:nvSpPr>
          <p:cNvPr id="5" name="Slide Number Placeholder 4">
            <a:extLst>
              <a:ext uri="{FF2B5EF4-FFF2-40B4-BE49-F238E27FC236}">
                <a16:creationId xmlns:a16="http://schemas.microsoft.com/office/drawing/2014/main" id="{04ACA5DF-2C63-644C-B1DC-BD525B54C2B9}"/>
              </a:ext>
            </a:extLst>
          </p:cNvPr>
          <p:cNvSpPr>
            <a:spLocks noGrp="1"/>
          </p:cNvSpPr>
          <p:nvPr>
            <p:ph type="sldNum" sz="quarter" idx="12"/>
          </p:nvPr>
        </p:nvSpPr>
        <p:spPr/>
        <p:txBody>
          <a:bodyPr/>
          <a:lstStyle/>
          <a:p>
            <a:pPr>
              <a:defRPr/>
            </a:pPr>
            <a:r>
              <a:rPr lang="en-US"/>
              <a:t>4-</a:t>
            </a:r>
            <a:fld id="{D498B073-F070-8F40-A264-45FE158B6770}" type="slidenum">
              <a:rPr lang="en-US" smtClean="0"/>
              <a:pPr>
                <a:defRPr/>
              </a:pPr>
              <a:t>55</a:t>
            </a:fld>
            <a:endParaRPr lang="en-US"/>
          </a:p>
        </p:txBody>
      </p:sp>
      <p:pic>
        <p:nvPicPr>
          <p:cNvPr id="6" name="Picture 2" descr="underline_base">
            <a:extLst>
              <a:ext uri="{FF2B5EF4-FFF2-40B4-BE49-F238E27FC236}">
                <a16:creationId xmlns:a16="http://schemas.microsoft.com/office/drawing/2014/main" id="{A2A465FD-A423-494F-9A81-43EA361B5F9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83" y="775988"/>
            <a:ext cx="7637573" cy="237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811832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505691"/>
          </a:xfrm>
        </p:spPr>
        <p:txBody>
          <a:bodyPr/>
          <a:lstStyle/>
          <a:p>
            <a:r>
              <a:rPr lang="en-US" dirty="0"/>
              <a:t>Router 1D Selection</a:t>
            </a:r>
          </a:p>
        </p:txBody>
      </p:sp>
      <p:pic>
        <p:nvPicPr>
          <p:cNvPr id="4" name="Content Placeholder 3"/>
          <p:cNvPicPr>
            <a:picLocks noGrp="1" noChangeAspect="1"/>
          </p:cNvPicPr>
          <p:nvPr>
            <p:ph idx="1"/>
          </p:nvPr>
        </p:nvPicPr>
        <p:blipFill>
          <a:blip r:embed="rId2"/>
          <a:srcRect l="-15625" r="-15625"/>
          <a:stretch>
            <a:fillRect/>
          </a:stretch>
        </p:blipFill>
        <p:spPr/>
      </p:pic>
      <p:pic>
        <p:nvPicPr>
          <p:cNvPr id="5" name="Picture 2" descr="underline_base">
            <a:extLst>
              <a:ext uri="{FF2B5EF4-FFF2-40B4-BE49-F238E27FC236}">
                <a16:creationId xmlns:a16="http://schemas.microsoft.com/office/drawing/2014/main" id="{74587199-6074-D048-ACBC-9F18175095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97" y="763632"/>
            <a:ext cx="4671952" cy="175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4360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rgbClr val="000000"/>
                </a:solidFill>
                <a:latin typeface="Courier New" charset="0"/>
                <a:ea typeface="ＭＳ Ｐゴシック" charset="0"/>
                <a:cs typeface="ＭＳ Ｐゴシック" charset="0"/>
              </a:defRPr>
            </a:lvl1pPr>
            <a:lvl2pPr marL="742950" indent="-285750">
              <a:defRPr sz="2400" i="1">
                <a:solidFill>
                  <a:srgbClr val="000000"/>
                </a:solidFill>
                <a:latin typeface="Courier New" charset="0"/>
                <a:ea typeface="ＭＳ Ｐゴシック" charset="0"/>
              </a:defRPr>
            </a:lvl2pPr>
            <a:lvl3pPr marL="1143000" indent="-228600">
              <a:defRPr sz="2400" i="1">
                <a:solidFill>
                  <a:srgbClr val="000000"/>
                </a:solidFill>
                <a:latin typeface="Courier New" charset="0"/>
                <a:ea typeface="ＭＳ Ｐゴシック" charset="0"/>
              </a:defRPr>
            </a:lvl3pPr>
            <a:lvl4pPr marL="1600200" indent="-228600">
              <a:defRPr sz="2400" i="1">
                <a:solidFill>
                  <a:srgbClr val="000000"/>
                </a:solidFill>
                <a:latin typeface="Courier New" charset="0"/>
                <a:ea typeface="ＭＳ Ｐゴシック" charset="0"/>
              </a:defRPr>
            </a:lvl4pPr>
            <a:lvl5pPr marL="2057400" indent="-228600">
              <a:defRPr sz="2400"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i="1">
                <a:solidFill>
                  <a:srgbClr val="000000"/>
                </a:solidFill>
                <a:latin typeface="Courier New" charset="0"/>
                <a:ea typeface="ＭＳ Ｐゴシック" charset="0"/>
              </a:defRPr>
            </a:lvl9pPr>
          </a:lstStyle>
          <a:p>
            <a:fld id="{A1266199-C6CA-1942-AAC0-C7DBF5539293}" type="slidenum">
              <a:rPr lang="en-US" sz="1400" i="0">
                <a:solidFill>
                  <a:schemeClr val="tx1"/>
                </a:solidFill>
                <a:latin typeface="Times New Roman" charset="0"/>
              </a:rPr>
              <a:pPr/>
              <a:t>57</a:t>
            </a:fld>
            <a:endParaRPr lang="en-US" sz="1400" i="0">
              <a:solidFill>
                <a:schemeClr val="tx1"/>
              </a:solidFill>
              <a:latin typeface="Times New Roman" charset="0"/>
            </a:endParaRPr>
          </a:p>
        </p:txBody>
      </p:sp>
      <p:sp>
        <p:nvSpPr>
          <p:cNvPr id="34818" name="Rectangle 2"/>
          <p:cNvSpPr>
            <a:spLocks noGrp="1" noChangeArrowheads="1"/>
          </p:cNvSpPr>
          <p:nvPr>
            <p:ph type="title"/>
          </p:nvPr>
        </p:nvSpPr>
        <p:spPr>
          <a:xfrm>
            <a:off x="533400" y="228600"/>
            <a:ext cx="7772400" cy="782782"/>
          </a:xfrm>
        </p:spPr>
        <p:txBody>
          <a:bodyPr/>
          <a:lstStyle/>
          <a:p>
            <a:r>
              <a:rPr lang="en-US" dirty="0">
                <a:latin typeface="Arial" charset="0"/>
              </a:rPr>
              <a:t>Discovery of Neighbors 	</a:t>
            </a:r>
          </a:p>
        </p:txBody>
      </p:sp>
      <p:sp>
        <p:nvSpPr>
          <p:cNvPr id="34819" name="Rectangle 3"/>
          <p:cNvSpPr>
            <a:spLocks noGrp="1" noChangeArrowheads="1"/>
          </p:cNvSpPr>
          <p:nvPr>
            <p:ph type="body" idx="1"/>
          </p:nvPr>
        </p:nvSpPr>
        <p:spPr>
          <a:xfrm>
            <a:off x="256308" y="1260764"/>
            <a:ext cx="8222673" cy="4114800"/>
          </a:xfrm>
        </p:spPr>
        <p:txBody>
          <a:bodyPr/>
          <a:lstStyle/>
          <a:p>
            <a:r>
              <a:rPr lang="en-US" sz="2800" dirty="0"/>
              <a:t>Routers multicast  </a:t>
            </a:r>
            <a:r>
              <a:rPr lang="en-US" sz="2800" dirty="0">
                <a:solidFill>
                  <a:srgbClr val="C00000"/>
                </a:solidFill>
              </a:rPr>
              <a:t>OSPF Hello packets </a:t>
            </a:r>
            <a:r>
              <a:rPr lang="en-US" sz="2800" dirty="0"/>
              <a:t>on all OSPF-enabled interfaces.</a:t>
            </a:r>
          </a:p>
          <a:p>
            <a:r>
              <a:rPr lang="en-US" sz="2800" dirty="0"/>
              <a:t>If two routers share a link, </a:t>
            </a:r>
            <a:r>
              <a:rPr lang="en-US" sz="2800" dirty="0">
                <a:solidFill>
                  <a:srgbClr val="C00000"/>
                </a:solidFill>
              </a:rPr>
              <a:t>they can become </a:t>
            </a:r>
            <a:r>
              <a:rPr lang="en-US" sz="2800" dirty="0"/>
              <a:t>neighbors, and establish an </a:t>
            </a:r>
            <a:r>
              <a:rPr lang="en-US" sz="2800" dirty="0">
                <a:solidFill>
                  <a:srgbClr val="C00000"/>
                </a:solidFill>
              </a:rPr>
              <a:t>adjacency</a:t>
            </a:r>
            <a:r>
              <a:rPr lang="en-US" sz="2800" dirty="0"/>
              <a:t>.</a:t>
            </a:r>
          </a:p>
          <a:p>
            <a:r>
              <a:rPr lang="en-US" sz="2800" dirty="0"/>
              <a:t>Certain </a:t>
            </a:r>
            <a:r>
              <a:rPr lang="en-US" dirty="0"/>
              <a:t>parameters</a:t>
            </a:r>
            <a:r>
              <a:rPr lang="en-US" sz="2800" dirty="0"/>
              <a:t> have to be </a:t>
            </a:r>
            <a:r>
              <a:rPr lang="en-US" dirty="0"/>
              <a:t>the same in neighbors to enable ”adjacency”</a:t>
            </a:r>
            <a:r>
              <a:rPr lang="en-US" sz="2800" dirty="0"/>
              <a:t>.</a:t>
            </a:r>
          </a:p>
          <a:p>
            <a:r>
              <a:rPr lang="en-US" sz="2800" dirty="0"/>
              <a:t>In broadcast environments, adjacency is only established with Designated and </a:t>
            </a:r>
            <a:r>
              <a:rPr lang="en-US" sz="2800" dirty="0" err="1"/>
              <a:t>BackupDesignated</a:t>
            </a:r>
            <a:r>
              <a:rPr lang="en-US" sz="2800" dirty="0"/>
              <a:t> Routers (more on that later).</a:t>
            </a:r>
          </a:p>
          <a:p>
            <a:endParaRPr lang="en-US" dirty="0">
              <a:latin typeface="Arial" charset="0"/>
            </a:endParaRPr>
          </a:p>
          <a:p>
            <a:endParaRPr lang="en-US" dirty="0">
              <a:latin typeface="Arial" charset="0"/>
            </a:endParaRPr>
          </a:p>
          <a:p>
            <a:endParaRPr lang="en-US" dirty="0">
              <a:latin typeface="Arial" charset="0"/>
            </a:endParaRPr>
          </a:p>
          <a:p>
            <a:endParaRPr lang="en-US" dirty="0">
              <a:latin typeface="Arial" charset="0"/>
            </a:endParaRPr>
          </a:p>
          <a:p>
            <a:endParaRPr lang="en-US" dirty="0">
              <a:latin typeface="Arial" charset="0"/>
            </a:endParaRPr>
          </a:p>
          <a:p>
            <a:endParaRPr lang="en-US" dirty="0">
              <a:latin typeface="Arial" charset="0"/>
            </a:endParaRPr>
          </a:p>
          <a:p>
            <a:r>
              <a:rPr lang="en-US" dirty="0">
                <a:latin typeface="Arial" charset="0"/>
              </a:rPr>
              <a:t>After becoming a neighbor, routers exchange their link state databases</a:t>
            </a:r>
          </a:p>
          <a:p>
            <a:endParaRPr lang="en-US" dirty="0">
              <a:latin typeface="Arial" charset="0"/>
            </a:endParaRPr>
          </a:p>
        </p:txBody>
      </p:sp>
      <p:pic>
        <p:nvPicPr>
          <p:cNvPr id="5" name="Picture 2" descr="underline_base">
            <a:extLst>
              <a:ext uri="{FF2B5EF4-FFF2-40B4-BE49-F238E27FC236}">
                <a16:creationId xmlns:a16="http://schemas.microsoft.com/office/drawing/2014/main" id="{82A725A7-F1C8-8048-B92A-0DCF6ACB661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69" y="961340"/>
            <a:ext cx="5808773" cy="1013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409977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755073"/>
          </a:xfrm>
        </p:spPr>
        <p:txBody>
          <a:bodyPr/>
          <a:lstStyle/>
          <a:p>
            <a:r>
              <a:rPr lang="en-US" dirty="0"/>
              <a:t>Hello Packet Exchange</a:t>
            </a:r>
          </a:p>
        </p:txBody>
      </p:sp>
      <p:pic>
        <p:nvPicPr>
          <p:cNvPr id="4" name="Content Placeholder 3" descr="Screen Shot 2016-01-18 at 10.42.17 PM.png"/>
          <p:cNvPicPr>
            <a:picLocks noGrp="1" noChangeAspect="1"/>
          </p:cNvPicPr>
          <p:nvPr>
            <p:ph idx="1"/>
          </p:nvPr>
        </p:nvPicPr>
        <p:blipFill>
          <a:blip r:embed="rId2">
            <a:extLst>
              <a:ext uri="{28A0092B-C50C-407E-A947-70E740481C1C}">
                <a14:useLocalDpi xmlns:a14="http://schemas.microsoft.com/office/drawing/2010/main" val="0"/>
              </a:ext>
            </a:extLst>
          </a:blip>
          <a:srcRect t="-21780" b="-21780"/>
          <a:stretch>
            <a:fillRect/>
          </a:stretch>
        </p:blipFill>
        <p:spPr/>
      </p:pic>
      <p:pic>
        <p:nvPicPr>
          <p:cNvPr id="5" name="Picture 2" descr="underline_base">
            <a:extLst>
              <a:ext uri="{FF2B5EF4-FFF2-40B4-BE49-F238E27FC236}">
                <a16:creationId xmlns:a16="http://schemas.microsoft.com/office/drawing/2014/main" id="{6797AA40-F04D-AF47-AC35-5DC0F9EF224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69" y="961341"/>
            <a:ext cx="5240363" cy="766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09659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755073"/>
          </a:xfrm>
        </p:spPr>
        <p:txBody>
          <a:bodyPr/>
          <a:lstStyle/>
          <a:p>
            <a:r>
              <a:rPr lang="en-US" dirty="0"/>
              <a:t>Hello Packet Content</a:t>
            </a:r>
          </a:p>
        </p:txBody>
      </p:sp>
      <p:pic>
        <p:nvPicPr>
          <p:cNvPr id="4" name="Content Placeholder 3" descr="Screen Shot 2016-01-18 at 10.45.18 PM.png"/>
          <p:cNvPicPr>
            <a:picLocks noGrp="1" noChangeAspect="1"/>
          </p:cNvPicPr>
          <p:nvPr>
            <p:ph idx="1"/>
          </p:nvPr>
        </p:nvPicPr>
        <p:blipFill>
          <a:blip r:embed="rId2">
            <a:extLst>
              <a:ext uri="{28A0092B-C50C-407E-A947-70E740481C1C}">
                <a14:useLocalDpi xmlns:a14="http://schemas.microsoft.com/office/drawing/2010/main" val="0"/>
              </a:ext>
            </a:extLst>
          </a:blip>
          <a:srcRect t="-29936" b="-29936"/>
          <a:stretch>
            <a:fillRect/>
          </a:stretch>
        </p:blipFill>
        <p:spPr/>
      </p:pic>
      <p:sp>
        <p:nvSpPr>
          <p:cNvPr id="5" name="TextBox 4"/>
          <p:cNvSpPr txBox="1"/>
          <p:nvPr/>
        </p:nvSpPr>
        <p:spPr>
          <a:xfrm>
            <a:off x="193963" y="5320145"/>
            <a:ext cx="8185254" cy="769441"/>
          </a:xfrm>
          <a:prstGeom prst="rect">
            <a:avLst/>
          </a:prstGeom>
          <a:noFill/>
        </p:spPr>
        <p:txBody>
          <a:bodyPr wrap="none" rtlCol="0">
            <a:spAutoFit/>
          </a:bodyPr>
          <a:lstStyle/>
          <a:p>
            <a:r>
              <a:rPr lang="en-US" sz="2400" dirty="0"/>
              <a:t>* </a:t>
            </a:r>
            <a:r>
              <a:rPr lang="en-US" sz="2000" dirty="0"/>
              <a:t>Indicates values that have to be the same for both routers if they are </a:t>
            </a:r>
          </a:p>
          <a:p>
            <a:r>
              <a:rPr lang="en-US" sz="2000" dirty="0"/>
              <a:t>to establish an adjacency, i.e., become neighbors</a:t>
            </a:r>
          </a:p>
        </p:txBody>
      </p:sp>
      <p:pic>
        <p:nvPicPr>
          <p:cNvPr id="6" name="Picture 2" descr="underline_base">
            <a:extLst>
              <a:ext uri="{FF2B5EF4-FFF2-40B4-BE49-F238E27FC236}">
                <a16:creationId xmlns:a16="http://schemas.microsoft.com/office/drawing/2014/main" id="{3846C71A-DB49-A741-A90D-89F5316F4BC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69" y="961340"/>
            <a:ext cx="5104439" cy="200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85148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Rectangle 3"/>
          <p:cNvSpPr>
            <a:spLocks noGrp="1" noChangeArrowheads="1"/>
          </p:cNvSpPr>
          <p:nvPr>
            <p:ph type="body" sz="half" idx="1"/>
          </p:nvPr>
        </p:nvSpPr>
        <p:spPr>
          <a:xfrm>
            <a:off x="817100" y="1302987"/>
            <a:ext cx="8192217" cy="5204139"/>
          </a:xfrm>
        </p:spPr>
        <p:txBody>
          <a:bodyPr/>
          <a:lstStyle/>
          <a:p>
            <a:pPr marL="0" indent="0">
              <a:lnSpc>
                <a:spcPct val="90000"/>
              </a:lnSpc>
              <a:buNone/>
            </a:pPr>
            <a:r>
              <a:rPr lang="en-US" dirty="0">
                <a:latin typeface="Gill Sans MT"/>
                <a:cs typeface="Gill Sans MT"/>
              </a:rPr>
              <a:t>aggregate routers into regions known as</a:t>
            </a:r>
            <a:r>
              <a:rPr lang="en-US" dirty="0">
                <a:solidFill>
                  <a:srgbClr val="FF0000"/>
                </a:solidFill>
                <a:latin typeface="Gill Sans MT"/>
                <a:cs typeface="Gill Sans MT"/>
              </a:rPr>
              <a:t> </a:t>
            </a:r>
            <a:r>
              <a:rPr lang="ja-JP" altLang="en-US" dirty="0">
                <a:solidFill>
                  <a:srgbClr val="CC0000"/>
                </a:solidFill>
                <a:latin typeface="Gill Sans MT"/>
                <a:cs typeface="Gill Sans MT"/>
              </a:rPr>
              <a:t>“</a:t>
            </a:r>
            <a:r>
              <a:rPr lang="en-US" altLang="ja-JP" dirty="0">
                <a:solidFill>
                  <a:srgbClr val="CC0000"/>
                </a:solidFill>
                <a:latin typeface="Gill Sans MT"/>
                <a:cs typeface="Gill Sans MT"/>
              </a:rPr>
              <a:t>autonomous systems</a:t>
            </a:r>
            <a:r>
              <a:rPr lang="ja-JP" altLang="en-US" dirty="0">
                <a:solidFill>
                  <a:srgbClr val="CC0000"/>
                </a:solidFill>
                <a:latin typeface="Gill Sans MT"/>
                <a:cs typeface="Gill Sans MT"/>
              </a:rPr>
              <a:t>”</a:t>
            </a:r>
            <a:r>
              <a:rPr lang="en-US" altLang="ja-JP" dirty="0">
                <a:solidFill>
                  <a:srgbClr val="CC0000"/>
                </a:solidFill>
                <a:latin typeface="Gill Sans MT"/>
                <a:cs typeface="Gill Sans MT"/>
              </a:rPr>
              <a:t> (AS) (a.k.a. “domains”)</a:t>
            </a:r>
          </a:p>
          <a:p>
            <a:r>
              <a:rPr lang="en-US" sz="2400" dirty="0"/>
              <a:t>an </a:t>
            </a:r>
            <a:r>
              <a:rPr lang="en-US" sz="2400" b="1" dirty="0">
                <a:solidFill>
                  <a:srgbClr val="C00000"/>
                </a:solidFill>
              </a:rPr>
              <a:t>autonomous system (AS)</a:t>
            </a:r>
            <a:r>
              <a:rPr lang="en-US" sz="2400" dirty="0">
                <a:solidFill>
                  <a:srgbClr val="C00000"/>
                </a:solidFill>
              </a:rPr>
              <a:t> </a:t>
            </a:r>
            <a:r>
              <a:rPr lang="en-US" sz="2400" dirty="0"/>
              <a:t>is a region of the Internet that is administered by a </a:t>
            </a:r>
            <a:r>
              <a:rPr lang="en-US" sz="2400" dirty="0">
                <a:solidFill>
                  <a:srgbClr val="C00000"/>
                </a:solidFill>
              </a:rPr>
              <a:t>single entity </a:t>
            </a:r>
            <a:r>
              <a:rPr lang="en-US" sz="2400" dirty="0"/>
              <a:t>and that has a </a:t>
            </a:r>
            <a:r>
              <a:rPr lang="en-US" sz="2400" dirty="0">
                <a:solidFill>
                  <a:srgbClr val="C00000"/>
                </a:solidFill>
              </a:rPr>
              <a:t>unified routing policy</a:t>
            </a:r>
          </a:p>
          <a:p>
            <a:r>
              <a:rPr lang="en-US" sz="2400" dirty="0"/>
              <a:t>each </a:t>
            </a:r>
            <a:r>
              <a:rPr lang="en-US" sz="2400" dirty="0">
                <a:solidFill>
                  <a:srgbClr val="C00000"/>
                </a:solidFill>
              </a:rPr>
              <a:t>autonomous system</a:t>
            </a:r>
            <a:r>
              <a:rPr lang="en-US" sz="2400" dirty="0"/>
              <a:t> is assigned an </a:t>
            </a:r>
            <a:r>
              <a:rPr lang="en-US" sz="2400" dirty="0">
                <a:solidFill>
                  <a:srgbClr val="C00000"/>
                </a:solidFill>
              </a:rPr>
              <a:t>Autonomous System Number</a:t>
            </a:r>
            <a:r>
              <a:rPr lang="en-US" sz="2400" dirty="0"/>
              <a:t> (</a:t>
            </a:r>
            <a:r>
              <a:rPr lang="en-US" sz="2400" b="1" dirty="0"/>
              <a:t>ASN</a:t>
            </a:r>
            <a:r>
              <a:rPr lang="en-US" sz="2400" dirty="0"/>
              <a:t>). Each ASN is 32bits</a:t>
            </a:r>
          </a:p>
          <a:p>
            <a:pPr lvl="2"/>
            <a:r>
              <a:rPr lang="en-US" dirty="0"/>
              <a:t>ASN assigned by </a:t>
            </a:r>
            <a:r>
              <a:rPr lang="en-US" dirty="0">
                <a:solidFill>
                  <a:srgbClr val="C00000"/>
                </a:solidFill>
              </a:rPr>
              <a:t>Regional Internet Registries</a:t>
            </a:r>
          </a:p>
          <a:p>
            <a:pPr lvl="2"/>
            <a:r>
              <a:rPr lang="en-US" dirty="0">
                <a:solidFill>
                  <a:srgbClr val="C00000"/>
                </a:solidFill>
              </a:rPr>
              <a:t>example ASNs</a:t>
            </a:r>
          </a:p>
          <a:p>
            <a:pPr lvl="3"/>
            <a:r>
              <a:rPr lang="en-US" dirty="0">
                <a:latin typeface="+mn-lt"/>
              </a:rPr>
              <a:t>U of T</a:t>
            </a:r>
            <a:r>
              <a:rPr lang="en-US" altLang="ja-JP" dirty="0">
                <a:latin typeface="+mn-lt"/>
              </a:rPr>
              <a:t>s campus network (AS239) </a:t>
            </a:r>
          </a:p>
          <a:p>
            <a:pPr lvl="3"/>
            <a:r>
              <a:rPr lang="en-US" dirty="0">
                <a:latin typeface="+mn-lt"/>
              </a:rPr>
              <a:t>Sprint (AS1239, AS1240, AS 6211, …)</a:t>
            </a:r>
          </a:p>
          <a:p>
            <a:r>
              <a:rPr lang="en-US" sz="2400" dirty="0"/>
              <a:t>each autonomous system can consist of multiple IP networks</a:t>
            </a:r>
            <a:endParaRPr lang="en-US" sz="2400" dirty="0">
              <a:latin typeface="+mn-lt"/>
            </a:endParaRPr>
          </a:p>
          <a:p>
            <a:pPr marL="0" indent="0">
              <a:lnSpc>
                <a:spcPct val="90000"/>
              </a:lnSpc>
              <a:buNone/>
            </a:pPr>
            <a:endParaRPr lang="en-US" dirty="0">
              <a:latin typeface="Gill Sans MT" charset="0"/>
            </a:endParaRPr>
          </a:p>
        </p:txBody>
      </p:sp>
      <p:pic>
        <p:nvPicPr>
          <p:cNvPr id="144389"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3" y="903288"/>
            <a:ext cx="7831792" cy="2128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9335" name="Rectangle 7"/>
          <p:cNvSpPr>
            <a:spLocks noGrp="1" noChangeArrowheads="1"/>
          </p:cNvSpPr>
          <p:nvPr>
            <p:ph type="title"/>
          </p:nvPr>
        </p:nvSpPr>
        <p:spPr>
          <a:xfrm>
            <a:off x="533400" y="241300"/>
            <a:ext cx="8144020" cy="885825"/>
          </a:xfrm>
        </p:spPr>
        <p:txBody>
          <a:bodyPr/>
          <a:lstStyle/>
          <a:p>
            <a:pPr>
              <a:defRPr/>
            </a:pPr>
            <a:r>
              <a:rPr lang="en-US" sz="4000" dirty="0">
                <a:cs typeface="+mj-cs"/>
              </a:rPr>
              <a:t>Internet approach to scalable routing</a:t>
            </a:r>
          </a:p>
        </p:txBody>
      </p:sp>
      <p:sp>
        <p:nvSpPr>
          <p:cNvPr id="10"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6</a:t>
            </a:fld>
            <a:endParaRPr lang="en-US" sz="1200" dirty="0">
              <a:latin typeface="Tahoma" charset="0"/>
            </a:endParaRPr>
          </a:p>
        </p:txBody>
      </p:sp>
      <p:sp>
        <p:nvSpPr>
          <p:cNvPr id="11"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2839338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602674"/>
          </a:xfrm>
        </p:spPr>
        <p:txBody>
          <a:bodyPr/>
          <a:lstStyle/>
          <a:p>
            <a:r>
              <a:rPr lang="en-US" sz="4000" dirty="0"/>
              <a:t>Exchange DD or DBD packets</a:t>
            </a:r>
          </a:p>
        </p:txBody>
      </p:sp>
      <p:sp>
        <p:nvSpPr>
          <p:cNvPr id="3" name="Content Placeholder 2"/>
          <p:cNvSpPr>
            <a:spLocks noGrp="1"/>
          </p:cNvSpPr>
          <p:nvPr>
            <p:ph idx="1"/>
          </p:nvPr>
        </p:nvSpPr>
        <p:spPr>
          <a:xfrm>
            <a:off x="460513" y="987287"/>
            <a:ext cx="7772400" cy="4936435"/>
          </a:xfrm>
        </p:spPr>
        <p:txBody>
          <a:bodyPr/>
          <a:lstStyle/>
          <a:p>
            <a:r>
              <a:rPr lang="en-US" sz="2800" dirty="0"/>
              <a:t>R1 and R2 are “adjacent” neighbors</a:t>
            </a:r>
          </a:p>
          <a:p>
            <a:r>
              <a:rPr lang="en-US" sz="2800" dirty="0"/>
              <a:t>The neighbors must first determine who will be the master and who will be the slave. The router with higher Router-ID becomes master and initiates the link state info exchange. </a:t>
            </a:r>
          </a:p>
          <a:p>
            <a:r>
              <a:rPr lang="en-US" sz="2800" dirty="0"/>
              <a:t>They start by sending Database Description (DD or DBD) packets which contain an abbreviated list of the router’s link-state database</a:t>
            </a:r>
          </a:p>
          <a:p>
            <a:r>
              <a:rPr lang="en-US" sz="2800" dirty="0"/>
              <a:t>The receiver acknowledges a received DD packet by sending an its DD packet to the sender.</a:t>
            </a:r>
          </a:p>
          <a:p>
            <a:r>
              <a:rPr lang="en-US" sz="2800" dirty="0"/>
              <a:t> Each DD packet has a sequence number and only the master can increment sequence numbers.</a:t>
            </a:r>
          </a:p>
        </p:txBody>
      </p:sp>
      <p:pic>
        <p:nvPicPr>
          <p:cNvPr id="4" name="Picture 2" descr="underline_base">
            <a:extLst>
              <a:ext uri="{FF2B5EF4-FFF2-40B4-BE49-F238E27FC236}">
                <a16:creationId xmlns:a16="http://schemas.microsoft.com/office/drawing/2014/main" id="{2D743CC3-F7C5-EA43-A649-E611F8C81D6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739" y="813059"/>
            <a:ext cx="6253618" cy="126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132995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2" y="197708"/>
            <a:ext cx="7772400" cy="654908"/>
          </a:xfrm>
        </p:spPr>
        <p:txBody>
          <a:bodyPr/>
          <a:lstStyle/>
          <a:p>
            <a:r>
              <a:rPr lang="en-US" dirty="0"/>
              <a:t>DD Message Exchange</a:t>
            </a:r>
          </a:p>
        </p:txBody>
      </p:sp>
      <p:pic>
        <p:nvPicPr>
          <p:cNvPr id="4" name="Content Placeholder 3"/>
          <p:cNvPicPr>
            <a:picLocks noGrp="1" noChangeAspect="1"/>
          </p:cNvPicPr>
          <p:nvPr>
            <p:ph idx="1"/>
          </p:nvPr>
        </p:nvPicPr>
        <p:blipFill>
          <a:blip r:embed="rId2"/>
          <a:srcRect l="-1797" r="-1797"/>
          <a:stretch>
            <a:fillRect/>
          </a:stretch>
        </p:blipFill>
        <p:spPr>
          <a:xfrm>
            <a:off x="1066800" y="838199"/>
            <a:ext cx="4724400" cy="2964329"/>
          </a:xfrm>
        </p:spPr>
      </p:pic>
      <p:pic>
        <p:nvPicPr>
          <p:cNvPr id="5" name="Picture 4"/>
          <p:cNvPicPr>
            <a:picLocks noChangeAspect="1"/>
          </p:cNvPicPr>
          <p:nvPr/>
        </p:nvPicPr>
        <p:blipFill>
          <a:blip r:embed="rId3"/>
          <a:stretch>
            <a:fillRect/>
          </a:stretch>
        </p:blipFill>
        <p:spPr>
          <a:xfrm>
            <a:off x="4419600" y="3676650"/>
            <a:ext cx="4499274" cy="2924528"/>
          </a:xfrm>
          <a:prstGeom prst="rect">
            <a:avLst/>
          </a:prstGeom>
        </p:spPr>
      </p:pic>
      <p:pic>
        <p:nvPicPr>
          <p:cNvPr id="6" name="Picture 2" descr="underline_base">
            <a:extLst>
              <a:ext uri="{FF2B5EF4-FFF2-40B4-BE49-F238E27FC236}">
                <a16:creationId xmlns:a16="http://schemas.microsoft.com/office/drawing/2014/main" id="{90EE34E9-A2F1-D744-AE4D-4547B5495FF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746" y="961340"/>
            <a:ext cx="5215650" cy="18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944743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4C5AA-C82A-284C-84C7-4D4B77BA1FF8}"/>
              </a:ext>
            </a:extLst>
          </p:cNvPr>
          <p:cNvSpPr>
            <a:spLocks noGrp="1"/>
          </p:cNvSpPr>
          <p:nvPr>
            <p:ph type="title"/>
          </p:nvPr>
        </p:nvSpPr>
        <p:spPr>
          <a:xfrm>
            <a:off x="533400" y="228600"/>
            <a:ext cx="7772400" cy="655983"/>
          </a:xfrm>
        </p:spPr>
        <p:txBody>
          <a:bodyPr/>
          <a:lstStyle/>
          <a:p>
            <a:r>
              <a:rPr lang="en-US" dirty="0"/>
              <a:t>Updating the LSDB</a:t>
            </a:r>
          </a:p>
        </p:txBody>
      </p:sp>
      <p:sp>
        <p:nvSpPr>
          <p:cNvPr id="3" name="Content Placeholder 2">
            <a:extLst>
              <a:ext uri="{FF2B5EF4-FFF2-40B4-BE49-F238E27FC236}">
                <a16:creationId xmlns:a16="http://schemas.microsoft.com/office/drawing/2014/main" id="{49CA3312-FEF9-5F42-9002-232F23A1492A}"/>
              </a:ext>
            </a:extLst>
          </p:cNvPr>
          <p:cNvSpPr>
            <a:spLocks noGrp="1"/>
          </p:cNvSpPr>
          <p:nvPr>
            <p:ph idx="1"/>
          </p:nvPr>
        </p:nvSpPr>
        <p:spPr>
          <a:xfrm>
            <a:off x="414130" y="974034"/>
            <a:ext cx="7772400" cy="5307495"/>
          </a:xfrm>
        </p:spPr>
        <p:txBody>
          <a:bodyPr/>
          <a:lstStyle/>
          <a:p>
            <a:r>
              <a:rPr lang="en-US" sz="2400" dirty="0"/>
              <a:t>Routers first exchange </a:t>
            </a:r>
            <a:r>
              <a:rPr lang="en-US" sz="2400" dirty="0">
                <a:solidFill>
                  <a:srgbClr val="C00000"/>
                </a:solidFill>
              </a:rPr>
              <a:t>DD</a:t>
            </a:r>
            <a:r>
              <a:rPr lang="en-US" sz="2400" dirty="0"/>
              <a:t> </a:t>
            </a:r>
            <a:r>
              <a:rPr lang="en-US" sz="2400" dirty="0" err="1"/>
              <a:t>msgs</a:t>
            </a:r>
            <a:r>
              <a:rPr lang="en-US" sz="2400" dirty="0"/>
              <a:t> that only list the content of the LSDB but no details.</a:t>
            </a:r>
          </a:p>
          <a:p>
            <a:r>
              <a:rPr lang="en-US" sz="2400" dirty="0"/>
              <a:t>Once a router gets that info, it can then check to see if it has that information in its LSDB or if the information is outdated.</a:t>
            </a:r>
          </a:p>
          <a:p>
            <a:r>
              <a:rPr lang="en-US" sz="2400" dirty="0"/>
              <a:t>If it is missing info or it is has outdated records, it sends a link state request (LSR) requesting specific information regarding those links.</a:t>
            </a:r>
          </a:p>
          <a:p>
            <a:r>
              <a:rPr lang="en-US" sz="2400" dirty="0"/>
              <a:t>The neighbor responds with a Link State Update that contains Link State Advertisements (LSA) with detailed information for each requested link state.</a:t>
            </a:r>
          </a:p>
          <a:p>
            <a:r>
              <a:rPr lang="en-US" sz="2400" dirty="0"/>
              <a:t>The router will ACK the response and update its LSDB.</a:t>
            </a:r>
          </a:p>
          <a:p>
            <a:r>
              <a:rPr lang="en-US" sz="2400" dirty="0"/>
              <a:t>Both neighbors can request updates.</a:t>
            </a:r>
          </a:p>
          <a:p>
            <a:r>
              <a:rPr lang="en-US" sz="2400" dirty="0"/>
              <a:t>Recall that each link state entry in the LSDB has a seq# that is used to identify the “newness” of the information.</a:t>
            </a:r>
          </a:p>
        </p:txBody>
      </p:sp>
      <p:sp>
        <p:nvSpPr>
          <p:cNvPr id="4" name="Footer Placeholder 3">
            <a:extLst>
              <a:ext uri="{FF2B5EF4-FFF2-40B4-BE49-F238E27FC236}">
                <a16:creationId xmlns:a16="http://schemas.microsoft.com/office/drawing/2014/main" id="{9E38F23C-62BA-184A-9B02-B76554B86195}"/>
              </a:ext>
            </a:extLst>
          </p:cNvPr>
          <p:cNvSpPr>
            <a:spLocks noGrp="1"/>
          </p:cNvSpPr>
          <p:nvPr>
            <p:ph type="ftr" sz="quarter" idx="11"/>
          </p:nvPr>
        </p:nvSpPr>
        <p:spPr/>
        <p:txBody>
          <a:bodyPr/>
          <a:lstStyle/>
          <a:p>
            <a:pPr>
              <a:defRPr/>
            </a:pPr>
            <a:r>
              <a:rPr lang="en-US"/>
              <a:t>Network Layer</a:t>
            </a:r>
          </a:p>
        </p:txBody>
      </p:sp>
      <p:sp>
        <p:nvSpPr>
          <p:cNvPr id="5" name="Slide Number Placeholder 4">
            <a:extLst>
              <a:ext uri="{FF2B5EF4-FFF2-40B4-BE49-F238E27FC236}">
                <a16:creationId xmlns:a16="http://schemas.microsoft.com/office/drawing/2014/main" id="{8C953132-C8DF-9E44-AFE3-24BD2895327C}"/>
              </a:ext>
            </a:extLst>
          </p:cNvPr>
          <p:cNvSpPr>
            <a:spLocks noGrp="1"/>
          </p:cNvSpPr>
          <p:nvPr>
            <p:ph type="sldNum" sz="quarter" idx="12"/>
          </p:nvPr>
        </p:nvSpPr>
        <p:spPr/>
        <p:txBody>
          <a:bodyPr/>
          <a:lstStyle/>
          <a:p>
            <a:pPr>
              <a:defRPr/>
            </a:pPr>
            <a:r>
              <a:rPr lang="en-US"/>
              <a:t>4-</a:t>
            </a:r>
            <a:fld id="{D498B073-F070-8F40-A264-45FE158B6770}" type="slidenum">
              <a:rPr lang="en-US" smtClean="0"/>
              <a:pPr>
                <a:defRPr/>
              </a:pPr>
              <a:t>62</a:t>
            </a:fld>
            <a:endParaRPr lang="en-US"/>
          </a:p>
        </p:txBody>
      </p:sp>
      <p:pic>
        <p:nvPicPr>
          <p:cNvPr id="6" name="Picture 2" descr="underline_base">
            <a:extLst>
              <a:ext uri="{FF2B5EF4-FFF2-40B4-BE49-F238E27FC236}">
                <a16:creationId xmlns:a16="http://schemas.microsoft.com/office/drawing/2014/main" id="{DAFB695D-A02E-2E44-95C7-3D32E44CB93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529" y="837773"/>
            <a:ext cx="4498958" cy="126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006903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LSA Request</a:t>
            </a:r>
          </a:p>
        </p:txBody>
      </p:sp>
      <p:pic>
        <p:nvPicPr>
          <p:cNvPr id="4" name="Content Placeholder 3"/>
          <p:cNvPicPr>
            <a:picLocks noGrp="1" noChangeAspect="1"/>
          </p:cNvPicPr>
          <p:nvPr>
            <p:ph idx="1"/>
          </p:nvPr>
        </p:nvPicPr>
        <p:blipFill>
          <a:blip r:embed="rId2"/>
          <a:srcRect l="-1797" r="-1797"/>
          <a:stretch>
            <a:fillRect/>
          </a:stretch>
        </p:blipFill>
        <p:spPr>
          <a:xfrm>
            <a:off x="1066800" y="1219200"/>
            <a:ext cx="7543800" cy="4733365"/>
          </a:xfrm>
        </p:spPr>
      </p:pic>
      <p:sp>
        <p:nvSpPr>
          <p:cNvPr id="5" name="TextBox 4"/>
          <p:cNvSpPr txBox="1"/>
          <p:nvPr/>
        </p:nvSpPr>
        <p:spPr>
          <a:xfrm>
            <a:off x="1219200" y="6019800"/>
            <a:ext cx="7536438" cy="461665"/>
          </a:xfrm>
          <a:prstGeom prst="rect">
            <a:avLst/>
          </a:prstGeom>
          <a:noFill/>
        </p:spPr>
        <p:txBody>
          <a:bodyPr wrap="none" rtlCol="0">
            <a:spAutoFit/>
          </a:bodyPr>
          <a:lstStyle/>
          <a:p>
            <a:r>
              <a:rPr lang="en-US" sz="2400" dirty="0"/>
              <a:t>R1 or R2 can send Request to get missing LSA from its neighbors</a:t>
            </a:r>
          </a:p>
        </p:txBody>
      </p:sp>
      <p:pic>
        <p:nvPicPr>
          <p:cNvPr id="6" name="Picture 2" descr="underline_base">
            <a:extLst>
              <a:ext uri="{FF2B5EF4-FFF2-40B4-BE49-F238E27FC236}">
                <a16:creationId xmlns:a16="http://schemas.microsoft.com/office/drawing/2014/main" id="{8230DA8C-5DA4-9B4E-9031-100C5176471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955" y="1146692"/>
            <a:ext cx="3003791" cy="766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632791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685800"/>
          </a:xfrm>
        </p:spPr>
        <p:txBody>
          <a:bodyPr/>
          <a:lstStyle/>
          <a:p>
            <a:r>
              <a:rPr lang="en-US" dirty="0"/>
              <a:t>LSA Exchange</a:t>
            </a:r>
          </a:p>
        </p:txBody>
      </p:sp>
      <p:pic>
        <p:nvPicPr>
          <p:cNvPr id="4" name="Content Placeholder 3"/>
          <p:cNvPicPr>
            <a:picLocks noGrp="1" noChangeAspect="1"/>
          </p:cNvPicPr>
          <p:nvPr>
            <p:ph idx="1"/>
          </p:nvPr>
        </p:nvPicPr>
        <p:blipFill>
          <a:blip r:embed="rId2"/>
          <a:srcRect t="-7041" b="-7041"/>
          <a:stretch>
            <a:fillRect/>
          </a:stretch>
        </p:blipFill>
        <p:spPr>
          <a:xfrm>
            <a:off x="1066800" y="990600"/>
            <a:ext cx="4736306" cy="2971800"/>
          </a:xfrm>
        </p:spPr>
      </p:pic>
      <p:pic>
        <p:nvPicPr>
          <p:cNvPr id="5" name="Picture 4"/>
          <p:cNvPicPr>
            <a:picLocks noChangeAspect="1"/>
          </p:cNvPicPr>
          <p:nvPr/>
        </p:nvPicPr>
        <p:blipFill>
          <a:blip r:embed="rId3"/>
          <a:stretch>
            <a:fillRect/>
          </a:stretch>
        </p:blipFill>
        <p:spPr>
          <a:xfrm>
            <a:off x="4419600" y="3657600"/>
            <a:ext cx="4445000" cy="2794000"/>
          </a:xfrm>
          <a:prstGeom prst="rect">
            <a:avLst/>
          </a:prstGeom>
        </p:spPr>
      </p:pic>
      <p:sp>
        <p:nvSpPr>
          <p:cNvPr id="6" name="TextBox 5"/>
          <p:cNvSpPr txBox="1"/>
          <p:nvPr/>
        </p:nvSpPr>
        <p:spPr>
          <a:xfrm>
            <a:off x="1295400" y="4343400"/>
            <a:ext cx="2819400" cy="1569660"/>
          </a:xfrm>
          <a:prstGeom prst="rect">
            <a:avLst/>
          </a:prstGeom>
          <a:noFill/>
        </p:spPr>
        <p:txBody>
          <a:bodyPr wrap="square" rtlCol="0">
            <a:spAutoFit/>
          </a:bodyPr>
          <a:lstStyle/>
          <a:p>
            <a:r>
              <a:rPr lang="en-US" sz="2400" dirty="0"/>
              <a:t>R2 sends back an </a:t>
            </a:r>
            <a:r>
              <a:rPr lang="en-US" sz="2400" dirty="0" err="1"/>
              <a:t>LSAck</a:t>
            </a:r>
            <a:r>
              <a:rPr lang="en-US" sz="2400" dirty="0"/>
              <a:t> packet to acknowledge the packet</a:t>
            </a:r>
          </a:p>
        </p:txBody>
      </p:sp>
      <p:pic>
        <p:nvPicPr>
          <p:cNvPr id="7" name="Picture 2" descr="underline_base">
            <a:extLst>
              <a:ext uri="{FF2B5EF4-FFF2-40B4-BE49-F238E27FC236}">
                <a16:creationId xmlns:a16="http://schemas.microsoft.com/office/drawing/2014/main" id="{19A6BAEC-A063-034E-BEF2-29B3D29614F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43" y="887200"/>
            <a:ext cx="3362135" cy="175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790206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09" y="280705"/>
            <a:ext cx="7772400" cy="494547"/>
          </a:xfrm>
        </p:spPr>
        <p:txBody>
          <a:bodyPr/>
          <a:lstStyle/>
          <a:p>
            <a:r>
              <a:rPr lang="en-US" sz="3600" dirty="0"/>
              <a:t>Example of DD exchange</a:t>
            </a:r>
          </a:p>
        </p:txBody>
      </p:sp>
      <p:sp>
        <p:nvSpPr>
          <p:cNvPr id="7" name="TextBox 6">
            <a:extLst>
              <a:ext uri="{FF2B5EF4-FFF2-40B4-BE49-F238E27FC236}">
                <a16:creationId xmlns:a16="http://schemas.microsoft.com/office/drawing/2014/main" id="{617BDFEB-56AD-4745-9F09-89695A6BEF0F}"/>
              </a:ext>
            </a:extLst>
          </p:cNvPr>
          <p:cNvSpPr txBox="1"/>
          <p:nvPr/>
        </p:nvSpPr>
        <p:spPr>
          <a:xfrm>
            <a:off x="6562785" y="5452551"/>
            <a:ext cx="1606530" cy="954107"/>
          </a:xfrm>
          <a:prstGeom prst="rect">
            <a:avLst/>
          </a:prstGeom>
          <a:noFill/>
        </p:spPr>
        <p:txBody>
          <a:bodyPr wrap="none" rtlCol="0">
            <a:spAutoFit/>
          </a:bodyPr>
          <a:lstStyle/>
          <a:p>
            <a:r>
              <a:rPr lang="en-US" sz="1400" dirty="0"/>
              <a:t>Notices missing </a:t>
            </a:r>
          </a:p>
          <a:p>
            <a:r>
              <a:rPr lang="en-US" sz="1400" dirty="0"/>
              <a:t>Record: 10.1.10.2</a:t>
            </a:r>
          </a:p>
          <a:p>
            <a:r>
              <a:rPr lang="en-US" sz="1400" dirty="0"/>
              <a:t>(its own link)</a:t>
            </a:r>
          </a:p>
          <a:p>
            <a:r>
              <a:rPr lang="en-US" sz="1400" dirty="0"/>
              <a:t>Sends it</a:t>
            </a:r>
          </a:p>
        </p:txBody>
      </p:sp>
      <p:sp>
        <p:nvSpPr>
          <p:cNvPr id="8" name="TextBox 7">
            <a:extLst>
              <a:ext uri="{FF2B5EF4-FFF2-40B4-BE49-F238E27FC236}">
                <a16:creationId xmlns:a16="http://schemas.microsoft.com/office/drawing/2014/main" id="{8445C2EC-7781-3F4E-82B2-E21CC139E5E3}"/>
              </a:ext>
            </a:extLst>
          </p:cNvPr>
          <p:cNvSpPr txBox="1"/>
          <p:nvPr/>
        </p:nvSpPr>
        <p:spPr>
          <a:xfrm>
            <a:off x="2077009" y="6365341"/>
            <a:ext cx="554960" cy="307777"/>
          </a:xfrm>
          <a:prstGeom prst="rect">
            <a:avLst/>
          </a:prstGeom>
          <a:noFill/>
        </p:spPr>
        <p:txBody>
          <a:bodyPr wrap="none" rtlCol="0">
            <a:spAutoFit/>
          </a:bodyPr>
          <a:lstStyle/>
          <a:p>
            <a:r>
              <a:rPr lang="en-US" sz="1400" dirty="0"/>
              <a:t>ACK</a:t>
            </a:r>
          </a:p>
        </p:txBody>
      </p:sp>
      <p:sp>
        <p:nvSpPr>
          <p:cNvPr id="9" name="TextBox 8">
            <a:extLst>
              <a:ext uri="{FF2B5EF4-FFF2-40B4-BE49-F238E27FC236}">
                <a16:creationId xmlns:a16="http://schemas.microsoft.com/office/drawing/2014/main" id="{AD884D0F-8DC8-5C4D-A6E2-1086C9B0DBD5}"/>
              </a:ext>
            </a:extLst>
          </p:cNvPr>
          <p:cNvSpPr txBox="1"/>
          <p:nvPr/>
        </p:nvSpPr>
        <p:spPr>
          <a:xfrm>
            <a:off x="1132523" y="4278930"/>
            <a:ext cx="1766830" cy="523220"/>
          </a:xfrm>
          <a:prstGeom prst="rect">
            <a:avLst/>
          </a:prstGeom>
          <a:noFill/>
        </p:spPr>
        <p:txBody>
          <a:bodyPr wrap="none" rtlCol="0">
            <a:spAutoFit/>
          </a:bodyPr>
          <a:lstStyle/>
          <a:p>
            <a:r>
              <a:rPr lang="en-US" sz="1400" dirty="0"/>
              <a:t>DD: only headers of</a:t>
            </a:r>
          </a:p>
          <a:p>
            <a:r>
              <a:rPr lang="en-US" sz="1400" dirty="0"/>
              <a:t>LSAs</a:t>
            </a:r>
          </a:p>
        </p:txBody>
      </p:sp>
      <p:graphicFrame>
        <p:nvGraphicFramePr>
          <p:cNvPr id="4" name="Object 3">
            <a:extLst>
              <a:ext uri="{FF2B5EF4-FFF2-40B4-BE49-F238E27FC236}">
                <a16:creationId xmlns:a16="http://schemas.microsoft.com/office/drawing/2014/main" id="{EF4C7355-2402-9745-A49C-742245987A80}"/>
              </a:ext>
            </a:extLst>
          </p:cNvPr>
          <p:cNvGraphicFramePr>
            <a:graphicFrameLocks noChangeAspect="1"/>
          </p:cNvGraphicFramePr>
          <p:nvPr>
            <p:extLst>
              <p:ext uri="{D42A27DB-BD31-4B8C-83A1-F6EECF244321}">
                <p14:modId xmlns:p14="http://schemas.microsoft.com/office/powerpoint/2010/main" val="2455785461"/>
              </p:ext>
            </p:extLst>
          </p:nvPr>
        </p:nvGraphicFramePr>
        <p:xfrm>
          <a:off x="1170187" y="1246231"/>
          <a:ext cx="7071770" cy="5475845"/>
        </p:xfrm>
        <a:graphic>
          <a:graphicData uri="http://schemas.openxmlformats.org/presentationml/2006/ole">
            <mc:AlternateContent xmlns:mc="http://schemas.openxmlformats.org/markup-compatibility/2006">
              <mc:Choice xmlns:v="urn:schemas-microsoft-com:vml" Requires="v">
                <p:oleObj spid="_x0000_s47180" name="VISIO" r:id="rId3" imgW="9987480" imgH="6023880" progId="Visio.Drawing.4">
                  <p:embed/>
                </p:oleObj>
              </mc:Choice>
              <mc:Fallback>
                <p:oleObj name="VISIO" r:id="rId3" imgW="9987480" imgH="6023880" progId="Visio.Drawing.4">
                  <p:embed/>
                  <p:pic>
                    <p:nvPicPr>
                      <p:cNvPr id="32768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0187" y="1246231"/>
                        <a:ext cx="7071770" cy="54758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Rectangle 4">
            <a:extLst>
              <a:ext uri="{FF2B5EF4-FFF2-40B4-BE49-F238E27FC236}">
                <a16:creationId xmlns:a16="http://schemas.microsoft.com/office/drawing/2014/main" id="{543DAE51-1907-8E40-B4F4-E8B294088D0D}"/>
              </a:ext>
            </a:extLst>
          </p:cNvPr>
          <p:cNvSpPr/>
          <p:nvPr/>
        </p:nvSpPr>
        <p:spPr bwMode="auto">
          <a:xfrm>
            <a:off x="2224485" y="1302563"/>
            <a:ext cx="5078897" cy="23158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5A5AE194-37AF-9944-B15F-2AE6DEFC51CF}"/>
              </a:ext>
            </a:extLst>
          </p:cNvPr>
          <p:cNvSpPr/>
          <p:nvPr/>
        </p:nvSpPr>
        <p:spPr>
          <a:xfrm>
            <a:off x="1677317" y="4809888"/>
            <a:ext cx="5549152" cy="137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26" name="Object 25">
            <a:extLst>
              <a:ext uri="{FF2B5EF4-FFF2-40B4-BE49-F238E27FC236}">
                <a16:creationId xmlns:a16="http://schemas.microsoft.com/office/drawing/2014/main" id="{DC436EDC-7B4D-2C4E-9EFF-170A57CF25F7}"/>
              </a:ext>
            </a:extLst>
          </p:cNvPr>
          <p:cNvGraphicFramePr>
            <a:graphicFrameLocks noChangeAspect="1"/>
          </p:cNvGraphicFramePr>
          <p:nvPr>
            <p:extLst>
              <p:ext uri="{D42A27DB-BD31-4B8C-83A1-F6EECF244321}">
                <p14:modId xmlns:p14="http://schemas.microsoft.com/office/powerpoint/2010/main" val="2068538197"/>
              </p:ext>
            </p:extLst>
          </p:nvPr>
        </p:nvGraphicFramePr>
        <p:xfrm>
          <a:off x="1625945" y="2257778"/>
          <a:ext cx="6450457" cy="1202114"/>
        </p:xfrm>
        <a:graphic>
          <a:graphicData uri="http://schemas.openxmlformats.org/presentationml/2006/ole">
            <mc:AlternateContent xmlns:mc="http://schemas.openxmlformats.org/markup-compatibility/2006">
              <mc:Choice xmlns:v="urn:schemas-microsoft-com:vml" Requires="v">
                <p:oleObj spid="_x0000_s47181" name="Visio" r:id="rId5" imgW="3231900" imgH="755327" progId="Visio.Drawing.15">
                  <p:embed/>
                </p:oleObj>
              </mc:Choice>
              <mc:Fallback>
                <p:oleObj name="Visio" r:id="rId5" imgW="3231900" imgH="755327" progId="Visio.Drawing.15">
                  <p:embed/>
                  <p:pic>
                    <p:nvPicPr>
                      <p:cNvPr id="5" name="Object 4">
                        <a:extLst>
                          <a:ext uri="{FF2B5EF4-FFF2-40B4-BE49-F238E27FC236}">
                            <a16:creationId xmlns:a16="http://schemas.microsoft.com/office/drawing/2014/main" id="{43C90395-92AC-4898-8719-1C5D4CB3AAD1}"/>
                          </a:ext>
                        </a:extLst>
                      </p:cNvPr>
                      <p:cNvPicPr/>
                      <p:nvPr/>
                    </p:nvPicPr>
                    <p:blipFill>
                      <a:blip r:embed="rId6"/>
                      <a:stretch>
                        <a:fillRect/>
                      </a:stretch>
                    </p:blipFill>
                    <p:spPr>
                      <a:xfrm>
                        <a:off x="1625945" y="2257778"/>
                        <a:ext cx="6450457" cy="1202114"/>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D3510210-7DAA-8C43-A992-1C6067F3AA97}"/>
              </a:ext>
            </a:extLst>
          </p:cNvPr>
          <p:cNvSpPr/>
          <p:nvPr/>
        </p:nvSpPr>
        <p:spPr>
          <a:xfrm>
            <a:off x="1681436" y="3850180"/>
            <a:ext cx="4707007" cy="239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a:extLst>
              <a:ext uri="{FF2B5EF4-FFF2-40B4-BE49-F238E27FC236}">
                <a16:creationId xmlns:a16="http://schemas.microsoft.com/office/drawing/2014/main" id="{4EE598A3-47DE-F24C-9C2E-B64D892FFAB8}"/>
              </a:ext>
            </a:extLst>
          </p:cNvPr>
          <p:cNvCxnSpPr/>
          <p:nvPr/>
        </p:nvCxnSpPr>
        <p:spPr bwMode="auto">
          <a:xfrm flipH="1" flipV="1">
            <a:off x="5572897" y="5053914"/>
            <a:ext cx="1013254" cy="65490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7BD6F8F8-4BDB-344A-8052-C1B15AD6BDDC}"/>
              </a:ext>
            </a:extLst>
          </p:cNvPr>
          <p:cNvCxnSpPr>
            <a:cxnSpLocks/>
          </p:cNvCxnSpPr>
          <p:nvPr/>
        </p:nvCxnSpPr>
        <p:spPr bwMode="auto">
          <a:xfrm flipH="1" flipV="1">
            <a:off x="5898292" y="6034217"/>
            <a:ext cx="663146" cy="19358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22" name="Picture 2" descr="underline_base">
            <a:extLst>
              <a:ext uri="{FF2B5EF4-FFF2-40B4-BE49-F238E27FC236}">
                <a16:creationId xmlns:a16="http://schemas.microsoft.com/office/drawing/2014/main" id="{86F1CD23-FDF5-4B4C-B387-237FBBCC2E63}"/>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248" y="837772"/>
            <a:ext cx="4733736" cy="200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62974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a:xfrm>
            <a:off x="310978" y="216243"/>
            <a:ext cx="7772400" cy="759941"/>
          </a:xfrm>
        </p:spPr>
        <p:txBody>
          <a:bodyPr/>
          <a:lstStyle/>
          <a:p>
            <a:r>
              <a:rPr lang="en-US" dirty="0"/>
              <a:t>LSA exchanges between routers</a:t>
            </a:r>
          </a:p>
        </p:txBody>
      </p:sp>
      <p:graphicFrame>
        <p:nvGraphicFramePr>
          <p:cNvPr id="328707" name="Object 3"/>
          <p:cNvGraphicFramePr>
            <a:graphicFrameLocks noChangeAspect="1"/>
          </p:cNvGraphicFramePr>
          <p:nvPr/>
        </p:nvGraphicFramePr>
        <p:xfrm>
          <a:off x="1850231" y="1990726"/>
          <a:ext cx="5443538" cy="3907631"/>
        </p:xfrm>
        <a:graphic>
          <a:graphicData uri="http://schemas.openxmlformats.org/presentationml/2006/ole">
            <mc:AlternateContent xmlns:mc="http://schemas.openxmlformats.org/markup-compatibility/2006">
              <mc:Choice xmlns:v="urn:schemas-microsoft-com:vml" Requires="v">
                <p:oleObj spid="_x0000_s48205" name="VISIO" r:id="rId3" imgW="9987480" imgH="6023880" progId="Visio.Drawing.4">
                  <p:embed/>
                </p:oleObj>
              </mc:Choice>
              <mc:Fallback>
                <p:oleObj name="VISIO" r:id="rId3" imgW="9987480" imgH="6023880" progId="Visio.Drawing.4">
                  <p:embed/>
                  <p:pic>
                    <p:nvPicPr>
                      <p:cNvPr id="32870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0231" y="1990726"/>
                        <a:ext cx="5443538" cy="39076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28708" name="AutoShape 4"/>
          <p:cNvSpPr>
            <a:spLocks/>
          </p:cNvSpPr>
          <p:nvPr/>
        </p:nvSpPr>
        <p:spPr bwMode="auto">
          <a:xfrm>
            <a:off x="6575612" y="2934891"/>
            <a:ext cx="1428750" cy="623244"/>
          </a:xfrm>
          <a:prstGeom prst="accentCallout1">
            <a:avLst>
              <a:gd name="adj1" fmla="val 13384"/>
              <a:gd name="adj2" fmla="val -4000"/>
              <a:gd name="adj3" fmla="val 17996"/>
              <a:gd name="adj4" fmla="val -46917"/>
            </a:avLst>
          </a:prstGeom>
          <a:solidFill>
            <a:schemeClr val="bg1"/>
          </a:solidFill>
          <a:ln w="28575">
            <a:solidFill>
              <a:schemeClr val="tx1"/>
            </a:solidFill>
            <a:miter lim="800000"/>
            <a:headEn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8575" tIns="34288" rIns="68575" bIns="34288">
            <a:spAutoFit/>
          </a:bodyPr>
          <a:lstStyle/>
          <a:p>
            <a:pPr>
              <a:spcBef>
                <a:spcPct val="0"/>
              </a:spcBef>
              <a:spcAft>
                <a:spcPct val="0"/>
              </a:spcAft>
              <a:buFontTx/>
              <a:buNone/>
            </a:pPr>
            <a:r>
              <a:rPr lang="en-US" sz="1200"/>
              <a:t>10.1.10.2 explicitly requests each LSA from 10.1.10.1</a:t>
            </a:r>
            <a:endParaRPr lang="en-US">
              <a:latin typeface="Arial" charset="0"/>
            </a:endParaRPr>
          </a:p>
        </p:txBody>
      </p:sp>
      <p:sp>
        <p:nvSpPr>
          <p:cNvPr id="328712" name="AutoShape 8"/>
          <p:cNvSpPr>
            <a:spLocks/>
          </p:cNvSpPr>
          <p:nvPr/>
        </p:nvSpPr>
        <p:spPr bwMode="auto">
          <a:xfrm>
            <a:off x="1025339" y="4036219"/>
            <a:ext cx="1314450" cy="623244"/>
          </a:xfrm>
          <a:prstGeom prst="accentCallout1">
            <a:avLst>
              <a:gd name="adj1" fmla="val 18750"/>
              <a:gd name="adj2" fmla="val 104347"/>
              <a:gd name="adj3" fmla="val 37500"/>
              <a:gd name="adj4" fmla="val 156250"/>
            </a:avLst>
          </a:prstGeom>
          <a:solidFill>
            <a:schemeClr val="bg1"/>
          </a:solidFill>
          <a:ln w="28575">
            <a:solidFill>
              <a:schemeClr val="tx1"/>
            </a:solidFill>
            <a:miter lim="800000"/>
            <a:headEn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8575" tIns="34288" rIns="68575" bIns="34288">
            <a:spAutoFit/>
          </a:bodyPr>
          <a:lstStyle/>
          <a:p>
            <a:pPr>
              <a:spcBef>
                <a:spcPct val="0"/>
              </a:spcBef>
              <a:spcAft>
                <a:spcPct val="0"/>
              </a:spcAft>
              <a:buFontTx/>
              <a:buNone/>
            </a:pPr>
            <a:r>
              <a:rPr lang="en-US" sz="1200" dirty="0"/>
              <a:t>10.1.10.1 sends requested LSAs in an update LSA</a:t>
            </a:r>
            <a:endParaRPr lang="en-US" dirty="0">
              <a:latin typeface="Arial" charset="0"/>
            </a:endParaRPr>
          </a:p>
        </p:txBody>
      </p:sp>
      <p:sp>
        <p:nvSpPr>
          <p:cNvPr id="2" name="Rectangle 1">
            <a:extLst>
              <a:ext uri="{FF2B5EF4-FFF2-40B4-BE49-F238E27FC236}">
                <a16:creationId xmlns:a16="http://schemas.microsoft.com/office/drawing/2014/main" id="{C2C620F8-7AF8-4A29-9704-543BD8DDBBAF}"/>
              </a:ext>
            </a:extLst>
          </p:cNvPr>
          <p:cNvSpPr/>
          <p:nvPr/>
        </p:nvSpPr>
        <p:spPr>
          <a:xfrm>
            <a:off x="2877671" y="2165868"/>
            <a:ext cx="4161864" cy="594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utoShape 4">
            <a:extLst>
              <a:ext uri="{FF2B5EF4-FFF2-40B4-BE49-F238E27FC236}">
                <a16:creationId xmlns:a16="http://schemas.microsoft.com/office/drawing/2014/main" id="{80B14C75-11CB-4F9E-B3CE-F717D2ACD37F}"/>
              </a:ext>
            </a:extLst>
          </p:cNvPr>
          <p:cNvSpPr>
            <a:spLocks/>
          </p:cNvSpPr>
          <p:nvPr/>
        </p:nvSpPr>
        <p:spPr bwMode="auto">
          <a:xfrm>
            <a:off x="6575611" y="4991185"/>
            <a:ext cx="2259107" cy="438578"/>
          </a:xfrm>
          <a:prstGeom prst="accentCallout1">
            <a:avLst>
              <a:gd name="adj1" fmla="val 13384"/>
              <a:gd name="adj2" fmla="val -4000"/>
              <a:gd name="adj3" fmla="val 42524"/>
              <a:gd name="adj4" fmla="val -31143"/>
            </a:avLst>
          </a:prstGeom>
          <a:solidFill>
            <a:schemeClr val="bg1"/>
          </a:solidFill>
          <a:ln w="28575">
            <a:solidFill>
              <a:schemeClr val="tx1"/>
            </a:solidFill>
            <a:miter lim="800000"/>
            <a:headEn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68575" tIns="34288" rIns="68575" bIns="34288">
            <a:spAutoFit/>
          </a:bodyPr>
          <a:lstStyle/>
          <a:p>
            <a:pPr>
              <a:spcBef>
                <a:spcPct val="0"/>
              </a:spcBef>
              <a:spcAft>
                <a:spcPct val="0"/>
              </a:spcAft>
              <a:buFontTx/>
              <a:buNone/>
            </a:pPr>
            <a:r>
              <a:rPr lang="en-US" sz="1200" dirty="0"/>
              <a:t>10.1.10.2 has a more recent LSA (serves as implicit ACK)</a:t>
            </a:r>
            <a:endParaRPr lang="en-US" dirty="0">
              <a:latin typeface="Arial" charset="0"/>
            </a:endParaRPr>
          </a:p>
        </p:txBody>
      </p:sp>
      <p:sp>
        <p:nvSpPr>
          <p:cNvPr id="4" name="Slide Number Placeholder 3">
            <a:extLst>
              <a:ext uri="{FF2B5EF4-FFF2-40B4-BE49-F238E27FC236}">
                <a16:creationId xmlns:a16="http://schemas.microsoft.com/office/drawing/2014/main" id="{79F2624E-6705-4507-B4F5-F98FEC6522EF}"/>
              </a:ext>
            </a:extLst>
          </p:cNvPr>
          <p:cNvSpPr>
            <a:spLocks noGrp="1"/>
          </p:cNvSpPr>
          <p:nvPr>
            <p:ph type="sldNum" sz="quarter" idx="12"/>
          </p:nvPr>
        </p:nvSpPr>
        <p:spPr/>
        <p:txBody>
          <a:bodyPr/>
          <a:lstStyle/>
          <a:p>
            <a:fld id="{6DDFBD2C-A080-5A4B-B075-F8D248F9258F}" type="slidenum">
              <a:rPr lang="en-US" smtClean="0"/>
              <a:t>66</a:t>
            </a:fld>
            <a:endParaRPr lang="en-US"/>
          </a:p>
        </p:txBody>
      </p:sp>
      <p:graphicFrame>
        <p:nvGraphicFramePr>
          <p:cNvPr id="6" name="Object 5">
            <a:extLst>
              <a:ext uri="{FF2B5EF4-FFF2-40B4-BE49-F238E27FC236}">
                <a16:creationId xmlns:a16="http://schemas.microsoft.com/office/drawing/2014/main" id="{AE7117B6-EE67-4CC3-B96B-7E38D9FF9789}"/>
              </a:ext>
            </a:extLst>
          </p:cNvPr>
          <p:cNvGraphicFramePr>
            <a:graphicFrameLocks noChangeAspect="1"/>
          </p:cNvGraphicFramePr>
          <p:nvPr/>
        </p:nvGraphicFramePr>
        <p:xfrm>
          <a:off x="2826291" y="1958580"/>
          <a:ext cx="3686644" cy="863603"/>
        </p:xfrm>
        <a:graphic>
          <a:graphicData uri="http://schemas.openxmlformats.org/presentationml/2006/ole">
            <mc:AlternateContent xmlns:mc="http://schemas.openxmlformats.org/markup-compatibility/2006">
              <mc:Choice xmlns:v="urn:schemas-microsoft-com:vml" Requires="v">
                <p:oleObj spid="_x0000_s48206" name="Visio" r:id="rId5" imgW="3231900" imgH="755327" progId="Visio.Drawing.15">
                  <p:embed/>
                </p:oleObj>
              </mc:Choice>
              <mc:Fallback>
                <p:oleObj name="Visio" r:id="rId5" imgW="3231900" imgH="755327" progId="Visio.Drawing.15">
                  <p:embed/>
                  <p:pic>
                    <p:nvPicPr>
                      <p:cNvPr id="6" name="Object 5">
                        <a:extLst>
                          <a:ext uri="{FF2B5EF4-FFF2-40B4-BE49-F238E27FC236}">
                            <a16:creationId xmlns:a16="http://schemas.microsoft.com/office/drawing/2014/main" id="{AE7117B6-EE67-4CC3-B96B-7E38D9FF9789}"/>
                          </a:ext>
                        </a:extLst>
                      </p:cNvPr>
                      <p:cNvPicPr/>
                      <p:nvPr/>
                    </p:nvPicPr>
                    <p:blipFill>
                      <a:blip r:embed="rId6"/>
                      <a:stretch>
                        <a:fillRect/>
                      </a:stretch>
                    </p:blipFill>
                    <p:spPr>
                      <a:xfrm>
                        <a:off x="2826291" y="1958580"/>
                        <a:ext cx="3686644" cy="863603"/>
                      </a:xfrm>
                      <a:prstGeom prst="rect">
                        <a:avLst/>
                      </a:prstGeom>
                    </p:spPr>
                  </p:pic>
                </p:oleObj>
              </mc:Fallback>
            </mc:AlternateContent>
          </a:graphicData>
        </a:graphic>
      </p:graphicFrame>
      <p:pic>
        <p:nvPicPr>
          <p:cNvPr id="10" name="Picture 2" descr="underline_base">
            <a:extLst>
              <a:ext uri="{FF2B5EF4-FFF2-40B4-BE49-F238E27FC236}">
                <a16:creationId xmlns:a16="http://schemas.microsoft.com/office/drawing/2014/main" id="{4AAC9C07-C758-E947-B392-867434894EC1}"/>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961" y="936626"/>
            <a:ext cx="7266871" cy="200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3F7E84EE-EFCB-4E4B-B23D-407D9E73D0A6}"/>
              </a:ext>
            </a:extLst>
          </p:cNvPr>
          <p:cNvCxnSpPr>
            <a:cxnSpLocks/>
          </p:cNvCxnSpPr>
          <p:nvPr/>
        </p:nvCxnSpPr>
        <p:spPr bwMode="auto">
          <a:xfrm>
            <a:off x="3249827" y="3064476"/>
            <a:ext cx="1112108"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B7063CF9-4EBC-BB45-8113-692F98E147F5}"/>
              </a:ext>
            </a:extLst>
          </p:cNvPr>
          <p:cNvCxnSpPr>
            <a:cxnSpLocks/>
          </p:cNvCxnSpPr>
          <p:nvPr/>
        </p:nvCxnSpPr>
        <p:spPr bwMode="auto">
          <a:xfrm>
            <a:off x="3192162" y="4118919"/>
            <a:ext cx="1083276"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6" name="Straight Connector 15">
            <a:extLst>
              <a:ext uri="{FF2B5EF4-FFF2-40B4-BE49-F238E27FC236}">
                <a16:creationId xmlns:a16="http://schemas.microsoft.com/office/drawing/2014/main" id="{763C5D29-D263-5D40-BD1F-A6FB25BE6DB2}"/>
              </a:ext>
            </a:extLst>
          </p:cNvPr>
          <p:cNvCxnSpPr>
            <a:cxnSpLocks/>
          </p:cNvCxnSpPr>
          <p:nvPr/>
        </p:nvCxnSpPr>
        <p:spPr bwMode="auto">
          <a:xfrm>
            <a:off x="6569675" y="3356919"/>
            <a:ext cx="1363363"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Connector 17">
            <a:extLst>
              <a:ext uri="{FF2B5EF4-FFF2-40B4-BE49-F238E27FC236}">
                <a16:creationId xmlns:a16="http://schemas.microsoft.com/office/drawing/2014/main" id="{EB560EC0-D5D7-0644-B356-5550AE69EC65}"/>
              </a:ext>
            </a:extLst>
          </p:cNvPr>
          <p:cNvCxnSpPr>
            <a:cxnSpLocks/>
          </p:cNvCxnSpPr>
          <p:nvPr/>
        </p:nvCxnSpPr>
        <p:spPr bwMode="auto">
          <a:xfrm>
            <a:off x="1194485" y="4654378"/>
            <a:ext cx="1083276"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758621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7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287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8" grpId="0" animBg="1" autoUpdateAnimBg="0"/>
      <p:bldP spid="328712" grpId="0" animBg="1" autoUpdateAnimBg="0"/>
      <p:bldP spid="14"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54" y="0"/>
            <a:ext cx="7772400" cy="762000"/>
          </a:xfrm>
        </p:spPr>
        <p:txBody>
          <a:bodyPr/>
          <a:lstStyle/>
          <a:p>
            <a:r>
              <a:rPr lang="en-US" dirty="0"/>
              <a:t>States of Establishing Adjacency</a:t>
            </a:r>
          </a:p>
        </p:txBody>
      </p:sp>
      <p:sp>
        <p:nvSpPr>
          <p:cNvPr id="3" name="Content Placeholder 2"/>
          <p:cNvSpPr>
            <a:spLocks noGrp="1"/>
          </p:cNvSpPr>
          <p:nvPr>
            <p:ph idx="1"/>
          </p:nvPr>
        </p:nvSpPr>
        <p:spPr>
          <a:xfrm>
            <a:off x="193964" y="766900"/>
            <a:ext cx="8686800" cy="6091100"/>
          </a:xfrm>
        </p:spPr>
        <p:txBody>
          <a:bodyPr/>
          <a:lstStyle/>
          <a:p>
            <a:r>
              <a:rPr lang="en-US" sz="2400" dirty="0" err="1">
                <a:solidFill>
                  <a:srgbClr val="C00000"/>
                </a:solidFill>
              </a:rPr>
              <a:t>Init</a:t>
            </a:r>
            <a:r>
              <a:rPr lang="en-US" sz="2400" dirty="0">
                <a:solidFill>
                  <a:srgbClr val="C00000"/>
                </a:solidFill>
              </a:rPr>
              <a:t> state </a:t>
            </a:r>
            <a:r>
              <a:rPr lang="en-US" sz="2400" dirty="0"/>
              <a:t>– router has received Hello message from other OSFP router</a:t>
            </a:r>
          </a:p>
          <a:p>
            <a:r>
              <a:rPr lang="en-US" sz="2400" dirty="0">
                <a:solidFill>
                  <a:srgbClr val="C00000"/>
                </a:solidFill>
              </a:rPr>
              <a:t>2-way state </a:t>
            </a:r>
            <a:r>
              <a:rPr lang="en-US" sz="2400" dirty="0"/>
              <a:t>– neighbor has received Hello message and replied with a Hello message of his own</a:t>
            </a:r>
          </a:p>
          <a:p>
            <a:r>
              <a:rPr lang="en-US" sz="2400" dirty="0" err="1">
                <a:solidFill>
                  <a:srgbClr val="C00000"/>
                </a:solidFill>
              </a:rPr>
              <a:t>Exstart</a:t>
            </a:r>
            <a:r>
              <a:rPr lang="en-US" sz="2400" dirty="0">
                <a:solidFill>
                  <a:srgbClr val="C00000"/>
                </a:solidFill>
              </a:rPr>
              <a:t> state </a:t>
            </a:r>
            <a:r>
              <a:rPr lang="en-US" sz="2400" dirty="0"/>
              <a:t>– beginning of the routing data exchange between both routers</a:t>
            </a:r>
          </a:p>
          <a:p>
            <a:r>
              <a:rPr lang="en-US" sz="2400" dirty="0">
                <a:solidFill>
                  <a:srgbClr val="C00000"/>
                </a:solidFill>
              </a:rPr>
              <a:t>Exchange state </a:t>
            </a:r>
            <a:r>
              <a:rPr lang="en-US" sz="2400" dirty="0"/>
              <a:t>– DBD (Database Descriptor) packets are exchanged. DBDs contain LSAs headers. Routers see what LSAs they need.</a:t>
            </a:r>
          </a:p>
          <a:p>
            <a:r>
              <a:rPr lang="en-US" sz="2400" dirty="0">
                <a:solidFill>
                  <a:srgbClr val="C00000"/>
                </a:solidFill>
              </a:rPr>
              <a:t>Loading state </a:t>
            </a:r>
            <a:r>
              <a:rPr lang="en-US" sz="2400" dirty="0"/>
              <a:t>– one neighbor starts by sending LSRs (Link State Requests) for every network it doesn't know about. The other neighbor replies with the LSUs (Link State Updates) which contain information about requested links. </a:t>
            </a:r>
          </a:p>
          <a:p>
            <a:r>
              <a:rPr lang="en-US" sz="2400" dirty="0"/>
              <a:t>After all the requested information has been received, the other neighbor goes through the same process</a:t>
            </a:r>
          </a:p>
          <a:p>
            <a:r>
              <a:rPr lang="en-US" sz="2400" dirty="0">
                <a:solidFill>
                  <a:srgbClr val="C00000"/>
                </a:solidFill>
              </a:rPr>
              <a:t>Full state (adjacency) </a:t>
            </a:r>
            <a:r>
              <a:rPr lang="en-US" sz="2400" dirty="0"/>
              <a:t>- both routers have synchronized databases and are fully adjacent with each other. </a:t>
            </a:r>
          </a:p>
        </p:txBody>
      </p:sp>
      <p:pic>
        <p:nvPicPr>
          <p:cNvPr id="4" name="Picture 2" descr="underline_base">
            <a:extLst>
              <a:ext uri="{FF2B5EF4-FFF2-40B4-BE49-F238E27FC236}">
                <a16:creationId xmlns:a16="http://schemas.microsoft.com/office/drawing/2014/main" id="{FFB537A9-4E97-E04F-91DC-5409C8E56D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67" y="627707"/>
            <a:ext cx="7266871" cy="200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329990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91" y="107372"/>
            <a:ext cx="7772400" cy="762000"/>
          </a:xfrm>
        </p:spPr>
        <p:txBody>
          <a:bodyPr/>
          <a:lstStyle/>
          <a:p>
            <a:r>
              <a:rPr lang="en-US" dirty="0"/>
              <a:t>New neighbor adjacency request</a:t>
            </a:r>
          </a:p>
        </p:txBody>
      </p:sp>
      <p:sp>
        <p:nvSpPr>
          <p:cNvPr id="3" name="Content Placeholder 2"/>
          <p:cNvSpPr>
            <a:spLocks noGrp="1"/>
          </p:cNvSpPr>
          <p:nvPr>
            <p:ph idx="1"/>
          </p:nvPr>
        </p:nvSpPr>
        <p:spPr>
          <a:xfrm>
            <a:off x="360217" y="1065583"/>
            <a:ext cx="8617527" cy="2677392"/>
          </a:xfrm>
        </p:spPr>
        <p:txBody>
          <a:bodyPr/>
          <a:lstStyle/>
          <a:p>
            <a:r>
              <a:rPr lang="en-US" sz="2800" dirty="0"/>
              <a:t>R1 just comes up and R2 is already up and running.</a:t>
            </a:r>
          </a:p>
          <a:p>
            <a:r>
              <a:rPr lang="en-US" sz="2800" dirty="0">
                <a:solidFill>
                  <a:schemeClr val="tx1"/>
                </a:solidFill>
                <a:latin typeface="+mn-lt"/>
                <a:ea typeface="+mn-ea"/>
                <a:cs typeface="+mn-cs"/>
              </a:rPr>
              <a:t>R1 wants to find out if it has any neighbor running OSPF: </a:t>
            </a:r>
          </a:p>
          <a:p>
            <a:pPr lvl="1"/>
            <a:r>
              <a:rPr lang="en-US" dirty="0">
                <a:solidFill>
                  <a:schemeClr val="tx1"/>
                </a:solidFill>
                <a:latin typeface="+mn-lt"/>
                <a:ea typeface="+mn-ea"/>
                <a:cs typeface="+mn-cs"/>
              </a:rPr>
              <a:t>it sends a Hello message to the multicast address 224.0.0.5. </a:t>
            </a:r>
          </a:p>
          <a:p>
            <a:pPr lvl="1"/>
            <a:r>
              <a:rPr lang="en-US" dirty="0"/>
              <a:t>t</a:t>
            </a:r>
            <a:r>
              <a:rPr lang="en-US" dirty="0">
                <a:solidFill>
                  <a:schemeClr val="tx1"/>
                </a:solidFill>
              </a:rPr>
              <a:t>his is the multicast address for all OSPF routers and all routers running OSPF will process this message.</a:t>
            </a:r>
            <a:endParaRPr lang="en-US" dirty="0"/>
          </a:p>
        </p:txBody>
      </p:sp>
      <p:pic>
        <p:nvPicPr>
          <p:cNvPr id="4" name="Picture 3"/>
          <p:cNvPicPr>
            <a:picLocks noChangeAspect="1"/>
          </p:cNvPicPr>
          <p:nvPr/>
        </p:nvPicPr>
        <p:blipFill>
          <a:blip r:embed="rId2"/>
          <a:stretch>
            <a:fillRect/>
          </a:stretch>
        </p:blipFill>
        <p:spPr>
          <a:xfrm>
            <a:off x="2743200" y="3657600"/>
            <a:ext cx="4318000" cy="2921000"/>
          </a:xfrm>
          <a:prstGeom prst="rect">
            <a:avLst/>
          </a:prstGeom>
        </p:spPr>
      </p:pic>
      <p:pic>
        <p:nvPicPr>
          <p:cNvPr id="5" name="Picture 2" descr="underline_base">
            <a:extLst>
              <a:ext uri="{FF2B5EF4-FFF2-40B4-BE49-F238E27FC236}">
                <a16:creationId xmlns:a16="http://schemas.microsoft.com/office/drawing/2014/main" id="{033D019E-FCC7-0F4B-B2B2-E2684FD0C13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319" y="800701"/>
            <a:ext cx="7266871" cy="200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372540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661086"/>
          </a:xfrm>
        </p:spPr>
        <p:txBody>
          <a:bodyPr/>
          <a:lstStyle/>
          <a:p>
            <a:r>
              <a:rPr lang="en-US" dirty="0"/>
              <a:t>Hello </a:t>
            </a:r>
            <a:r>
              <a:rPr lang="en-US" dirty="0" err="1"/>
              <a:t>Msg</a:t>
            </a:r>
            <a:r>
              <a:rPr lang="en-US" dirty="0"/>
              <a:t> Adjacency Parameters</a:t>
            </a:r>
          </a:p>
        </p:txBody>
      </p:sp>
      <p:pic>
        <p:nvPicPr>
          <p:cNvPr id="4" name="Picture 3"/>
          <p:cNvPicPr>
            <a:picLocks noChangeAspect="1"/>
          </p:cNvPicPr>
          <p:nvPr/>
        </p:nvPicPr>
        <p:blipFill>
          <a:blip r:embed="rId2"/>
          <a:stretch>
            <a:fillRect/>
          </a:stretch>
        </p:blipFill>
        <p:spPr>
          <a:xfrm>
            <a:off x="1805609" y="3130826"/>
            <a:ext cx="4826000" cy="2921000"/>
          </a:xfrm>
          <a:prstGeom prst="rect">
            <a:avLst/>
          </a:prstGeom>
        </p:spPr>
      </p:pic>
      <p:sp>
        <p:nvSpPr>
          <p:cNvPr id="3" name="TextBox 2">
            <a:extLst>
              <a:ext uri="{FF2B5EF4-FFF2-40B4-BE49-F238E27FC236}">
                <a16:creationId xmlns:a16="http://schemas.microsoft.com/office/drawing/2014/main" id="{7512ECFA-FBEF-D445-AD2D-77C022230B6D}"/>
              </a:ext>
            </a:extLst>
          </p:cNvPr>
          <p:cNvSpPr txBox="1"/>
          <p:nvPr/>
        </p:nvSpPr>
        <p:spPr>
          <a:xfrm>
            <a:off x="258417" y="1232452"/>
            <a:ext cx="7228838" cy="2308324"/>
          </a:xfrm>
          <a:prstGeom prst="rect">
            <a:avLst/>
          </a:prstGeom>
          <a:noFill/>
        </p:spPr>
        <p:txBody>
          <a:bodyPr wrap="none" rtlCol="0">
            <a:spAutoFit/>
          </a:bodyPr>
          <a:lstStyle/>
          <a:p>
            <a:r>
              <a:rPr lang="en-US" dirty="0">
                <a:latin typeface="+mn-lt"/>
              </a:rPr>
              <a:t>An OSPF router will receive the OSPF Hello packet and it will check some </a:t>
            </a:r>
          </a:p>
          <a:p>
            <a:r>
              <a:rPr lang="en-US" dirty="0">
                <a:latin typeface="+mn-lt"/>
              </a:rPr>
              <a:t>required parameters to determine if adjacency can be established. </a:t>
            </a:r>
          </a:p>
          <a:p>
            <a:r>
              <a:rPr lang="en-US" dirty="0">
                <a:latin typeface="+mn-lt"/>
              </a:rPr>
              <a:t>If all is in order: </a:t>
            </a:r>
          </a:p>
          <a:p>
            <a:endParaRPr lang="en-US" dirty="0">
              <a:latin typeface="+mn-lt"/>
              <a:sym typeface="Wingdings"/>
            </a:endParaRPr>
          </a:p>
          <a:p>
            <a:pPr>
              <a:buFont typeface="Wingdings" pitchFamily="2" charset="2"/>
              <a:buChar char="à"/>
            </a:pPr>
            <a:r>
              <a:rPr lang="en-US" dirty="0">
                <a:latin typeface="+mn-lt"/>
              </a:rPr>
              <a:t>R2 will add R1 to its neighbor table and send a Hello packet to R1</a:t>
            </a:r>
          </a:p>
          <a:p>
            <a:pPr>
              <a:buFont typeface="Wingdings" pitchFamily="2" charset="2"/>
              <a:buChar char="à"/>
            </a:pPr>
            <a:endParaRPr lang="en-US" dirty="0">
              <a:latin typeface="+mn-lt"/>
            </a:endParaRPr>
          </a:p>
          <a:p>
            <a:pPr>
              <a:buFont typeface="Wingdings" pitchFamily="2" charset="2"/>
              <a:buChar char="à"/>
            </a:pPr>
            <a:r>
              <a:rPr lang="en-US" dirty="0">
                <a:latin typeface="+mn-lt"/>
              </a:rPr>
              <a:t>They then exchange DDs and the process of LSA exchanges occurs</a:t>
            </a:r>
          </a:p>
          <a:p>
            <a:endParaRPr lang="en-US" dirty="0"/>
          </a:p>
        </p:txBody>
      </p:sp>
      <p:pic>
        <p:nvPicPr>
          <p:cNvPr id="5" name="Picture 2" descr="underline_base">
            <a:extLst>
              <a:ext uri="{FF2B5EF4-FFF2-40B4-BE49-F238E27FC236}">
                <a16:creationId xmlns:a16="http://schemas.microsoft.com/office/drawing/2014/main" id="{464A602E-F90F-0E41-B09F-E42A9135CBF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950" y="874843"/>
            <a:ext cx="7266871" cy="200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47173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609600" y="152400"/>
            <a:ext cx="8458200" cy="914400"/>
          </a:xfrm>
        </p:spPr>
        <p:txBody>
          <a:bodyPr/>
          <a:lstStyle/>
          <a:p>
            <a:r>
              <a:rPr lang="en-US" sz="4000" dirty="0">
                <a:ea typeface="ＭＳ Ｐゴシック" charset="0"/>
                <a:cs typeface="ＭＳ Ｐゴシック" charset="0"/>
              </a:rPr>
              <a:t>Number of Autonomous Systems</a:t>
            </a:r>
          </a:p>
        </p:txBody>
      </p:sp>
      <p:sp>
        <p:nvSpPr>
          <p:cNvPr id="29699"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CDAFD18B-8BFD-294B-9AAB-29C9BDA4B602}" type="slidenum">
              <a:rPr lang="en-US" sz="1400" b="0" i="0">
                <a:solidFill>
                  <a:schemeClr val="tx1"/>
                </a:solidFill>
                <a:latin typeface="Times New Roman" charset="0"/>
              </a:rPr>
              <a:pPr/>
              <a:t>7</a:t>
            </a:fld>
            <a:endParaRPr lang="en-US" sz="1400" b="0" i="0">
              <a:solidFill>
                <a:schemeClr val="tx1"/>
              </a:solidFill>
              <a:latin typeface="Times New Roman" charset="0"/>
            </a:endParaRPr>
          </a:p>
        </p:txBody>
      </p:sp>
      <p:pic>
        <p:nvPicPr>
          <p:cNvPr id="29700"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7333" y="2529322"/>
            <a:ext cx="4726172" cy="4154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5"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116" y="869399"/>
            <a:ext cx="6840683" cy="181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a:extLst>
              <a:ext uri="{FF2B5EF4-FFF2-40B4-BE49-F238E27FC236}">
                <a16:creationId xmlns:a16="http://schemas.microsoft.com/office/drawing/2014/main" id="{3DBD8C2A-C8ED-2448-8F7C-EA341BA1559B}"/>
              </a:ext>
            </a:extLst>
          </p:cNvPr>
          <p:cNvSpPr txBox="1"/>
          <p:nvPr/>
        </p:nvSpPr>
        <p:spPr>
          <a:xfrm>
            <a:off x="1165773" y="1050925"/>
            <a:ext cx="6583854" cy="1200329"/>
          </a:xfrm>
          <a:prstGeom prst="rect">
            <a:avLst/>
          </a:prstGeom>
          <a:noFill/>
        </p:spPr>
        <p:txBody>
          <a:bodyPr wrap="none" rtlCol="0">
            <a:spAutoFit/>
          </a:bodyPr>
          <a:lstStyle/>
          <a:p>
            <a:r>
              <a:rPr lang="en-US" dirty="0"/>
              <a:t>The </a:t>
            </a:r>
            <a:r>
              <a:rPr lang="en-US" b="1" dirty="0"/>
              <a:t>number</a:t>
            </a:r>
            <a:r>
              <a:rPr lang="en-US" dirty="0"/>
              <a:t> of unique </a:t>
            </a:r>
            <a:r>
              <a:rPr lang="en-US" b="1" dirty="0"/>
              <a:t>autonomous</a:t>
            </a:r>
            <a:r>
              <a:rPr lang="en-US" dirty="0"/>
              <a:t> networks </a:t>
            </a:r>
          </a:p>
          <a:p>
            <a:r>
              <a:rPr lang="en-US" dirty="0"/>
              <a:t>in the routing </a:t>
            </a:r>
            <a:r>
              <a:rPr lang="en-US" b="1" dirty="0"/>
              <a:t>system</a:t>
            </a:r>
            <a:r>
              <a:rPr lang="en-US" dirty="0"/>
              <a:t> of the </a:t>
            </a:r>
            <a:r>
              <a:rPr lang="en-US" b="1" dirty="0"/>
              <a:t>Internet </a:t>
            </a:r>
            <a:r>
              <a:rPr lang="en-US" dirty="0"/>
              <a:t>exceeded 5,000 in 1999, </a:t>
            </a:r>
          </a:p>
          <a:p>
            <a:r>
              <a:rPr lang="en-US" dirty="0"/>
              <a:t>30,000 in late 2008, 35,000 in mid-2010, 42,000 in late 2012, </a:t>
            </a:r>
          </a:p>
          <a:p>
            <a:r>
              <a:rPr lang="en-US" dirty="0"/>
              <a:t>54,000 in mid-2016 and 60,000 in early 2018</a:t>
            </a:r>
          </a:p>
        </p:txBody>
      </p:sp>
    </p:spTree>
    <p:extLst>
      <p:ext uri="{BB962C8B-B14F-4D97-AF65-F5344CB8AC3E}">
        <p14:creationId xmlns:p14="http://schemas.microsoft.com/office/powerpoint/2010/main" val="19971855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26E900-CEE9-9A4C-8EC5-0D96C8996814}"/>
              </a:ext>
            </a:extLst>
          </p:cNvPr>
          <p:cNvSpPr>
            <a:spLocks noGrp="1"/>
          </p:cNvSpPr>
          <p:nvPr>
            <p:ph type="title"/>
          </p:nvPr>
        </p:nvSpPr>
        <p:spPr>
          <a:xfrm>
            <a:off x="297872" y="0"/>
            <a:ext cx="7772400" cy="719667"/>
          </a:xfrm>
        </p:spPr>
        <p:txBody>
          <a:bodyPr/>
          <a:lstStyle/>
          <a:p>
            <a:r>
              <a:rPr lang="en-US" dirty="0"/>
              <a:t>LSA updates</a:t>
            </a:r>
          </a:p>
        </p:txBody>
      </p:sp>
      <p:sp>
        <p:nvSpPr>
          <p:cNvPr id="6" name="Content Placeholder 5">
            <a:extLst>
              <a:ext uri="{FF2B5EF4-FFF2-40B4-BE49-F238E27FC236}">
                <a16:creationId xmlns:a16="http://schemas.microsoft.com/office/drawing/2014/main" id="{F7E9C8ED-5B17-D844-AC9E-00587459D0E0}"/>
              </a:ext>
            </a:extLst>
          </p:cNvPr>
          <p:cNvSpPr>
            <a:spLocks noGrp="1"/>
          </p:cNvSpPr>
          <p:nvPr>
            <p:ph idx="1"/>
          </p:nvPr>
        </p:nvSpPr>
        <p:spPr>
          <a:xfrm>
            <a:off x="138545" y="817418"/>
            <a:ext cx="8802255" cy="5846618"/>
          </a:xfrm>
        </p:spPr>
        <p:txBody>
          <a:bodyPr/>
          <a:lstStyle/>
          <a:p>
            <a:r>
              <a:rPr lang="en-US" dirty="0"/>
              <a:t>periodically a node floods its LSDB (approx. every 30mins) by sending it to its neighbors</a:t>
            </a:r>
          </a:p>
          <a:p>
            <a:r>
              <a:rPr lang="en-US" dirty="0"/>
              <a:t>triggered updates- routing updates </a:t>
            </a:r>
            <a:r>
              <a:rPr lang="en-US" dirty="0">
                <a:solidFill>
                  <a:srgbClr val="C00000"/>
                </a:solidFill>
              </a:rPr>
              <a:t>only</a:t>
            </a:r>
            <a:r>
              <a:rPr lang="en-US" dirty="0"/>
              <a:t> when a </a:t>
            </a:r>
            <a:r>
              <a:rPr lang="en-US" dirty="0">
                <a:solidFill>
                  <a:srgbClr val="C00000"/>
                </a:solidFill>
              </a:rPr>
              <a:t>change</a:t>
            </a:r>
            <a:r>
              <a:rPr lang="en-US" dirty="0"/>
              <a:t> occurs in the network topology</a:t>
            </a:r>
          </a:p>
          <a:p>
            <a:pPr lvl="1"/>
            <a:r>
              <a:rPr lang="en-US" dirty="0"/>
              <a:t>when a </a:t>
            </a:r>
            <a:r>
              <a:rPr lang="en-US" dirty="0">
                <a:solidFill>
                  <a:srgbClr val="C00000"/>
                </a:solidFill>
              </a:rPr>
              <a:t>link changes state</a:t>
            </a:r>
            <a:r>
              <a:rPr lang="en-US" dirty="0"/>
              <a:t>, the device that detected the change creates a </a:t>
            </a:r>
            <a:r>
              <a:rPr lang="en-US" dirty="0">
                <a:solidFill>
                  <a:srgbClr val="C00000"/>
                </a:solidFill>
              </a:rPr>
              <a:t>link-state advertisement </a:t>
            </a:r>
            <a:r>
              <a:rPr lang="en-US" dirty="0"/>
              <a:t>(LSA) concerning that link and sends it to </a:t>
            </a:r>
            <a:r>
              <a:rPr lang="en-US" dirty="0">
                <a:solidFill>
                  <a:srgbClr val="C00000"/>
                </a:solidFill>
              </a:rPr>
              <a:t>all neighboring devices</a:t>
            </a:r>
            <a:r>
              <a:rPr lang="en-US" dirty="0"/>
              <a:t> using a special </a:t>
            </a:r>
            <a:r>
              <a:rPr lang="en-US" dirty="0">
                <a:solidFill>
                  <a:srgbClr val="C00000"/>
                </a:solidFill>
              </a:rPr>
              <a:t>multicast</a:t>
            </a:r>
            <a:r>
              <a:rPr lang="en-US" dirty="0"/>
              <a:t> address. neighbors then pass it on to their neighbors - flooding </a:t>
            </a:r>
          </a:p>
          <a:p>
            <a:r>
              <a:rPr lang="en-US" dirty="0"/>
              <a:t>each node that receives an update LSA reads it:</a:t>
            </a:r>
          </a:p>
          <a:p>
            <a:pPr lvl="1"/>
            <a:r>
              <a:rPr lang="en-US" dirty="0">
                <a:latin typeface="+mn-lt"/>
              </a:rPr>
              <a:t>the LSA has a </a:t>
            </a:r>
            <a:r>
              <a:rPr lang="en-US" dirty="0">
                <a:solidFill>
                  <a:srgbClr val="C00000"/>
                </a:solidFill>
                <a:latin typeface="+mn-lt"/>
              </a:rPr>
              <a:t>sequence number </a:t>
            </a:r>
            <a:r>
              <a:rPr lang="en-US" dirty="0">
                <a:latin typeface="+mn-lt"/>
              </a:rPr>
              <a:t>that allows the router to check to see if it has already seen that update (all link info is stored with a seq#)</a:t>
            </a:r>
          </a:p>
          <a:p>
            <a:pPr lvl="1"/>
            <a:r>
              <a:rPr lang="en-US" dirty="0">
                <a:latin typeface="+mn-lt"/>
              </a:rPr>
              <a:t>if </a:t>
            </a:r>
            <a:r>
              <a:rPr lang="en-US" dirty="0">
                <a:solidFill>
                  <a:srgbClr val="C00000"/>
                </a:solidFill>
                <a:latin typeface="+mn-lt"/>
              </a:rPr>
              <a:t>old</a:t>
            </a:r>
            <a:r>
              <a:rPr lang="en-US" dirty="0">
                <a:latin typeface="+mn-lt"/>
              </a:rPr>
              <a:t>, it is </a:t>
            </a:r>
            <a:r>
              <a:rPr lang="en-US" dirty="0">
                <a:solidFill>
                  <a:srgbClr val="C00000"/>
                </a:solidFill>
                <a:latin typeface="+mn-lt"/>
              </a:rPr>
              <a:t>discarded</a:t>
            </a:r>
            <a:r>
              <a:rPr lang="en-US" dirty="0">
                <a:latin typeface="+mn-lt"/>
              </a:rPr>
              <a:t>, if </a:t>
            </a:r>
            <a:r>
              <a:rPr lang="en-US" dirty="0">
                <a:solidFill>
                  <a:srgbClr val="C00000"/>
                </a:solidFill>
                <a:latin typeface="+mn-lt"/>
              </a:rPr>
              <a:t>new</a:t>
            </a:r>
            <a:r>
              <a:rPr lang="en-US" dirty="0">
                <a:latin typeface="+mn-lt"/>
              </a:rPr>
              <a:t>, LSDB info </a:t>
            </a:r>
            <a:r>
              <a:rPr lang="en-US" dirty="0">
                <a:solidFill>
                  <a:srgbClr val="C00000"/>
                </a:solidFill>
                <a:latin typeface="+mn-lt"/>
              </a:rPr>
              <a:t>updated</a:t>
            </a:r>
            <a:r>
              <a:rPr lang="en-US" dirty="0">
                <a:latin typeface="+mn-lt"/>
              </a:rPr>
              <a:t> and the received LSA is “</a:t>
            </a:r>
            <a:r>
              <a:rPr lang="en-US" dirty="0">
                <a:solidFill>
                  <a:srgbClr val="C00000"/>
                </a:solidFill>
                <a:latin typeface="+mn-lt"/>
              </a:rPr>
              <a:t>flooded</a:t>
            </a:r>
            <a:r>
              <a:rPr lang="en-US" dirty="0">
                <a:latin typeface="+mn-lt"/>
              </a:rPr>
              <a:t>” to its neighbors (note: </a:t>
            </a:r>
            <a:r>
              <a:rPr lang="en-US" dirty="0">
                <a:solidFill>
                  <a:srgbClr val="C00000"/>
                </a:solidFill>
                <a:latin typeface="+mn-lt"/>
              </a:rPr>
              <a:t>controlled flooding</a:t>
            </a:r>
            <a:r>
              <a:rPr lang="en-US" dirty="0">
                <a:latin typeface="+mn-lt"/>
              </a:rPr>
              <a:t> - not sent in direction LSA was received from).</a:t>
            </a:r>
          </a:p>
        </p:txBody>
      </p:sp>
      <p:sp>
        <p:nvSpPr>
          <p:cNvPr id="4" name="Slide Number Placeholder 3">
            <a:extLst>
              <a:ext uri="{FF2B5EF4-FFF2-40B4-BE49-F238E27FC236}">
                <a16:creationId xmlns:a16="http://schemas.microsoft.com/office/drawing/2014/main" id="{D29D324F-2E02-DA45-8C30-869C1F8783DF}"/>
              </a:ext>
            </a:extLst>
          </p:cNvPr>
          <p:cNvSpPr>
            <a:spLocks noGrp="1"/>
          </p:cNvSpPr>
          <p:nvPr>
            <p:ph type="sldNum" sz="quarter" idx="12"/>
          </p:nvPr>
        </p:nvSpPr>
        <p:spPr/>
        <p:txBody>
          <a:bodyPr/>
          <a:lstStyle/>
          <a:p>
            <a:pPr>
              <a:defRPr/>
            </a:pPr>
            <a:r>
              <a:rPr lang="en-US" sz="1400" dirty="0"/>
              <a:t>5-</a:t>
            </a:r>
            <a:fld id="{0DCF9BDD-CFA9-4940-A134-4E3EBF4AC9F4}" type="slidenum">
              <a:rPr lang="en-US" sz="1400" smtClean="0"/>
              <a:pPr>
                <a:defRPr/>
              </a:pPr>
              <a:t>70</a:t>
            </a:fld>
            <a:endParaRPr lang="en-US" sz="1400" dirty="0"/>
          </a:p>
        </p:txBody>
      </p:sp>
      <p:pic>
        <p:nvPicPr>
          <p:cNvPr id="8" name="Picture 2" descr="underline_base">
            <a:extLst>
              <a:ext uri="{FF2B5EF4-FFF2-40B4-BE49-F238E27FC236}">
                <a16:creationId xmlns:a16="http://schemas.microsoft.com/office/drawing/2014/main" id="{757DAE36-1101-CD4A-8C4B-50D88F7A4DF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69" y="643756"/>
            <a:ext cx="3072872" cy="1936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95987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07056-F126-B740-ADE8-83B5A25A2260}"/>
              </a:ext>
            </a:extLst>
          </p:cNvPr>
          <p:cNvSpPr>
            <a:spLocks noGrp="1"/>
          </p:cNvSpPr>
          <p:nvPr>
            <p:ph type="title"/>
          </p:nvPr>
        </p:nvSpPr>
        <p:spPr>
          <a:xfrm>
            <a:off x="533400" y="228600"/>
            <a:ext cx="7772400" cy="727364"/>
          </a:xfrm>
        </p:spPr>
        <p:txBody>
          <a:bodyPr/>
          <a:lstStyle/>
          <a:p>
            <a:r>
              <a:rPr lang="en-US" dirty="0"/>
              <a:t>Reliable Delivery of LSAs</a:t>
            </a:r>
          </a:p>
        </p:txBody>
      </p:sp>
      <p:sp>
        <p:nvSpPr>
          <p:cNvPr id="3" name="Content Placeholder 2">
            <a:extLst>
              <a:ext uri="{FF2B5EF4-FFF2-40B4-BE49-F238E27FC236}">
                <a16:creationId xmlns:a16="http://schemas.microsoft.com/office/drawing/2014/main" id="{68699EB7-4AD5-7949-8E67-B3530DF980A6}"/>
              </a:ext>
            </a:extLst>
          </p:cNvPr>
          <p:cNvSpPr>
            <a:spLocks noGrp="1"/>
          </p:cNvSpPr>
          <p:nvPr>
            <p:ph idx="1"/>
          </p:nvPr>
        </p:nvSpPr>
        <p:spPr/>
        <p:txBody>
          <a:bodyPr/>
          <a:lstStyle/>
          <a:p>
            <a:r>
              <a:rPr lang="en-US" dirty="0"/>
              <a:t>When a router receives an LSA it sends an ACK</a:t>
            </a:r>
          </a:p>
          <a:p>
            <a:r>
              <a:rPr lang="en-US" dirty="0"/>
              <a:t>Acknowledgements of LSA-updates- a </a:t>
            </a:r>
            <a:r>
              <a:rPr lang="en-US" dirty="0" err="1"/>
              <a:t>rotuer</a:t>
            </a:r>
            <a:r>
              <a:rPr lang="en-US" dirty="0"/>
              <a:t> receives	</a:t>
            </a:r>
          </a:p>
          <a:p>
            <a:pPr lvl="2"/>
            <a:r>
              <a:rPr lang="en-US" sz="2400" dirty="0">
                <a:latin typeface="+mn-lt"/>
              </a:rPr>
              <a:t>explicit ACK, or</a:t>
            </a:r>
          </a:p>
          <a:p>
            <a:pPr lvl="2"/>
            <a:r>
              <a:rPr lang="en-US" sz="2400" dirty="0">
                <a:latin typeface="+mn-lt"/>
              </a:rPr>
              <a:t>implicit via reception of an LSA-Update from a neighbor that reacts to the received LSA with its updated information</a:t>
            </a:r>
          </a:p>
          <a:p>
            <a:endParaRPr lang="en-US" dirty="0"/>
          </a:p>
        </p:txBody>
      </p:sp>
      <p:sp>
        <p:nvSpPr>
          <p:cNvPr id="4" name="Footer Placeholder 3">
            <a:extLst>
              <a:ext uri="{FF2B5EF4-FFF2-40B4-BE49-F238E27FC236}">
                <a16:creationId xmlns:a16="http://schemas.microsoft.com/office/drawing/2014/main" id="{7F4B258B-6A43-1A48-8C0F-C8CCF7C15A89}"/>
              </a:ext>
            </a:extLst>
          </p:cNvPr>
          <p:cNvSpPr>
            <a:spLocks noGrp="1"/>
          </p:cNvSpPr>
          <p:nvPr>
            <p:ph type="ftr" sz="quarter" idx="11"/>
          </p:nvPr>
        </p:nvSpPr>
        <p:spPr/>
        <p:txBody>
          <a:bodyPr/>
          <a:lstStyle/>
          <a:p>
            <a:pPr>
              <a:defRPr/>
            </a:pPr>
            <a:r>
              <a:rPr lang="en-US"/>
              <a:t>Network Layer</a:t>
            </a:r>
          </a:p>
        </p:txBody>
      </p:sp>
      <p:sp>
        <p:nvSpPr>
          <p:cNvPr id="5" name="Slide Number Placeholder 4">
            <a:extLst>
              <a:ext uri="{FF2B5EF4-FFF2-40B4-BE49-F238E27FC236}">
                <a16:creationId xmlns:a16="http://schemas.microsoft.com/office/drawing/2014/main" id="{EAB42667-9477-8345-B4BC-8B1F00D61838}"/>
              </a:ext>
            </a:extLst>
          </p:cNvPr>
          <p:cNvSpPr>
            <a:spLocks noGrp="1"/>
          </p:cNvSpPr>
          <p:nvPr>
            <p:ph type="sldNum" sz="quarter" idx="12"/>
          </p:nvPr>
        </p:nvSpPr>
        <p:spPr/>
        <p:txBody>
          <a:bodyPr/>
          <a:lstStyle/>
          <a:p>
            <a:pPr>
              <a:defRPr/>
            </a:pPr>
            <a:r>
              <a:rPr lang="en-US"/>
              <a:t>4-</a:t>
            </a:r>
            <a:fld id="{D498B073-F070-8F40-A264-45FE158B6770}" type="slidenum">
              <a:rPr lang="en-US" smtClean="0"/>
              <a:pPr>
                <a:defRPr/>
              </a:pPr>
              <a:t>71</a:t>
            </a:fld>
            <a:endParaRPr lang="en-US"/>
          </a:p>
        </p:txBody>
      </p:sp>
      <p:pic>
        <p:nvPicPr>
          <p:cNvPr id="6" name="Picture 2" descr="underline_base">
            <a:extLst>
              <a:ext uri="{FF2B5EF4-FFF2-40B4-BE49-F238E27FC236}">
                <a16:creationId xmlns:a16="http://schemas.microsoft.com/office/drawing/2014/main" id="{9FA27094-6A99-0945-B8E7-146451E523E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607" y="943368"/>
            <a:ext cx="5612938" cy="1511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756996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443F4-63F8-9645-B381-7D534290F745}"/>
              </a:ext>
            </a:extLst>
          </p:cNvPr>
          <p:cNvSpPr>
            <a:spLocks noGrp="1"/>
          </p:cNvSpPr>
          <p:nvPr>
            <p:ph type="title"/>
          </p:nvPr>
        </p:nvSpPr>
        <p:spPr>
          <a:xfrm>
            <a:off x="279400" y="143934"/>
            <a:ext cx="7772400" cy="668867"/>
          </a:xfrm>
        </p:spPr>
        <p:txBody>
          <a:bodyPr/>
          <a:lstStyle/>
          <a:p>
            <a:r>
              <a:rPr lang="en-US" dirty="0"/>
              <a:t>Flow Chart</a:t>
            </a:r>
          </a:p>
        </p:txBody>
      </p:sp>
      <p:sp>
        <p:nvSpPr>
          <p:cNvPr id="5" name="Slide Number Placeholder 4">
            <a:extLst>
              <a:ext uri="{FF2B5EF4-FFF2-40B4-BE49-F238E27FC236}">
                <a16:creationId xmlns:a16="http://schemas.microsoft.com/office/drawing/2014/main" id="{4DFEC204-B744-0D4A-817D-516DB970F01F}"/>
              </a:ext>
            </a:extLst>
          </p:cNvPr>
          <p:cNvSpPr>
            <a:spLocks noGrp="1"/>
          </p:cNvSpPr>
          <p:nvPr>
            <p:ph type="sldNum" sz="quarter" idx="12"/>
          </p:nvPr>
        </p:nvSpPr>
        <p:spPr>
          <a:xfrm>
            <a:off x="8467725" y="6462713"/>
            <a:ext cx="676275" cy="276225"/>
          </a:xfrm>
        </p:spPr>
        <p:txBody>
          <a:bodyPr/>
          <a:lstStyle/>
          <a:p>
            <a:pPr>
              <a:defRPr/>
            </a:pPr>
            <a:r>
              <a:rPr lang="en-US" sz="1600" dirty="0"/>
              <a:t>5-</a:t>
            </a:r>
            <a:fld id="{D498B073-F070-8F40-A264-45FE158B6770}" type="slidenum">
              <a:rPr lang="en-US" sz="1600" smtClean="0"/>
              <a:pPr>
                <a:defRPr/>
              </a:pPr>
              <a:t>72</a:t>
            </a:fld>
            <a:endParaRPr lang="en-US" dirty="0"/>
          </a:p>
        </p:txBody>
      </p:sp>
      <p:pic>
        <p:nvPicPr>
          <p:cNvPr id="6" name="Picture 5" descr="Screen Shot 2016-01-18 at 11.08.49 PM.png">
            <a:extLst>
              <a:ext uri="{FF2B5EF4-FFF2-40B4-BE49-F238E27FC236}">
                <a16:creationId xmlns:a16="http://schemas.microsoft.com/office/drawing/2014/main" id="{8183A088-7083-BC4A-8183-D405A99E5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914400"/>
            <a:ext cx="7086600" cy="5691842"/>
          </a:xfrm>
          <a:prstGeom prst="rect">
            <a:avLst/>
          </a:prstGeom>
        </p:spPr>
      </p:pic>
      <p:pic>
        <p:nvPicPr>
          <p:cNvPr id="7" name="Picture 2" descr="underline_base">
            <a:extLst>
              <a:ext uri="{FF2B5EF4-FFF2-40B4-BE49-F238E27FC236}">
                <a16:creationId xmlns:a16="http://schemas.microsoft.com/office/drawing/2014/main" id="{51E12710-8332-6944-93E5-CAA1487B173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96" y="805392"/>
            <a:ext cx="2666471" cy="17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Footer Placeholder 2">
            <a:extLst>
              <a:ext uri="{FF2B5EF4-FFF2-40B4-BE49-F238E27FC236}">
                <a16:creationId xmlns:a16="http://schemas.microsoft.com/office/drawing/2014/main" id="{65A11E32-B4FF-8749-82D2-1A83704443AC}"/>
              </a:ext>
            </a:extLst>
          </p:cNvPr>
          <p:cNvSpPr>
            <a:spLocks noGrp="1"/>
          </p:cNvSpPr>
          <p:nvPr>
            <p:ph type="ftr" sz="quarter" idx="11"/>
          </p:nvPr>
        </p:nvSpPr>
        <p:spPr>
          <a:xfrm>
            <a:off x="6324695" y="6475082"/>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10074978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C71F-8199-8648-B9FC-600B08FB839C}"/>
              </a:ext>
            </a:extLst>
          </p:cNvPr>
          <p:cNvSpPr>
            <a:spLocks noGrp="1"/>
          </p:cNvSpPr>
          <p:nvPr>
            <p:ph type="title"/>
          </p:nvPr>
        </p:nvSpPr>
        <p:spPr>
          <a:xfrm>
            <a:off x="353291" y="103909"/>
            <a:ext cx="7772400" cy="482600"/>
          </a:xfrm>
        </p:spPr>
        <p:txBody>
          <a:bodyPr/>
          <a:lstStyle/>
          <a:p>
            <a:r>
              <a:rPr lang="en-US" dirty="0"/>
              <a:t>OSPF Link State Packets</a:t>
            </a:r>
          </a:p>
        </p:txBody>
      </p:sp>
      <p:sp>
        <p:nvSpPr>
          <p:cNvPr id="3" name="Content Placeholder 2">
            <a:extLst>
              <a:ext uri="{FF2B5EF4-FFF2-40B4-BE49-F238E27FC236}">
                <a16:creationId xmlns:a16="http://schemas.microsoft.com/office/drawing/2014/main" id="{2D76EC9D-AD4C-3B4D-B092-601C67C7B206}"/>
              </a:ext>
            </a:extLst>
          </p:cNvPr>
          <p:cNvSpPr>
            <a:spLocks noGrp="1"/>
          </p:cNvSpPr>
          <p:nvPr>
            <p:ph idx="1"/>
          </p:nvPr>
        </p:nvSpPr>
        <p:spPr>
          <a:xfrm>
            <a:off x="433340" y="841279"/>
            <a:ext cx="8441266" cy="5781194"/>
          </a:xfrm>
        </p:spPr>
        <p:txBody>
          <a:bodyPr/>
          <a:lstStyle/>
          <a:p>
            <a:pPr marL="0" indent="0">
              <a:buNone/>
            </a:pPr>
            <a:r>
              <a:rPr lang="en-US" sz="2400" dirty="0"/>
              <a:t>There are </a:t>
            </a:r>
            <a:r>
              <a:rPr lang="en-US" sz="2400" dirty="0">
                <a:solidFill>
                  <a:srgbClr val="C00000"/>
                </a:solidFill>
              </a:rPr>
              <a:t>five</a:t>
            </a:r>
            <a:r>
              <a:rPr lang="en-US" sz="2400" dirty="0"/>
              <a:t> types of Link-State Packets (LSPs).</a:t>
            </a:r>
          </a:p>
          <a:p>
            <a:pPr marL="514350" indent="-514350">
              <a:buFont typeface="+mj-lt"/>
              <a:buAutoNum type="arabicPeriod"/>
            </a:pPr>
            <a:r>
              <a:rPr lang="en-US" sz="2400" dirty="0">
                <a:solidFill>
                  <a:srgbClr val="C00000"/>
                </a:solidFill>
              </a:rPr>
              <a:t>hello</a:t>
            </a:r>
            <a:r>
              <a:rPr lang="en-US" sz="2400" dirty="0"/>
              <a:t>: are used to establish and maintain adjacency with other OSPF routers. They are also used to elect the Designated Router (DR) (highest IP address –&gt; Router ID) and (</a:t>
            </a:r>
            <a:r>
              <a:rPr lang="en-US" sz="2400" dirty="0" err="1"/>
              <a:t>BackupDesignated</a:t>
            </a:r>
            <a:r>
              <a:rPr lang="en-US" sz="2400" dirty="0"/>
              <a:t> Router (BDR) when on multi-access networks).</a:t>
            </a:r>
          </a:p>
          <a:p>
            <a:pPr marL="514350" indent="-514350">
              <a:buFont typeface="+mj-lt"/>
              <a:buAutoNum type="arabicPeriod"/>
            </a:pPr>
            <a:r>
              <a:rPr lang="en-US" sz="2400" dirty="0">
                <a:solidFill>
                  <a:srgbClr val="C00000"/>
                </a:solidFill>
              </a:rPr>
              <a:t>database description (DBD or DD</a:t>
            </a:r>
            <a:r>
              <a:rPr lang="en-US" sz="2400" dirty="0">
                <a:solidFill>
                  <a:srgbClr val="FF0000"/>
                </a:solidFill>
              </a:rPr>
              <a:t>)</a:t>
            </a:r>
            <a:r>
              <a:rPr lang="en-US" sz="2400" dirty="0"/>
              <a:t>: contains an </a:t>
            </a:r>
            <a:r>
              <a:rPr lang="en-US" sz="2400" dirty="0">
                <a:solidFill>
                  <a:srgbClr val="C00000"/>
                </a:solidFill>
              </a:rPr>
              <a:t>abbreviated list</a:t>
            </a:r>
            <a:r>
              <a:rPr lang="en-US" sz="2400" dirty="0">
                <a:solidFill>
                  <a:srgbClr val="FF0000"/>
                </a:solidFill>
              </a:rPr>
              <a:t> </a:t>
            </a:r>
            <a:r>
              <a:rPr lang="en-US" sz="2400" dirty="0"/>
              <a:t>(links and seq#) of the sending router’s LSDB and is used by receiving routers to check against their local LSDB to make sure it has the latest information (seq# indicates age of info).</a:t>
            </a:r>
          </a:p>
          <a:p>
            <a:pPr marL="514350" indent="-514350">
              <a:buFont typeface="+mj-lt"/>
              <a:buAutoNum type="arabicPeriod" startAt="3"/>
            </a:pPr>
            <a:r>
              <a:rPr lang="en-US" sz="2400" dirty="0">
                <a:solidFill>
                  <a:srgbClr val="C00000"/>
                </a:solidFill>
              </a:rPr>
              <a:t>link-state request (LSR)</a:t>
            </a:r>
            <a:r>
              <a:rPr lang="en-US" sz="2400" dirty="0"/>
              <a:t>: used by routers to </a:t>
            </a:r>
            <a:r>
              <a:rPr lang="en-US" sz="2400" dirty="0">
                <a:solidFill>
                  <a:srgbClr val="C00000"/>
                </a:solidFill>
              </a:rPr>
              <a:t>request</a:t>
            </a:r>
            <a:r>
              <a:rPr lang="en-US" sz="2400" dirty="0"/>
              <a:t> more information about any entry in the </a:t>
            </a:r>
            <a:r>
              <a:rPr lang="en-US" sz="2400" dirty="0">
                <a:solidFill>
                  <a:srgbClr val="C00000"/>
                </a:solidFill>
              </a:rPr>
              <a:t>DBD</a:t>
            </a:r>
          </a:p>
          <a:p>
            <a:pPr marL="514350" indent="-514350">
              <a:buFont typeface="+mj-lt"/>
              <a:buAutoNum type="arabicPeriod" startAt="3"/>
            </a:pPr>
            <a:r>
              <a:rPr lang="en-US" sz="2400" dirty="0">
                <a:solidFill>
                  <a:srgbClr val="C00000"/>
                </a:solidFill>
              </a:rPr>
              <a:t>link-state update (LSU)</a:t>
            </a:r>
            <a:r>
              <a:rPr lang="en-US" sz="2400" dirty="0"/>
              <a:t>: used to </a:t>
            </a:r>
            <a:r>
              <a:rPr lang="en-US" sz="2400" dirty="0">
                <a:solidFill>
                  <a:srgbClr val="C00000"/>
                </a:solidFill>
              </a:rPr>
              <a:t>reply</a:t>
            </a:r>
            <a:r>
              <a:rPr lang="en-US" sz="2400" dirty="0"/>
              <a:t> to </a:t>
            </a:r>
            <a:r>
              <a:rPr lang="en-US" sz="2400" dirty="0">
                <a:solidFill>
                  <a:srgbClr val="C00000"/>
                </a:solidFill>
              </a:rPr>
              <a:t>LSR</a:t>
            </a:r>
            <a:r>
              <a:rPr lang="en-US" sz="2400" dirty="0"/>
              <a:t>s as well as to announce new information (updates). LSUs can contain 7 different types of Link-State Advertisements (</a:t>
            </a:r>
            <a:r>
              <a:rPr lang="en-US" sz="2400" dirty="0">
                <a:solidFill>
                  <a:srgbClr val="C00000"/>
                </a:solidFill>
              </a:rPr>
              <a:t>LSAs</a:t>
            </a:r>
            <a:r>
              <a:rPr lang="en-US" sz="2400" dirty="0"/>
              <a:t>)</a:t>
            </a:r>
          </a:p>
          <a:p>
            <a:pPr marL="514350" indent="-514350">
              <a:buFont typeface="+mj-lt"/>
              <a:buAutoNum type="arabicPeriod" startAt="3"/>
            </a:pPr>
            <a:r>
              <a:rPr lang="en-US" sz="2400" dirty="0">
                <a:solidFill>
                  <a:srgbClr val="C00000"/>
                </a:solidFill>
              </a:rPr>
              <a:t>link-state acknowledgement (</a:t>
            </a:r>
            <a:r>
              <a:rPr lang="en-US" sz="2400" dirty="0" err="1">
                <a:solidFill>
                  <a:srgbClr val="C00000"/>
                </a:solidFill>
              </a:rPr>
              <a:t>LSAck</a:t>
            </a:r>
            <a:r>
              <a:rPr lang="en-US" sz="2400" dirty="0">
                <a:solidFill>
                  <a:srgbClr val="C00000"/>
                </a:solidFill>
              </a:rPr>
              <a:t>)</a:t>
            </a:r>
            <a:r>
              <a:rPr lang="en-US" sz="2400" dirty="0"/>
              <a:t>: sent to </a:t>
            </a:r>
            <a:r>
              <a:rPr lang="en-US" sz="2400" dirty="0">
                <a:solidFill>
                  <a:srgbClr val="C00000"/>
                </a:solidFill>
              </a:rPr>
              <a:t>confirm</a:t>
            </a:r>
            <a:r>
              <a:rPr lang="en-US" sz="2400" dirty="0"/>
              <a:t> receipt of an LSU message (note OSPF does not use TCP)</a:t>
            </a:r>
          </a:p>
          <a:p>
            <a:pPr marL="514350" indent="-514350">
              <a:buFont typeface="+mj-lt"/>
              <a:buAutoNum type="arabicPeriod"/>
            </a:pPr>
            <a:endParaRPr lang="en-US" sz="2400" dirty="0"/>
          </a:p>
          <a:p>
            <a:pPr marL="514350" indent="-514350">
              <a:buFont typeface="+mj-lt"/>
              <a:buAutoNum type="arabicPeriod"/>
            </a:pPr>
            <a:endParaRPr lang="en-US" sz="2400" dirty="0"/>
          </a:p>
          <a:p>
            <a:endParaRPr lang="en-US" dirty="0"/>
          </a:p>
        </p:txBody>
      </p:sp>
      <p:sp>
        <p:nvSpPr>
          <p:cNvPr id="5" name="Slide Number Placeholder 4">
            <a:extLst>
              <a:ext uri="{FF2B5EF4-FFF2-40B4-BE49-F238E27FC236}">
                <a16:creationId xmlns:a16="http://schemas.microsoft.com/office/drawing/2014/main" id="{C90E664C-4037-454D-A405-083BAF122E5F}"/>
              </a:ext>
            </a:extLst>
          </p:cNvPr>
          <p:cNvSpPr>
            <a:spLocks noGrp="1"/>
          </p:cNvSpPr>
          <p:nvPr>
            <p:ph type="sldNum" sz="quarter" idx="12"/>
          </p:nvPr>
        </p:nvSpPr>
        <p:spPr/>
        <p:txBody>
          <a:bodyPr/>
          <a:lstStyle/>
          <a:p>
            <a:pPr>
              <a:defRPr/>
            </a:pPr>
            <a:r>
              <a:rPr lang="en-US" sz="1400" dirty="0"/>
              <a:t>5-</a:t>
            </a:r>
            <a:fld id="{D498B073-F070-8F40-A264-45FE158B6770}" type="slidenum">
              <a:rPr lang="en-US" sz="1400" smtClean="0"/>
              <a:pPr>
                <a:defRPr/>
              </a:pPr>
              <a:t>73</a:t>
            </a:fld>
            <a:endParaRPr lang="en-US" sz="1400" dirty="0"/>
          </a:p>
        </p:txBody>
      </p:sp>
      <p:pic>
        <p:nvPicPr>
          <p:cNvPr id="6" name="Picture 2" descr="underline_base">
            <a:extLst>
              <a:ext uri="{FF2B5EF4-FFF2-40B4-BE49-F238E27FC236}">
                <a16:creationId xmlns:a16="http://schemas.microsoft.com/office/drawing/2014/main" id="{D2A8D874-71AC-2A42-ACC2-0FEDADA7E6A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354" y="646835"/>
            <a:ext cx="5511270" cy="1598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06924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EF00D-28CC-A84B-B6FF-2E791B2B220D}"/>
              </a:ext>
            </a:extLst>
          </p:cNvPr>
          <p:cNvSpPr>
            <a:spLocks noGrp="1"/>
          </p:cNvSpPr>
          <p:nvPr>
            <p:ph type="title"/>
          </p:nvPr>
        </p:nvSpPr>
        <p:spPr>
          <a:xfrm>
            <a:off x="211667" y="143933"/>
            <a:ext cx="7772400" cy="702734"/>
          </a:xfrm>
        </p:spPr>
        <p:txBody>
          <a:bodyPr/>
          <a:lstStyle/>
          <a:p>
            <a:r>
              <a:rPr lang="en-US" dirty="0"/>
              <a:t>OSPF Packet Format</a:t>
            </a:r>
          </a:p>
        </p:txBody>
      </p:sp>
      <p:sp>
        <p:nvSpPr>
          <p:cNvPr id="5" name="Slide Number Placeholder 4">
            <a:extLst>
              <a:ext uri="{FF2B5EF4-FFF2-40B4-BE49-F238E27FC236}">
                <a16:creationId xmlns:a16="http://schemas.microsoft.com/office/drawing/2014/main" id="{1E7639DD-D946-AC43-A244-99EAFD16AACE}"/>
              </a:ext>
            </a:extLst>
          </p:cNvPr>
          <p:cNvSpPr>
            <a:spLocks noGrp="1"/>
          </p:cNvSpPr>
          <p:nvPr>
            <p:ph type="sldNum" sz="quarter" idx="12"/>
          </p:nvPr>
        </p:nvSpPr>
        <p:spPr/>
        <p:txBody>
          <a:bodyPr/>
          <a:lstStyle/>
          <a:p>
            <a:pPr>
              <a:defRPr/>
            </a:pPr>
            <a:r>
              <a:rPr lang="en-US" sz="1400" dirty="0"/>
              <a:t>5-</a:t>
            </a:r>
            <a:fld id="{D498B073-F070-8F40-A264-45FE158B6770}" type="slidenum">
              <a:rPr lang="en-US" sz="1400" smtClean="0"/>
              <a:pPr>
                <a:defRPr/>
              </a:pPr>
              <a:t>74</a:t>
            </a:fld>
            <a:endParaRPr lang="en-US" sz="1400" dirty="0"/>
          </a:p>
        </p:txBody>
      </p:sp>
      <p:grpSp>
        <p:nvGrpSpPr>
          <p:cNvPr id="6" name="Group 5">
            <a:extLst>
              <a:ext uri="{FF2B5EF4-FFF2-40B4-BE49-F238E27FC236}">
                <a16:creationId xmlns:a16="http://schemas.microsoft.com/office/drawing/2014/main" id="{A2F2D567-999D-D740-8BF5-1949BA6D315D}"/>
              </a:ext>
            </a:extLst>
          </p:cNvPr>
          <p:cNvGrpSpPr/>
          <p:nvPr/>
        </p:nvGrpSpPr>
        <p:grpSpPr>
          <a:xfrm>
            <a:off x="406400" y="1236133"/>
            <a:ext cx="8229600" cy="5554750"/>
            <a:chOff x="914400" y="1219200"/>
            <a:chExt cx="8229600" cy="5554750"/>
          </a:xfrm>
        </p:grpSpPr>
        <p:graphicFrame>
          <p:nvGraphicFramePr>
            <p:cNvPr id="7" name="Object 2">
              <a:extLst>
                <a:ext uri="{FF2B5EF4-FFF2-40B4-BE49-F238E27FC236}">
                  <a16:creationId xmlns:a16="http://schemas.microsoft.com/office/drawing/2014/main" id="{9142EFCB-1BB6-784A-A6C4-FAE3BF34622A}"/>
                </a:ext>
              </a:extLst>
            </p:cNvPr>
            <p:cNvGraphicFramePr>
              <a:graphicFrameLocks noChangeAspect="1"/>
            </p:cNvGraphicFramePr>
            <p:nvPr/>
          </p:nvGraphicFramePr>
          <p:xfrm>
            <a:off x="1600200" y="1219200"/>
            <a:ext cx="7543800" cy="4610100"/>
          </p:xfrm>
          <a:graphic>
            <a:graphicData uri="http://schemas.openxmlformats.org/presentationml/2006/ole">
              <mc:AlternateContent xmlns:mc="http://schemas.openxmlformats.org/markup-compatibility/2006">
                <mc:Choice xmlns:v="urn:schemas-microsoft-com:vml" Requires="v">
                  <p:oleObj spid="_x0000_s6412" name="VISIO" r:id="rId3" imgW="10415016" imgH="5929884" progId="Visio.Drawing.4">
                    <p:embed/>
                  </p:oleObj>
                </mc:Choice>
                <mc:Fallback>
                  <p:oleObj name="VISIO" r:id="rId3" imgW="10415016" imgH="5929884" progId="Visio.Drawing.4">
                    <p:embed/>
                    <p:pic>
                      <p:nvPicPr>
                        <p:cNvPr id="7" name="Object 2">
                          <a:extLst>
                            <a:ext uri="{FF2B5EF4-FFF2-40B4-BE49-F238E27FC236}">
                              <a16:creationId xmlns:a16="http://schemas.microsoft.com/office/drawing/2014/main" id="{9142EFCB-1BB6-784A-A6C4-FAE3BF346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219200"/>
                          <a:ext cx="7543800" cy="4610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8" name="Rectangle 13">
              <a:extLst>
                <a:ext uri="{FF2B5EF4-FFF2-40B4-BE49-F238E27FC236}">
                  <a16:creationId xmlns:a16="http://schemas.microsoft.com/office/drawing/2014/main" id="{20571DC0-56D9-974D-AF80-0F7FE0D2AED2}"/>
                </a:ext>
              </a:extLst>
            </p:cNvPr>
            <p:cNvSpPr>
              <a:spLocks noChangeArrowheads="1"/>
            </p:cNvSpPr>
            <p:nvPr/>
          </p:nvSpPr>
          <p:spPr bwMode="auto">
            <a:xfrm>
              <a:off x="914400" y="5573621"/>
              <a:ext cx="7039429" cy="1200329"/>
            </a:xfrm>
            <a:prstGeom prst="rect">
              <a:avLst/>
            </a:prstGeom>
            <a:solidFill>
              <a:schemeClr val="bg2">
                <a:lumMod val="60000"/>
                <a:lumOff val="40000"/>
              </a:schemeClr>
            </a:solidFill>
            <a:ln>
              <a:noFill/>
            </a:ln>
            <a:extLst>
              <a:ext uri="{91240B29-F687-4f45-9708-019B960494DF}">
                <a14:hiddenLine xmlns="" xmlns:a14="http://schemas.microsoft.com/office/drawing/2010/main" w="28575">
                  <a:solidFill>
                    <a:srgbClr val="000000"/>
                  </a:solidFill>
                  <a:miter lim="800000"/>
                  <a:headEnd/>
                  <a:tailEnd/>
                </a14:hiddenLine>
              </a:ext>
            </a:extLst>
          </p:spPr>
          <p:txBody>
            <a:bodyPr wrap="square" anchor="ctr">
              <a:spAutoFit/>
            </a:bodyPr>
            <a:lstStyle/>
            <a:p>
              <a:pPr>
                <a:buFontTx/>
                <a:buNone/>
              </a:pPr>
              <a:r>
                <a:rPr lang="en-US" sz="1800" i="0" dirty="0">
                  <a:solidFill>
                    <a:srgbClr val="FF0000"/>
                  </a:solidFill>
                  <a:latin typeface="Arial" charset="0"/>
                </a:rPr>
                <a:t>Destination IP:</a:t>
              </a:r>
              <a:r>
                <a:rPr lang="en-US" sz="1800" i="0" dirty="0">
                  <a:latin typeface="Arial" charset="0"/>
                </a:rPr>
                <a:t> neighbor</a:t>
              </a:r>
              <a:r>
                <a:rPr lang="ja-JP" altLang="en-US" sz="1800" i="0" dirty="0">
                  <a:latin typeface="Arial" charset="0"/>
                </a:rPr>
                <a:t>’</a:t>
              </a:r>
              <a:r>
                <a:rPr lang="en-US" altLang="ja-JP" sz="1800" i="0" dirty="0">
                  <a:latin typeface="Arial" charset="0"/>
                </a:rPr>
                <a:t>s IP address or multicast address for a broadcast environment:</a:t>
              </a:r>
            </a:p>
            <a:p>
              <a:pPr>
                <a:buFontTx/>
                <a:buNone/>
              </a:pPr>
              <a:r>
                <a:rPr lang="en-US" altLang="ja-JP" sz="1800" i="0" dirty="0">
                  <a:latin typeface="Arial" charset="0"/>
                </a:rPr>
                <a:t>224.0.0.5 (</a:t>
              </a:r>
              <a:r>
                <a:rPr lang="en-US" altLang="ja-JP" sz="1800" i="0" dirty="0" err="1">
                  <a:latin typeface="Arial" charset="0"/>
                </a:rPr>
                <a:t>ALLSPFRouters</a:t>
              </a:r>
              <a:r>
                <a:rPr lang="en-US" altLang="ja-JP" sz="1800" i="0" dirty="0">
                  <a:latin typeface="Arial" charset="0"/>
                </a:rPr>
                <a:t>) or 224.0.0.6 (</a:t>
              </a:r>
              <a:r>
                <a:rPr lang="en-US" altLang="ja-JP" sz="1800" i="0" dirty="0" err="1">
                  <a:latin typeface="Arial" charset="0"/>
                </a:rPr>
                <a:t>AllDRouters</a:t>
              </a:r>
              <a:r>
                <a:rPr lang="en-US" altLang="ja-JP" dirty="0">
                  <a:latin typeface="Arial" charset="0"/>
                </a:rPr>
                <a:t>:</a:t>
              </a:r>
              <a:r>
                <a:rPr lang="en-US" altLang="ja-JP" sz="1800" i="0" dirty="0">
                  <a:latin typeface="Arial" charset="0"/>
                </a:rPr>
                <a:t> (</a:t>
              </a:r>
              <a:r>
                <a:rPr lang="en-US" altLang="ja-JP" sz="1800" i="0" dirty="0">
                  <a:solidFill>
                    <a:srgbClr val="FF0000"/>
                  </a:solidFill>
                  <a:latin typeface="Arial" charset="0"/>
                </a:rPr>
                <a:t>designated</a:t>
              </a:r>
              <a:r>
                <a:rPr lang="en-US" altLang="ja-JP" sz="1800" i="0" dirty="0">
                  <a:latin typeface="Arial" charset="0"/>
                </a:rPr>
                <a:t> and </a:t>
              </a:r>
              <a:r>
                <a:rPr lang="en-US" altLang="ja-JP" sz="1800" i="0" dirty="0">
                  <a:solidFill>
                    <a:srgbClr val="FF0000"/>
                  </a:solidFill>
                  <a:latin typeface="Arial" charset="0"/>
                </a:rPr>
                <a:t>backup designated </a:t>
              </a:r>
              <a:r>
                <a:rPr lang="en-US" altLang="ja-JP" sz="1800" i="0" dirty="0">
                  <a:latin typeface="Arial" charset="0"/>
                </a:rPr>
                <a:t>only)</a:t>
              </a:r>
              <a:endParaRPr lang="en-US" sz="1800" i="0" dirty="0">
                <a:latin typeface="Arial" charset="0"/>
              </a:endParaRPr>
            </a:p>
          </p:txBody>
        </p:sp>
        <p:sp>
          <p:nvSpPr>
            <p:cNvPr id="9" name="Rectangle 14">
              <a:extLst>
                <a:ext uri="{FF2B5EF4-FFF2-40B4-BE49-F238E27FC236}">
                  <a16:creationId xmlns:a16="http://schemas.microsoft.com/office/drawing/2014/main" id="{D87FB6B2-1433-A44F-BD21-D6EC0B6088A3}"/>
                </a:ext>
              </a:extLst>
            </p:cNvPr>
            <p:cNvSpPr>
              <a:spLocks noChangeArrowheads="1"/>
            </p:cNvSpPr>
            <p:nvPr/>
          </p:nvSpPr>
          <p:spPr bwMode="auto">
            <a:xfrm>
              <a:off x="914400" y="5105400"/>
              <a:ext cx="3124200" cy="369332"/>
            </a:xfrm>
            <a:prstGeom prst="rect">
              <a:avLst/>
            </a:prstGeom>
            <a:solidFill>
              <a:schemeClr val="bg2">
                <a:lumMod val="60000"/>
                <a:lumOff val="40000"/>
              </a:schemeClr>
            </a:solidFill>
            <a:ln>
              <a:noFill/>
            </a:ln>
            <a:extLst>
              <a:ext uri="{91240B29-F687-4f45-9708-019B960494DF}">
                <a14:hiddenLine xmlns="" xmlns:a14="http://schemas.microsoft.com/office/drawing/2010/main" w="28575">
                  <a:solidFill>
                    <a:srgbClr val="000000"/>
                  </a:solidFill>
                  <a:miter lim="800000"/>
                  <a:headEnd/>
                  <a:tailEnd/>
                </a14:hiddenLine>
              </a:ext>
            </a:extLst>
          </p:spPr>
          <p:txBody>
            <a:bodyPr wrap="square" anchor="ctr">
              <a:spAutoFit/>
            </a:bodyPr>
            <a:lstStyle/>
            <a:p>
              <a:pPr>
                <a:buFontTx/>
                <a:buNone/>
              </a:pPr>
              <a:r>
                <a:rPr lang="en-US" sz="1800" i="0" dirty="0">
                  <a:solidFill>
                    <a:srgbClr val="FF0000"/>
                  </a:solidFill>
                  <a:latin typeface="Arial" charset="0"/>
                </a:rPr>
                <a:t>TTL:</a:t>
              </a:r>
              <a:r>
                <a:rPr lang="en-US" sz="1800" i="0" dirty="0">
                  <a:latin typeface="Arial" charset="0"/>
                </a:rPr>
                <a:t> set to 1 (in most cases)</a:t>
              </a:r>
            </a:p>
          </p:txBody>
        </p:sp>
        <p:sp>
          <p:nvSpPr>
            <p:cNvPr id="10" name="Rectangle 18">
              <a:extLst>
                <a:ext uri="{FF2B5EF4-FFF2-40B4-BE49-F238E27FC236}">
                  <a16:creationId xmlns:a16="http://schemas.microsoft.com/office/drawing/2014/main" id="{4F95065E-5989-094E-9158-13BAAD925D08}"/>
                </a:ext>
              </a:extLst>
            </p:cNvPr>
            <p:cNvSpPr>
              <a:spLocks noChangeArrowheads="1"/>
            </p:cNvSpPr>
            <p:nvPr/>
          </p:nvSpPr>
          <p:spPr bwMode="auto">
            <a:xfrm>
              <a:off x="914400" y="3505200"/>
              <a:ext cx="3124200" cy="1477328"/>
            </a:xfrm>
            <a:prstGeom prst="rect">
              <a:avLst/>
            </a:prstGeom>
            <a:solidFill>
              <a:schemeClr val="bg2">
                <a:lumMod val="60000"/>
                <a:lumOff val="40000"/>
              </a:schemeClr>
            </a:solidFill>
            <a:ln>
              <a:noFill/>
            </a:ln>
            <a:extLst>
              <a:ext uri="{91240B29-F687-4f45-9708-019B960494DF}">
                <a14:hiddenLine xmlns="" xmlns:a14="http://schemas.microsoft.com/office/drawing/2010/main" w="28575">
                  <a:solidFill>
                    <a:srgbClr val="000000"/>
                  </a:solidFill>
                  <a:miter lim="800000"/>
                  <a:headEnd/>
                  <a:tailEnd/>
                </a14:hiddenLine>
              </a:ext>
            </a:extLst>
          </p:spPr>
          <p:txBody>
            <a:bodyPr wrap="square" anchor="ctr">
              <a:spAutoFit/>
            </a:bodyPr>
            <a:lstStyle/>
            <a:p>
              <a:pPr>
                <a:spcBef>
                  <a:spcPct val="0"/>
                </a:spcBef>
                <a:spcAft>
                  <a:spcPct val="0"/>
                </a:spcAft>
                <a:buFontTx/>
                <a:buNone/>
              </a:pPr>
              <a:r>
                <a:rPr lang="en-US" sz="1800" i="0" dirty="0">
                  <a:solidFill>
                    <a:srgbClr val="FF0000"/>
                  </a:solidFill>
                  <a:latin typeface="Arial" charset="0"/>
                </a:rPr>
                <a:t>OSPF packets are not carried as UDP or TCP payload!</a:t>
              </a:r>
              <a:endParaRPr lang="en-US" sz="1800" i="0" dirty="0">
                <a:solidFill>
                  <a:schemeClr val="tx1"/>
                </a:solidFill>
                <a:latin typeface="Arial" charset="0"/>
              </a:endParaRPr>
            </a:p>
            <a:p>
              <a:pPr>
                <a:spcBef>
                  <a:spcPct val="0"/>
                </a:spcBef>
                <a:spcAft>
                  <a:spcPct val="0"/>
                </a:spcAft>
                <a:buFontTx/>
                <a:buNone/>
              </a:pPr>
              <a:r>
                <a:rPr lang="en-US" sz="1800" i="0" dirty="0">
                  <a:solidFill>
                    <a:schemeClr val="tx1"/>
                  </a:solidFill>
                  <a:latin typeface="Arial" charset="0"/>
                </a:rPr>
                <a:t>OSPF has its own IP protocol number:</a:t>
              </a:r>
              <a:r>
                <a:rPr lang="en-US" sz="1800" b="1" i="0" dirty="0">
                  <a:solidFill>
                    <a:schemeClr val="tx1"/>
                  </a:solidFill>
                  <a:latin typeface="Arial" charset="0"/>
                </a:rPr>
                <a:t> 89</a:t>
              </a:r>
            </a:p>
          </p:txBody>
        </p:sp>
      </p:grpSp>
      <p:pic>
        <p:nvPicPr>
          <p:cNvPr id="11" name="Picture 2" descr="underline_base">
            <a:extLst>
              <a:ext uri="{FF2B5EF4-FFF2-40B4-BE49-F238E27FC236}">
                <a16:creationId xmlns:a16="http://schemas.microsoft.com/office/drawing/2014/main" id="{029C581B-3321-F04F-86B9-840CECFAF56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863" y="856193"/>
            <a:ext cx="4681537" cy="1936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98C4FB60-6F21-304F-B238-B0FC3BEF4E26}"/>
              </a:ext>
            </a:extLst>
          </p:cNvPr>
          <p:cNvCxnSpPr>
            <a:cxnSpLocks/>
          </p:cNvCxnSpPr>
          <p:nvPr/>
        </p:nvCxnSpPr>
        <p:spPr bwMode="auto">
          <a:xfrm flipH="1">
            <a:off x="406400" y="2351314"/>
            <a:ext cx="685801" cy="117081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537505F4-CD58-324B-AB9D-CE03F58C82DD}"/>
              </a:ext>
            </a:extLst>
          </p:cNvPr>
          <p:cNvCxnSpPr/>
          <p:nvPr/>
        </p:nvCxnSpPr>
        <p:spPr bwMode="auto">
          <a:xfrm>
            <a:off x="2565070" y="2208810"/>
            <a:ext cx="965530" cy="131332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58411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01B0BC3E-99F4-4EA0-90D8-95A95B6BF58C}"/>
              </a:ext>
            </a:extLst>
          </p:cNvPr>
          <p:cNvSpPr>
            <a:spLocks noGrp="1"/>
          </p:cNvSpPr>
          <p:nvPr>
            <p:ph type="title"/>
          </p:nvPr>
        </p:nvSpPr>
        <p:spPr/>
        <p:txBody>
          <a:bodyPr/>
          <a:lstStyle/>
          <a:p>
            <a:r>
              <a:rPr lang="en-CA" dirty="0"/>
              <a:t>Designated Router</a:t>
            </a:r>
          </a:p>
        </p:txBody>
      </p:sp>
      <p:sp>
        <p:nvSpPr>
          <p:cNvPr id="3" name="Slide Number Placeholder 2">
            <a:extLst>
              <a:ext uri="{FF2B5EF4-FFF2-40B4-BE49-F238E27FC236}">
                <a16:creationId xmlns:a16="http://schemas.microsoft.com/office/drawing/2014/main" id="{0FAEF862-2472-47AD-A562-637D79C7BF9B}"/>
              </a:ext>
            </a:extLst>
          </p:cNvPr>
          <p:cNvSpPr>
            <a:spLocks noGrp="1"/>
          </p:cNvSpPr>
          <p:nvPr>
            <p:ph type="sldNum" sz="quarter" idx="12"/>
          </p:nvPr>
        </p:nvSpPr>
        <p:spPr>
          <a:xfrm>
            <a:off x="6457950" y="7380201"/>
            <a:ext cx="2057400" cy="273844"/>
          </a:xfrm>
        </p:spPr>
        <p:txBody>
          <a:bodyPr/>
          <a:lstStyle/>
          <a:p>
            <a:fld id="{6DDFBD2C-A080-5A4B-B075-F8D248F9258F}" type="slidenum">
              <a:rPr lang="en-US" smtClean="0"/>
              <a:t>75</a:t>
            </a:fld>
            <a:endParaRPr lang="en-US"/>
          </a:p>
        </p:txBody>
      </p:sp>
      <p:graphicFrame>
        <p:nvGraphicFramePr>
          <p:cNvPr id="13" name="Object 12">
            <a:extLst>
              <a:ext uri="{FF2B5EF4-FFF2-40B4-BE49-F238E27FC236}">
                <a16:creationId xmlns:a16="http://schemas.microsoft.com/office/drawing/2014/main" id="{784F8800-65CA-4420-A311-5DE43D375386}"/>
              </a:ext>
            </a:extLst>
          </p:cNvPr>
          <p:cNvGraphicFramePr>
            <a:graphicFrameLocks noChangeAspect="1"/>
          </p:cNvGraphicFramePr>
          <p:nvPr/>
        </p:nvGraphicFramePr>
        <p:xfrm>
          <a:off x="6001802" y="2108344"/>
          <a:ext cx="2191940" cy="1366838"/>
        </p:xfrm>
        <a:graphic>
          <a:graphicData uri="http://schemas.openxmlformats.org/presentationml/2006/ole">
            <mc:AlternateContent xmlns:mc="http://schemas.openxmlformats.org/markup-compatibility/2006">
              <mc:Choice xmlns:v="urn:schemas-microsoft-com:vml" Requires="v">
                <p:oleObj spid="_x0000_s46161" name="Visio" r:id="rId3" imgW="2922926" imgH="1822049" progId="Visio.Drawing.15">
                  <p:embed/>
                </p:oleObj>
              </mc:Choice>
              <mc:Fallback>
                <p:oleObj name="Visio" r:id="rId3" imgW="2922926" imgH="1822049" progId="Visio.Drawing.15">
                  <p:embed/>
                  <p:pic>
                    <p:nvPicPr>
                      <p:cNvPr id="13" name="Object 12">
                        <a:extLst>
                          <a:ext uri="{FF2B5EF4-FFF2-40B4-BE49-F238E27FC236}">
                            <a16:creationId xmlns:a16="http://schemas.microsoft.com/office/drawing/2014/main" id="{784F8800-65CA-4420-A311-5DE43D375386}"/>
                          </a:ext>
                        </a:extLst>
                      </p:cNvPr>
                      <p:cNvPicPr/>
                      <p:nvPr/>
                    </p:nvPicPr>
                    <p:blipFill>
                      <a:blip r:embed="rId4"/>
                      <a:stretch>
                        <a:fillRect/>
                      </a:stretch>
                    </p:blipFill>
                    <p:spPr>
                      <a:xfrm>
                        <a:off x="6001802" y="2108344"/>
                        <a:ext cx="2191940" cy="1366838"/>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D0877216-8A8A-404B-A19D-94154459CABC}"/>
              </a:ext>
            </a:extLst>
          </p:cNvPr>
          <p:cNvGraphicFramePr>
            <a:graphicFrameLocks noChangeAspect="1"/>
          </p:cNvGraphicFramePr>
          <p:nvPr/>
        </p:nvGraphicFramePr>
        <p:xfrm>
          <a:off x="6408995" y="4327438"/>
          <a:ext cx="1784747" cy="1366838"/>
        </p:xfrm>
        <a:graphic>
          <a:graphicData uri="http://schemas.openxmlformats.org/presentationml/2006/ole">
            <mc:AlternateContent xmlns:mc="http://schemas.openxmlformats.org/markup-compatibility/2006">
              <mc:Choice xmlns:v="urn:schemas-microsoft-com:vml" Requires="v">
                <p:oleObj spid="_x0000_s46162" name="Visio" r:id="rId5" imgW="2380298" imgH="1822049" progId="Visio.Drawing.15">
                  <p:embed/>
                </p:oleObj>
              </mc:Choice>
              <mc:Fallback>
                <p:oleObj name="Visio" r:id="rId5" imgW="2380298" imgH="1822049" progId="Visio.Drawing.15">
                  <p:embed/>
                  <p:pic>
                    <p:nvPicPr>
                      <p:cNvPr id="14" name="Object 13">
                        <a:extLst>
                          <a:ext uri="{FF2B5EF4-FFF2-40B4-BE49-F238E27FC236}">
                            <a16:creationId xmlns:a16="http://schemas.microsoft.com/office/drawing/2014/main" id="{D0877216-8A8A-404B-A19D-94154459CABC}"/>
                          </a:ext>
                        </a:extLst>
                      </p:cNvPr>
                      <p:cNvPicPr/>
                      <p:nvPr/>
                    </p:nvPicPr>
                    <p:blipFill>
                      <a:blip r:embed="rId6"/>
                      <a:stretch>
                        <a:fillRect/>
                      </a:stretch>
                    </p:blipFill>
                    <p:spPr>
                      <a:xfrm>
                        <a:off x="6408995" y="4327438"/>
                        <a:ext cx="1784747" cy="1366838"/>
                      </a:xfrm>
                      <a:prstGeom prst="rect">
                        <a:avLst/>
                      </a:prstGeom>
                    </p:spPr>
                  </p:pic>
                </p:oleObj>
              </mc:Fallback>
            </mc:AlternateContent>
          </a:graphicData>
        </a:graphic>
      </p:graphicFrame>
      <p:sp>
        <p:nvSpPr>
          <p:cNvPr id="20" name="Rectangle 3">
            <a:extLst>
              <a:ext uri="{FF2B5EF4-FFF2-40B4-BE49-F238E27FC236}">
                <a16:creationId xmlns:a16="http://schemas.microsoft.com/office/drawing/2014/main" id="{9E097BCA-771C-4FEC-9318-9E085FC241C8}"/>
              </a:ext>
            </a:extLst>
          </p:cNvPr>
          <p:cNvSpPr txBox="1">
            <a:spLocks noChangeArrowheads="1"/>
          </p:cNvSpPr>
          <p:nvPr/>
        </p:nvSpPr>
        <p:spPr>
          <a:xfrm>
            <a:off x="628650" y="4640083"/>
            <a:ext cx="7886700" cy="174832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endParaRPr lang="en-US" sz="1500" dirty="0"/>
          </a:p>
        </p:txBody>
      </p:sp>
      <p:sp>
        <p:nvSpPr>
          <p:cNvPr id="21" name="Rectangle 3">
            <a:extLst>
              <a:ext uri="{FF2B5EF4-FFF2-40B4-BE49-F238E27FC236}">
                <a16:creationId xmlns:a16="http://schemas.microsoft.com/office/drawing/2014/main" id="{00079A07-A39E-4C04-8382-5F639C8D5F61}"/>
              </a:ext>
            </a:extLst>
          </p:cNvPr>
          <p:cNvSpPr txBox="1">
            <a:spLocks noChangeArrowheads="1"/>
          </p:cNvSpPr>
          <p:nvPr/>
        </p:nvSpPr>
        <p:spPr>
          <a:xfrm>
            <a:off x="628650" y="3091144"/>
            <a:ext cx="7886700" cy="239882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lvl="2" indent="0">
              <a:buNone/>
            </a:pPr>
            <a:endParaRPr lang="en-US" sz="1500" dirty="0"/>
          </a:p>
        </p:txBody>
      </p:sp>
      <p:sp>
        <p:nvSpPr>
          <p:cNvPr id="23" name="Content Placeholder 22">
            <a:extLst>
              <a:ext uri="{FF2B5EF4-FFF2-40B4-BE49-F238E27FC236}">
                <a16:creationId xmlns:a16="http://schemas.microsoft.com/office/drawing/2014/main" id="{BF2E0C10-8A90-4905-A4A0-7A48DDAC0347}"/>
              </a:ext>
            </a:extLst>
          </p:cNvPr>
          <p:cNvSpPr>
            <a:spLocks noGrp="1"/>
          </p:cNvSpPr>
          <p:nvPr>
            <p:ph idx="1"/>
          </p:nvPr>
        </p:nvSpPr>
        <p:spPr>
          <a:xfrm>
            <a:off x="327991" y="1530626"/>
            <a:ext cx="5968281" cy="3982431"/>
          </a:xfrm>
        </p:spPr>
        <p:txBody>
          <a:bodyPr>
            <a:normAutofit fontScale="85000" lnSpcReduction="10000"/>
          </a:bodyPr>
          <a:lstStyle/>
          <a:p>
            <a:r>
              <a:rPr lang="en-CA" dirty="0"/>
              <a:t> Routers report their links to other routers</a:t>
            </a:r>
          </a:p>
          <a:p>
            <a:pPr lvl="1"/>
            <a:r>
              <a:rPr lang="en-CA" dirty="0"/>
              <a:t>On a LAN, each pair of routers is a link</a:t>
            </a:r>
          </a:p>
          <a:p>
            <a:pPr lvl="1"/>
            <a:r>
              <a:rPr lang="en-CA" dirty="0"/>
              <a:t>Number of pairs grow quadratically with the  of </a:t>
            </a:r>
            <a:br>
              <a:rPr lang="en-CA" dirty="0"/>
            </a:br>
            <a:r>
              <a:rPr lang="en-CA" dirty="0"/>
              <a:t>number of routers on a LAN:</a:t>
            </a:r>
          </a:p>
          <a:p>
            <a:pPr marL="685800" lvl="2" indent="0">
              <a:buNone/>
            </a:pPr>
            <a:r>
              <a:rPr lang="en-CA" i="1" dirty="0">
                <a:solidFill>
                  <a:srgbClr val="C00000"/>
                </a:solidFill>
                <a:sym typeface="Wingdings" panose="05000000000000000000" pitchFamily="2" charset="2"/>
              </a:rPr>
              <a:t> </a:t>
            </a:r>
            <a:r>
              <a:rPr lang="en-CA" i="1" dirty="0">
                <a:solidFill>
                  <a:srgbClr val="C00000"/>
                </a:solidFill>
              </a:rPr>
              <a:t>N</a:t>
            </a:r>
            <a:r>
              <a:rPr lang="en-CA" dirty="0">
                <a:solidFill>
                  <a:srgbClr val="C00000"/>
                </a:solidFill>
              </a:rPr>
              <a:t> routers, </a:t>
            </a:r>
            <a:r>
              <a:rPr lang="en-CA" i="1" dirty="0">
                <a:solidFill>
                  <a:srgbClr val="C00000"/>
                </a:solidFill>
              </a:rPr>
              <a:t>N(N-1)/2 </a:t>
            </a:r>
            <a:r>
              <a:rPr lang="en-CA" dirty="0">
                <a:solidFill>
                  <a:srgbClr val="C00000"/>
                </a:solidFill>
              </a:rPr>
              <a:t>pairs</a:t>
            </a:r>
          </a:p>
          <a:p>
            <a:pPr lvl="2"/>
            <a:endParaRPr lang="en-CA" dirty="0"/>
          </a:p>
          <a:p>
            <a:r>
              <a:rPr lang="en-CA" dirty="0">
                <a:effectLst/>
              </a:rPr>
              <a:t>OSPF avoids this, by having a </a:t>
            </a:r>
            <a:r>
              <a:rPr lang="en-CA" dirty="0">
                <a:solidFill>
                  <a:srgbClr val="C00000"/>
                </a:solidFill>
                <a:effectLst/>
              </a:rPr>
              <a:t>designated router (DR) </a:t>
            </a:r>
            <a:r>
              <a:rPr lang="en-CA" dirty="0">
                <a:effectLst/>
              </a:rPr>
              <a:t>for each LAN </a:t>
            </a:r>
          </a:p>
          <a:p>
            <a:pPr lvl="1"/>
            <a:r>
              <a:rPr lang="en-CA" dirty="0">
                <a:effectLst/>
              </a:rPr>
              <a:t>One router becomes the DR</a:t>
            </a:r>
          </a:p>
          <a:p>
            <a:pPr lvl="1"/>
            <a:r>
              <a:rPr lang="en-CA" dirty="0"/>
              <a:t>DR sends a single </a:t>
            </a:r>
            <a:r>
              <a:rPr lang="en-CA" dirty="0">
                <a:effectLst/>
              </a:rPr>
              <a:t>Network-LSA for the LAN, which contains the list of all routers connected to this LAN</a:t>
            </a:r>
          </a:p>
          <a:p>
            <a:pPr lvl="1"/>
            <a:r>
              <a:rPr lang="en-CA" dirty="0"/>
              <a:t>Also (as before) each router sends a Router-LSA</a:t>
            </a:r>
          </a:p>
        </p:txBody>
      </p:sp>
    </p:spTree>
    <p:extLst>
      <p:ext uri="{BB962C8B-B14F-4D97-AF65-F5344CB8AC3E}">
        <p14:creationId xmlns:p14="http://schemas.microsoft.com/office/powerpoint/2010/main" val="19114067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3" name="Picture 5"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26" y="776743"/>
            <a:ext cx="5308773" cy="219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8724" name="Rectangle 2"/>
          <p:cNvSpPr>
            <a:spLocks noGrp="1" noChangeArrowheads="1"/>
          </p:cNvSpPr>
          <p:nvPr>
            <p:ph type="title"/>
          </p:nvPr>
        </p:nvSpPr>
        <p:spPr>
          <a:xfrm>
            <a:off x="533400" y="228600"/>
            <a:ext cx="7772400" cy="596348"/>
          </a:xfrm>
        </p:spPr>
        <p:txBody>
          <a:bodyPr/>
          <a:lstStyle/>
          <a:p>
            <a:r>
              <a:rPr lang="en-US" sz="3600" dirty="0">
                <a:latin typeface="Gill Sans MT" charset="0"/>
              </a:rPr>
              <a:t>OSPF </a:t>
            </a:r>
            <a:r>
              <a:rPr lang="ja-JP" altLang="en-US" sz="3600" dirty="0">
                <a:latin typeface="Gill Sans MT" charset="0"/>
              </a:rPr>
              <a:t>“</a:t>
            </a:r>
            <a:r>
              <a:rPr lang="en-US" altLang="ja-JP" sz="3600" dirty="0">
                <a:latin typeface="Gill Sans MT" charset="0"/>
              </a:rPr>
              <a:t>advanced</a:t>
            </a:r>
            <a:r>
              <a:rPr lang="ja-JP" altLang="en-US" sz="3600" dirty="0">
                <a:latin typeface="Gill Sans MT" charset="0"/>
              </a:rPr>
              <a:t>”</a:t>
            </a:r>
            <a:r>
              <a:rPr lang="en-US" altLang="ja-JP" sz="3600" dirty="0">
                <a:latin typeface="Gill Sans MT" charset="0"/>
              </a:rPr>
              <a:t> features</a:t>
            </a:r>
            <a:endParaRPr lang="en-US" dirty="0">
              <a:latin typeface="Gill Sans MT" charset="0"/>
            </a:endParaRPr>
          </a:p>
        </p:txBody>
      </p:sp>
      <p:sp>
        <p:nvSpPr>
          <p:cNvPr id="158725" name="Rectangle 3"/>
          <p:cNvSpPr>
            <a:spLocks noGrp="1" noChangeArrowheads="1"/>
          </p:cNvSpPr>
          <p:nvPr>
            <p:ph type="body" idx="1"/>
          </p:nvPr>
        </p:nvSpPr>
        <p:spPr>
          <a:xfrm>
            <a:off x="360916" y="998262"/>
            <a:ext cx="8229600" cy="5491990"/>
          </a:xfrm>
        </p:spPr>
        <p:txBody>
          <a:bodyPr/>
          <a:lstStyle/>
          <a:p>
            <a:r>
              <a:rPr lang="en-US" dirty="0">
                <a:solidFill>
                  <a:srgbClr val="CC0000"/>
                </a:solidFill>
                <a:latin typeface="Gill Sans MT" charset="0"/>
              </a:rPr>
              <a:t>security</a:t>
            </a:r>
            <a:r>
              <a:rPr lang="en-US" i="1" dirty="0">
                <a:solidFill>
                  <a:srgbClr val="CC0000"/>
                </a:solidFill>
                <a:latin typeface="Gill Sans MT" charset="0"/>
              </a:rPr>
              <a:t>:</a:t>
            </a:r>
            <a:r>
              <a:rPr lang="en-US" dirty="0">
                <a:latin typeface="Gill Sans MT" charset="0"/>
              </a:rPr>
              <a:t> all OSPF messages authenticated (to prevent malicious intrusion) </a:t>
            </a:r>
          </a:p>
          <a:p>
            <a:r>
              <a:rPr lang="en-US" dirty="0">
                <a:solidFill>
                  <a:srgbClr val="CC0000"/>
                </a:solidFill>
                <a:latin typeface="Gill Sans MT" charset="0"/>
              </a:rPr>
              <a:t>load balancing: multiple </a:t>
            </a:r>
            <a:r>
              <a:rPr lang="en-US" dirty="0">
                <a:latin typeface="Gill Sans MT" charset="0"/>
              </a:rPr>
              <a:t>same-cost </a:t>
            </a:r>
            <a:r>
              <a:rPr lang="en-US" dirty="0">
                <a:solidFill>
                  <a:srgbClr val="CC0000"/>
                </a:solidFill>
                <a:latin typeface="Gill Sans MT" charset="0"/>
              </a:rPr>
              <a:t>paths</a:t>
            </a:r>
            <a:r>
              <a:rPr lang="en-US" dirty="0">
                <a:latin typeface="Gill Sans MT" charset="0"/>
              </a:rPr>
              <a:t> allowed (only one path in RIP) for load balancing</a:t>
            </a:r>
          </a:p>
          <a:p>
            <a:r>
              <a:rPr lang="en-US" dirty="0">
                <a:solidFill>
                  <a:srgbClr val="C00000"/>
                </a:solidFill>
                <a:latin typeface="Gill Sans MT" charset="0"/>
              </a:rPr>
              <a:t>TOS</a:t>
            </a:r>
            <a:r>
              <a:rPr lang="en-US" dirty="0">
                <a:latin typeface="Gill Sans MT" charset="0"/>
              </a:rPr>
              <a:t>: for each link, multiple cost metrics for different </a:t>
            </a:r>
            <a:r>
              <a:rPr lang="en-US" dirty="0">
                <a:solidFill>
                  <a:srgbClr val="CC0000"/>
                </a:solidFill>
                <a:latin typeface="Gill Sans MT" charset="0"/>
              </a:rPr>
              <a:t>classes of service</a:t>
            </a:r>
            <a:r>
              <a:rPr lang="en-US" dirty="0">
                <a:solidFill>
                  <a:srgbClr val="FF0000"/>
                </a:solidFill>
                <a:latin typeface="Gill Sans MT" charset="0"/>
              </a:rPr>
              <a:t> </a:t>
            </a:r>
            <a:r>
              <a:rPr lang="en-US" dirty="0">
                <a:latin typeface="Gill Sans MT" charset="0"/>
              </a:rPr>
              <a:t>(e.g., satellite link cost set </a:t>
            </a:r>
            <a:r>
              <a:rPr lang="en-US" altLang="ja-JP" dirty="0">
                <a:latin typeface="Gill Sans MT" charset="0"/>
              </a:rPr>
              <a:t>low for best effort traffic; but high for real-time services, such as video) – creates different topology maps and as such </a:t>
            </a:r>
            <a:r>
              <a:rPr lang="en-US" altLang="ja-JP" dirty="0">
                <a:solidFill>
                  <a:srgbClr val="C00000"/>
                </a:solidFill>
                <a:latin typeface="Gill Sans MT" charset="0"/>
              </a:rPr>
              <a:t>different routing tables </a:t>
            </a:r>
            <a:r>
              <a:rPr lang="en-US" altLang="ja-JP" dirty="0">
                <a:latin typeface="Gill Sans MT" charset="0"/>
              </a:rPr>
              <a:t>for </a:t>
            </a:r>
            <a:r>
              <a:rPr lang="en-US" altLang="ja-JP" dirty="0">
                <a:solidFill>
                  <a:srgbClr val="C00000"/>
                </a:solidFill>
                <a:latin typeface="Gill Sans MT" charset="0"/>
              </a:rPr>
              <a:t>each</a:t>
            </a:r>
            <a:r>
              <a:rPr lang="en-US" altLang="ja-JP" dirty="0">
                <a:latin typeface="Gill Sans MT" charset="0"/>
              </a:rPr>
              <a:t> class</a:t>
            </a:r>
          </a:p>
          <a:p>
            <a:r>
              <a:rPr lang="en-US" dirty="0">
                <a:solidFill>
                  <a:srgbClr val="C00000"/>
                </a:solidFill>
                <a:latin typeface="Gill Sans MT" charset="0"/>
              </a:rPr>
              <a:t>multicast:</a:t>
            </a:r>
            <a:r>
              <a:rPr lang="en-US" dirty="0">
                <a:latin typeface="Gill Sans MT" charset="0"/>
              </a:rPr>
              <a:t> integrated </a:t>
            </a:r>
            <a:r>
              <a:rPr lang="en-US" dirty="0" err="1">
                <a:solidFill>
                  <a:srgbClr val="C00000"/>
                </a:solidFill>
                <a:latin typeface="Gill Sans MT" charset="0"/>
              </a:rPr>
              <a:t>uni</a:t>
            </a:r>
            <a:r>
              <a:rPr lang="en-US" dirty="0">
                <a:solidFill>
                  <a:srgbClr val="C00000"/>
                </a:solidFill>
                <a:latin typeface="Gill Sans MT" charset="0"/>
              </a:rPr>
              <a:t>-</a:t>
            </a:r>
            <a:r>
              <a:rPr lang="en-US" dirty="0">
                <a:latin typeface="Gill Sans MT" charset="0"/>
              </a:rPr>
              <a:t> and </a:t>
            </a:r>
            <a:r>
              <a:rPr lang="en-US" dirty="0">
                <a:solidFill>
                  <a:srgbClr val="CC0000"/>
                </a:solidFill>
                <a:latin typeface="Gill Sans MT" charset="0"/>
              </a:rPr>
              <a:t>multi-cast</a:t>
            </a:r>
            <a:r>
              <a:rPr lang="en-US" dirty="0">
                <a:latin typeface="Gill Sans MT" charset="0"/>
              </a:rPr>
              <a:t> support: </a:t>
            </a:r>
          </a:p>
          <a:p>
            <a:pPr lvl="1"/>
            <a:r>
              <a:rPr lang="en-US" sz="2800" dirty="0">
                <a:latin typeface="Gill Sans MT" charset="0"/>
              </a:rPr>
              <a:t>Multicast OSPF (MOSPF) uses same topology data base as OSPF</a:t>
            </a:r>
          </a:p>
          <a:p>
            <a:r>
              <a:rPr lang="en-US" dirty="0">
                <a:solidFill>
                  <a:srgbClr val="CC0000"/>
                </a:solidFill>
                <a:latin typeface="Gill Sans MT" charset="0"/>
              </a:rPr>
              <a:t>hierarchical:</a:t>
            </a:r>
            <a:r>
              <a:rPr lang="en-US" dirty="0">
                <a:latin typeface="Gill Sans MT" charset="0"/>
              </a:rPr>
              <a:t> OSPF in large domains.</a:t>
            </a:r>
          </a:p>
          <a:p>
            <a:endParaRPr lang="en-US" dirty="0">
              <a:latin typeface="Gill Sans MT" charset="0"/>
            </a:endParaRPr>
          </a:p>
        </p:txBody>
      </p:sp>
      <p:sp>
        <p:nvSpPr>
          <p:cNvPr id="7"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76</a:t>
            </a:fld>
            <a:endParaRPr lang="en-US" sz="1200" dirty="0">
              <a:latin typeface="Tahoma" charset="0"/>
            </a:endParaRPr>
          </a:p>
        </p:txBody>
      </p:sp>
      <p:sp>
        <p:nvSpPr>
          <p:cNvPr id="8"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20057734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Freeform 2"/>
          <p:cNvSpPr>
            <a:spLocks/>
          </p:cNvSpPr>
          <p:nvPr/>
        </p:nvSpPr>
        <p:spPr bwMode="auto">
          <a:xfrm>
            <a:off x="2027238" y="1652588"/>
            <a:ext cx="6010275" cy="2206625"/>
          </a:xfrm>
          <a:custGeom>
            <a:avLst/>
            <a:gdLst>
              <a:gd name="T0" fmla="*/ 2147483647 w 3786"/>
              <a:gd name="T1" fmla="*/ 2147483647 h 1390"/>
              <a:gd name="T2" fmla="*/ 2147483647 w 3786"/>
              <a:gd name="T3" fmla="*/ 2147483647 h 1390"/>
              <a:gd name="T4" fmla="*/ 2147483647 w 3786"/>
              <a:gd name="T5" fmla="*/ 2147483647 h 1390"/>
              <a:gd name="T6" fmla="*/ 2147483647 w 3786"/>
              <a:gd name="T7" fmla="*/ 2147483647 h 1390"/>
              <a:gd name="T8" fmla="*/ 2147483647 w 3786"/>
              <a:gd name="T9" fmla="*/ 2147483647 h 1390"/>
              <a:gd name="T10" fmla="*/ 2147483647 w 3786"/>
              <a:gd name="T11" fmla="*/ 2147483647 h 1390"/>
              <a:gd name="T12" fmla="*/ 2147483647 w 3786"/>
              <a:gd name="T13" fmla="*/ 2147483647 h 1390"/>
              <a:gd name="T14" fmla="*/ 2147483647 w 3786"/>
              <a:gd name="T15" fmla="*/ 2147483647 h 1390"/>
              <a:gd name="T16" fmla="*/ 2147483647 w 3786"/>
              <a:gd name="T17" fmla="*/ 2147483647 h 1390"/>
              <a:gd name="T18" fmla="*/ 2147483647 w 3786"/>
              <a:gd name="T19" fmla="*/ 2147483647 h 1390"/>
              <a:gd name="T20" fmla="*/ 2147483647 w 3786"/>
              <a:gd name="T21" fmla="*/ 2147483647 h 1390"/>
              <a:gd name="T22" fmla="*/ 2147483647 w 3786"/>
              <a:gd name="T23" fmla="*/ 2147483647 h 1390"/>
              <a:gd name="T24" fmla="*/ 2147483647 w 3786"/>
              <a:gd name="T25" fmla="*/ 2147483647 h 1390"/>
              <a:gd name="T26" fmla="*/ 2147483647 w 3786"/>
              <a:gd name="T27" fmla="*/ 2147483647 h 13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86"/>
              <a:gd name="T43" fmla="*/ 0 h 1390"/>
              <a:gd name="T44" fmla="*/ 3786 w 3786"/>
              <a:gd name="T45" fmla="*/ 1390 h 13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86" h="1390">
                <a:moveTo>
                  <a:pt x="408" y="575"/>
                </a:moveTo>
                <a:cubicBezTo>
                  <a:pt x="689" y="273"/>
                  <a:pt x="1286" y="110"/>
                  <a:pt x="1693" y="55"/>
                </a:cubicBezTo>
                <a:cubicBezTo>
                  <a:pt x="2100" y="0"/>
                  <a:pt x="2585" y="164"/>
                  <a:pt x="2852" y="245"/>
                </a:cubicBezTo>
                <a:cubicBezTo>
                  <a:pt x="3119" y="326"/>
                  <a:pt x="3163" y="420"/>
                  <a:pt x="3295" y="540"/>
                </a:cubicBezTo>
                <a:cubicBezTo>
                  <a:pt x="3427" y="660"/>
                  <a:pt x="3786" y="870"/>
                  <a:pt x="3702" y="1130"/>
                </a:cubicBezTo>
                <a:cubicBezTo>
                  <a:pt x="3618" y="1390"/>
                  <a:pt x="3209" y="1190"/>
                  <a:pt x="3035" y="1214"/>
                </a:cubicBezTo>
                <a:cubicBezTo>
                  <a:pt x="2870" y="1266"/>
                  <a:pt x="2655" y="1277"/>
                  <a:pt x="2655" y="1277"/>
                </a:cubicBezTo>
                <a:cubicBezTo>
                  <a:pt x="2655" y="1277"/>
                  <a:pt x="2160" y="1316"/>
                  <a:pt x="1918" y="1326"/>
                </a:cubicBezTo>
                <a:cubicBezTo>
                  <a:pt x="1676" y="1336"/>
                  <a:pt x="1387" y="1353"/>
                  <a:pt x="1201" y="1340"/>
                </a:cubicBezTo>
                <a:cubicBezTo>
                  <a:pt x="1015" y="1327"/>
                  <a:pt x="913" y="1278"/>
                  <a:pt x="801" y="1249"/>
                </a:cubicBezTo>
                <a:lnTo>
                  <a:pt x="527" y="1165"/>
                </a:lnTo>
                <a:cubicBezTo>
                  <a:pt x="404" y="1140"/>
                  <a:pt x="126" y="1159"/>
                  <a:pt x="63" y="1102"/>
                </a:cubicBezTo>
                <a:cubicBezTo>
                  <a:pt x="0" y="1045"/>
                  <a:pt x="85" y="919"/>
                  <a:pt x="148" y="821"/>
                </a:cubicBezTo>
                <a:cubicBezTo>
                  <a:pt x="205" y="733"/>
                  <a:pt x="127" y="877"/>
                  <a:pt x="408" y="575"/>
                </a:cubicBezTo>
                <a:close/>
              </a:path>
            </a:pathLst>
          </a:custGeom>
          <a:solidFill>
            <a:srgbClr val="3399FF"/>
          </a:soli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a:p>
        </p:txBody>
      </p:sp>
      <p:sp>
        <p:nvSpPr>
          <p:cNvPr id="159748" name="Rectangle 3"/>
          <p:cNvSpPr>
            <a:spLocks noGrp="1" noChangeArrowheads="1"/>
          </p:cNvSpPr>
          <p:nvPr>
            <p:ph type="title"/>
          </p:nvPr>
        </p:nvSpPr>
        <p:spPr>
          <a:xfrm>
            <a:off x="427038" y="169863"/>
            <a:ext cx="4438650" cy="1143000"/>
          </a:xfrm>
        </p:spPr>
        <p:txBody>
          <a:bodyPr/>
          <a:lstStyle/>
          <a:p>
            <a:r>
              <a:rPr lang="en-US" sz="4000">
                <a:latin typeface="Gill Sans MT" charset="0"/>
              </a:rPr>
              <a:t>Hierarchical OSPF</a:t>
            </a:r>
            <a:endParaRPr lang="en-US">
              <a:latin typeface="Gill Sans MT" charset="0"/>
            </a:endParaRPr>
          </a:p>
        </p:txBody>
      </p:sp>
      <p:sp>
        <p:nvSpPr>
          <p:cNvPr id="159749" name="Line 4"/>
          <p:cNvSpPr>
            <a:spLocks noChangeShapeType="1"/>
          </p:cNvSpPr>
          <p:nvPr/>
        </p:nvSpPr>
        <p:spPr bwMode="auto">
          <a:xfrm flipV="1">
            <a:off x="3679825" y="2039938"/>
            <a:ext cx="1058863" cy="34607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59750" name="Line 5"/>
          <p:cNvSpPr>
            <a:spLocks noChangeShapeType="1"/>
          </p:cNvSpPr>
          <p:nvPr/>
        </p:nvSpPr>
        <p:spPr bwMode="auto">
          <a:xfrm>
            <a:off x="4957763" y="2036763"/>
            <a:ext cx="1169987" cy="34448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59751" name="Line 6"/>
          <p:cNvSpPr>
            <a:spLocks noChangeShapeType="1"/>
          </p:cNvSpPr>
          <p:nvPr/>
        </p:nvSpPr>
        <p:spPr bwMode="auto">
          <a:xfrm>
            <a:off x="6369050" y="2435225"/>
            <a:ext cx="803275" cy="80168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59752" name="Line 7"/>
          <p:cNvSpPr>
            <a:spLocks noChangeShapeType="1"/>
          </p:cNvSpPr>
          <p:nvPr/>
        </p:nvSpPr>
        <p:spPr bwMode="auto">
          <a:xfrm flipV="1">
            <a:off x="4948238" y="2330450"/>
            <a:ext cx="1271587" cy="118268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59753" name="Line 8"/>
          <p:cNvSpPr>
            <a:spLocks noChangeShapeType="1"/>
          </p:cNvSpPr>
          <p:nvPr/>
        </p:nvSpPr>
        <p:spPr bwMode="auto">
          <a:xfrm>
            <a:off x="3683000" y="2471738"/>
            <a:ext cx="1138238" cy="99218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59754" name="Line 9"/>
          <p:cNvSpPr>
            <a:spLocks noChangeShapeType="1"/>
          </p:cNvSpPr>
          <p:nvPr/>
        </p:nvSpPr>
        <p:spPr bwMode="auto">
          <a:xfrm flipH="1">
            <a:off x="6780213" y="3236913"/>
            <a:ext cx="400050" cy="88106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59755" name="Line 10"/>
          <p:cNvSpPr>
            <a:spLocks noChangeShapeType="1"/>
          </p:cNvSpPr>
          <p:nvPr/>
        </p:nvSpPr>
        <p:spPr bwMode="auto">
          <a:xfrm>
            <a:off x="6808788" y="4090988"/>
            <a:ext cx="893762" cy="83661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59756" name="Line 11"/>
          <p:cNvSpPr>
            <a:spLocks noChangeShapeType="1"/>
          </p:cNvSpPr>
          <p:nvPr/>
        </p:nvSpPr>
        <p:spPr bwMode="auto">
          <a:xfrm>
            <a:off x="4841875" y="3405188"/>
            <a:ext cx="547688" cy="133826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59757" name="Line 12"/>
          <p:cNvSpPr>
            <a:spLocks noChangeShapeType="1"/>
          </p:cNvSpPr>
          <p:nvPr/>
        </p:nvSpPr>
        <p:spPr bwMode="auto">
          <a:xfrm>
            <a:off x="4403725" y="4268788"/>
            <a:ext cx="246063" cy="97155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59758" name="Line 13"/>
          <p:cNvSpPr>
            <a:spLocks noChangeShapeType="1"/>
          </p:cNvSpPr>
          <p:nvPr/>
        </p:nvSpPr>
        <p:spPr bwMode="auto">
          <a:xfrm flipH="1">
            <a:off x="4646613" y="4775200"/>
            <a:ext cx="723900" cy="4572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59759" name="Line 14"/>
          <p:cNvSpPr>
            <a:spLocks noChangeShapeType="1"/>
          </p:cNvSpPr>
          <p:nvPr/>
        </p:nvSpPr>
        <p:spPr bwMode="auto">
          <a:xfrm flipH="1">
            <a:off x="4454525" y="3519488"/>
            <a:ext cx="388938" cy="77946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59760" name="Line 15"/>
          <p:cNvSpPr>
            <a:spLocks noChangeShapeType="1"/>
          </p:cNvSpPr>
          <p:nvPr/>
        </p:nvSpPr>
        <p:spPr bwMode="auto">
          <a:xfrm flipH="1">
            <a:off x="2689225" y="2319338"/>
            <a:ext cx="857250" cy="84613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59761" name="Line 16"/>
          <p:cNvSpPr>
            <a:spLocks noChangeShapeType="1"/>
          </p:cNvSpPr>
          <p:nvPr/>
        </p:nvSpPr>
        <p:spPr bwMode="auto">
          <a:xfrm flipH="1">
            <a:off x="2084388" y="3171825"/>
            <a:ext cx="577850" cy="79057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59762" name="Line 17"/>
          <p:cNvSpPr>
            <a:spLocks noChangeShapeType="1"/>
          </p:cNvSpPr>
          <p:nvPr/>
        </p:nvSpPr>
        <p:spPr bwMode="auto">
          <a:xfrm flipH="1">
            <a:off x="1435100" y="4024313"/>
            <a:ext cx="622300" cy="60007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59763" name="Line 18"/>
          <p:cNvSpPr>
            <a:spLocks noChangeShapeType="1"/>
          </p:cNvSpPr>
          <p:nvPr/>
        </p:nvSpPr>
        <p:spPr bwMode="auto">
          <a:xfrm flipH="1">
            <a:off x="2290763" y="4552950"/>
            <a:ext cx="433387" cy="677863"/>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59764" name="Line 19"/>
          <p:cNvSpPr>
            <a:spLocks noChangeShapeType="1"/>
          </p:cNvSpPr>
          <p:nvPr/>
        </p:nvSpPr>
        <p:spPr bwMode="auto">
          <a:xfrm>
            <a:off x="2163763" y="3981450"/>
            <a:ext cx="636587" cy="520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59765" name="Freeform 20"/>
          <p:cNvSpPr>
            <a:spLocks/>
          </p:cNvSpPr>
          <p:nvPr/>
        </p:nvSpPr>
        <p:spPr bwMode="auto">
          <a:xfrm>
            <a:off x="1087438" y="2833688"/>
            <a:ext cx="2185987" cy="2820987"/>
          </a:xfrm>
          <a:custGeom>
            <a:avLst/>
            <a:gdLst>
              <a:gd name="T0" fmla="*/ 2147483647 w 1377"/>
              <a:gd name="T1" fmla="*/ 2147483647 h 1777"/>
              <a:gd name="T2" fmla="*/ 2147483647 w 1377"/>
              <a:gd name="T3" fmla="*/ 2147483647 h 1777"/>
              <a:gd name="T4" fmla="*/ 2147483647 w 1377"/>
              <a:gd name="T5" fmla="*/ 2147483647 h 1777"/>
              <a:gd name="T6" fmla="*/ 2147483647 w 1377"/>
              <a:gd name="T7" fmla="*/ 2147483647 h 1777"/>
              <a:gd name="T8" fmla="*/ 2147483647 w 1377"/>
              <a:gd name="T9" fmla="*/ 2147483647 h 1777"/>
              <a:gd name="T10" fmla="*/ 2147483647 w 1377"/>
              <a:gd name="T11" fmla="*/ 2147483647 h 1777"/>
              <a:gd name="T12" fmla="*/ 2147483647 w 1377"/>
              <a:gd name="T13" fmla="*/ 2147483647 h 1777"/>
              <a:gd name="T14" fmla="*/ 2147483647 w 1377"/>
              <a:gd name="T15" fmla="*/ 2147483647 h 1777"/>
              <a:gd name="T16" fmla="*/ 2147483647 w 1377"/>
              <a:gd name="T17" fmla="*/ 2147483647 h 1777"/>
              <a:gd name="T18" fmla="*/ 2147483647 w 1377"/>
              <a:gd name="T19" fmla="*/ 2147483647 h 1777"/>
              <a:gd name="T20" fmla="*/ 2147483647 w 1377"/>
              <a:gd name="T21" fmla="*/ 2147483647 h 1777"/>
              <a:gd name="T22" fmla="*/ 2147483647 w 1377"/>
              <a:gd name="T23" fmla="*/ 2147483647 h 1777"/>
              <a:gd name="T24" fmla="*/ 2147483647 w 1377"/>
              <a:gd name="T25" fmla="*/ 2147483647 h 1777"/>
              <a:gd name="T26" fmla="*/ 2147483647 w 1377"/>
              <a:gd name="T27" fmla="*/ 2147483647 h 1777"/>
              <a:gd name="T28" fmla="*/ 2147483647 w 1377"/>
              <a:gd name="T29" fmla="*/ 2147483647 h 1777"/>
              <a:gd name="T30" fmla="*/ 2147483647 w 1377"/>
              <a:gd name="T31" fmla="*/ 2147483647 h 1777"/>
              <a:gd name="T32" fmla="*/ 2147483647 w 1377"/>
              <a:gd name="T33" fmla="*/ 2147483647 h 177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77"/>
              <a:gd name="T52" fmla="*/ 0 h 1777"/>
              <a:gd name="T53" fmla="*/ 1377 w 1377"/>
              <a:gd name="T54" fmla="*/ 1777 h 177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77" h="1777">
                <a:moveTo>
                  <a:pt x="671" y="245"/>
                </a:moveTo>
                <a:cubicBezTo>
                  <a:pt x="604" y="317"/>
                  <a:pt x="533" y="382"/>
                  <a:pt x="474" y="463"/>
                </a:cubicBezTo>
                <a:cubicBezTo>
                  <a:pt x="415" y="544"/>
                  <a:pt x="366" y="663"/>
                  <a:pt x="319" y="730"/>
                </a:cubicBezTo>
                <a:cubicBezTo>
                  <a:pt x="272" y="797"/>
                  <a:pt x="242" y="800"/>
                  <a:pt x="193" y="863"/>
                </a:cubicBezTo>
                <a:cubicBezTo>
                  <a:pt x="144" y="926"/>
                  <a:pt x="48" y="1027"/>
                  <a:pt x="24" y="1109"/>
                </a:cubicBezTo>
                <a:cubicBezTo>
                  <a:pt x="0" y="1191"/>
                  <a:pt x="10" y="1295"/>
                  <a:pt x="46" y="1355"/>
                </a:cubicBezTo>
                <a:cubicBezTo>
                  <a:pt x="82" y="1415"/>
                  <a:pt x="172" y="1437"/>
                  <a:pt x="242" y="1467"/>
                </a:cubicBezTo>
                <a:cubicBezTo>
                  <a:pt x="312" y="1497"/>
                  <a:pt x="404" y="1499"/>
                  <a:pt x="467" y="1538"/>
                </a:cubicBezTo>
                <a:cubicBezTo>
                  <a:pt x="530" y="1577"/>
                  <a:pt x="518" y="1669"/>
                  <a:pt x="622" y="1699"/>
                </a:cubicBezTo>
                <a:cubicBezTo>
                  <a:pt x="726" y="1729"/>
                  <a:pt x="986" y="1777"/>
                  <a:pt x="1092" y="1720"/>
                </a:cubicBezTo>
                <a:cubicBezTo>
                  <a:pt x="1198" y="1663"/>
                  <a:pt x="1219" y="1471"/>
                  <a:pt x="1261" y="1355"/>
                </a:cubicBezTo>
                <a:cubicBezTo>
                  <a:pt x="1303" y="1239"/>
                  <a:pt x="1377" y="1150"/>
                  <a:pt x="1345" y="1025"/>
                </a:cubicBezTo>
                <a:cubicBezTo>
                  <a:pt x="1313" y="900"/>
                  <a:pt x="1084" y="727"/>
                  <a:pt x="1071" y="603"/>
                </a:cubicBezTo>
                <a:cubicBezTo>
                  <a:pt x="1058" y="479"/>
                  <a:pt x="1237" y="374"/>
                  <a:pt x="1268" y="280"/>
                </a:cubicBezTo>
                <a:cubicBezTo>
                  <a:pt x="1299" y="186"/>
                  <a:pt x="1320" y="82"/>
                  <a:pt x="1254" y="41"/>
                </a:cubicBezTo>
                <a:cubicBezTo>
                  <a:pt x="1188" y="0"/>
                  <a:pt x="970" y="2"/>
                  <a:pt x="874" y="34"/>
                </a:cubicBezTo>
                <a:cubicBezTo>
                  <a:pt x="778" y="66"/>
                  <a:pt x="738" y="173"/>
                  <a:pt x="671" y="245"/>
                </a:cubicBezTo>
                <a:close/>
              </a:path>
            </a:pathLst>
          </a:custGeom>
          <a:noFill/>
          <a:ln w="19050" cap="flat" cmpd="sng">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159766" name="Freeform 21"/>
          <p:cNvSpPr>
            <a:spLocks/>
          </p:cNvSpPr>
          <p:nvPr/>
        </p:nvSpPr>
        <p:spPr bwMode="auto">
          <a:xfrm>
            <a:off x="3951288" y="3068638"/>
            <a:ext cx="1903412" cy="2730500"/>
          </a:xfrm>
          <a:custGeom>
            <a:avLst/>
            <a:gdLst>
              <a:gd name="T0" fmla="*/ 2147483647 w 1199"/>
              <a:gd name="T1" fmla="*/ 2147483647 h 1720"/>
              <a:gd name="T2" fmla="*/ 2147483647 w 1199"/>
              <a:gd name="T3" fmla="*/ 2147483647 h 1720"/>
              <a:gd name="T4" fmla="*/ 2147483647 w 1199"/>
              <a:gd name="T5" fmla="*/ 2147483647 h 1720"/>
              <a:gd name="T6" fmla="*/ 2147483647 w 1199"/>
              <a:gd name="T7" fmla="*/ 2147483647 h 1720"/>
              <a:gd name="T8" fmla="*/ 2147483647 w 1199"/>
              <a:gd name="T9" fmla="*/ 2147483647 h 1720"/>
              <a:gd name="T10" fmla="*/ 2147483647 w 1199"/>
              <a:gd name="T11" fmla="*/ 2147483647 h 1720"/>
              <a:gd name="T12" fmla="*/ 2147483647 w 1199"/>
              <a:gd name="T13" fmla="*/ 2147483647 h 1720"/>
              <a:gd name="T14" fmla="*/ 2147483647 w 1199"/>
              <a:gd name="T15" fmla="*/ 2147483647 h 1720"/>
              <a:gd name="T16" fmla="*/ 2147483647 w 1199"/>
              <a:gd name="T17" fmla="*/ 2147483647 h 1720"/>
              <a:gd name="T18" fmla="*/ 2147483647 w 1199"/>
              <a:gd name="T19" fmla="*/ 2147483647 h 1720"/>
              <a:gd name="T20" fmla="*/ 2147483647 w 1199"/>
              <a:gd name="T21" fmla="*/ 2147483647 h 1720"/>
              <a:gd name="T22" fmla="*/ 2147483647 w 1199"/>
              <a:gd name="T23" fmla="*/ 2147483647 h 1720"/>
              <a:gd name="T24" fmla="*/ 2147483647 w 1199"/>
              <a:gd name="T25" fmla="*/ 2147483647 h 1720"/>
              <a:gd name="T26" fmla="*/ 2147483647 w 1199"/>
              <a:gd name="T27" fmla="*/ 2147483647 h 1720"/>
              <a:gd name="T28" fmla="*/ 2147483647 w 1199"/>
              <a:gd name="T29" fmla="*/ 2147483647 h 17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99"/>
              <a:gd name="T46" fmla="*/ 0 h 1720"/>
              <a:gd name="T47" fmla="*/ 1199 w 1199"/>
              <a:gd name="T48" fmla="*/ 1720 h 17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99" h="1720">
                <a:moveTo>
                  <a:pt x="651" y="20"/>
                </a:moveTo>
                <a:cubicBezTo>
                  <a:pt x="595" y="0"/>
                  <a:pt x="643" y="10"/>
                  <a:pt x="609" y="20"/>
                </a:cubicBezTo>
                <a:cubicBezTo>
                  <a:pt x="575" y="30"/>
                  <a:pt x="499" y="45"/>
                  <a:pt x="447" y="83"/>
                </a:cubicBezTo>
                <a:cubicBezTo>
                  <a:pt x="395" y="121"/>
                  <a:pt x="354" y="178"/>
                  <a:pt x="300" y="245"/>
                </a:cubicBezTo>
                <a:cubicBezTo>
                  <a:pt x="246" y="312"/>
                  <a:pt x="173" y="379"/>
                  <a:pt x="124" y="483"/>
                </a:cubicBezTo>
                <a:cubicBezTo>
                  <a:pt x="75" y="587"/>
                  <a:pt x="10" y="742"/>
                  <a:pt x="5" y="870"/>
                </a:cubicBezTo>
                <a:cubicBezTo>
                  <a:pt x="0" y="998"/>
                  <a:pt x="50" y="1122"/>
                  <a:pt x="96" y="1249"/>
                </a:cubicBezTo>
                <a:cubicBezTo>
                  <a:pt x="142" y="1376"/>
                  <a:pt x="153" y="1564"/>
                  <a:pt x="279" y="1635"/>
                </a:cubicBezTo>
                <a:cubicBezTo>
                  <a:pt x="405" y="1706"/>
                  <a:pt x="711" y="1720"/>
                  <a:pt x="855" y="1678"/>
                </a:cubicBezTo>
                <a:cubicBezTo>
                  <a:pt x="999" y="1636"/>
                  <a:pt x="1089" y="1492"/>
                  <a:pt x="1143" y="1383"/>
                </a:cubicBezTo>
                <a:cubicBezTo>
                  <a:pt x="1197" y="1274"/>
                  <a:pt x="1199" y="1129"/>
                  <a:pt x="1178" y="1024"/>
                </a:cubicBezTo>
                <a:cubicBezTo>
                  <a:pt x="1157" y="919"/>
                  <a:pt x="1057" y="854"/>
                  <a:pt x="1016" y="750"/>
                </a:cubicBezTo>
                <a:cubicBezTo>
                  <a:pt x="975" y="646"/>
                  <a:pt x="944" y="501"/>
                  <a:pt x="932" y="399"/>
                </a:cubicBezTo>
                <a:cubicBezTo>
                  <a:pt x="920" y="297"/>
                  <a:pt x="994" y="203"/>
                  <a:pt x="946" y="139"/>
                </a:cubicBezTo>
                <a:cubicBezTo>
                  <a:pt x="898" y="75"/>
                  <a:pt x="707" y="40"/>
                  <a:pt x="651" y="20"/>
                </a:cubicBezTo>
                <a:close/>
              </a:path>
            </a:pathLst>
          </a:custGeom>
          <a:noFill/>
          <a:ln w="19050" cap="flat" cmpd="sng">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159767" name="Freeform 22"/>
          <p:cNvSpPr>
            <a:spLocks/>
          </p:cNvSpPr>
          <p:nvPr/>
        </p:nvSpPr>
        <p:spPr bwMode="auto">
          <a:xfrm>
            <a:off x="6380163" y="2774950"/>
            <a:ext cx="2079625" cy="2720975"/>
          </a:xfrm>
          <a:custGeom>
            <a:avLst/>
            <a:gdLst>
              <a:gd name="T0" fmla="*/ 2147483647 w 1310"/>
              <a:gd name="T1" fmla="*/ 2147483647 h 1714"/>
              <a:gd name="T2" fmla="*/ 2147483647 w 1310"/>
              <a:gd name="T3" fmla="*/ 2147483647 h 1714"/>
              <a:gd name="T4" fmla="*/ 2147483647 w 1310"/>
              <a:gd name="T5" fmla="*/ 2147483647 h 1714"/>
              <a:gd name="T6" fmla="*/ 2147483647 w 1310"/>
              <a:gd name="T7" fmla="*/ 2147483647 h 1714"/>
              <a:gd name="T8" fmla="*/ 2147483647 w 1310"/>
              <a:gd name="T9" fmla="*/ 2147483647 h 1714"/>
              <a:gd name="T10" fmla="*/ 2147483647 w 1310"/>
              <a:gd name="T11" fmla="*/ 2147483647 h 1714"/>
              <a:gd name="T12" fmla="*/ 2147483647 w 1310"/>
              <a:gd name="T13" fmla="*/ 2147483647 h 1714"/>
              <a:gd name="T14" fmla="*/ 2147483647 w 1310"/>
              <a:gd name="T15" fmla="*/ 2147483647 h 1714"/>
              <a:gd name="T16" fmla="*/ 2147483647 w 1310"/>
              <a:gd name="T17" fmla="*/ 2147483647 h 1714"/>
              <a:gd name="T18" fmla="*/ 2147483647 w 1310"/>
              <a:gd name="T19" fmla="*/ 2147483647 h 1714"/>
              <a:gd name="T20" fmla="*/ 2147483647 w 1310"/>
              <a:gd name="T21" fmla="*/ 2147483647 h 1714"/>
              <a:gd name="T22" fmla="*/ 2147483647 w 1310"/>
              <a:gd name="T23" fmla="*/ 2147483647 h 1714"/>
              <a:gd name="T24" fmla="*/ 2147483647 w 1310"/>
              <a:gd name="T25" fmla="*/ 2147483647 h 17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10"/>
              <a:gd name="T40" fmla="*/ 0 h 1714"/>
              <a:gd name="T41" fmla="*/ 1310 w 1310"/>
              <a:gd name="T42" fmla="*/ 1714 h 17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10" h="1714">
                <a:moveTo>
                  <a:pt x="470" y="29"/>
                </a:moveTo>
                <a:cubicBezTo>
                  <a:pt x="373" y="0"/>
                  <a:pt x="308" y="123"/>
                  <a:pt x="245" y="198"/>
                </a:cubicBezTo>
                <a:cubicBezTo>
                  <a:pt x="182" y="273"/>
                  <a:pt x="130" y="385"/>
                  <a:pt x="90" y="479"/>
                </a:cubicBezTo>
                <a:cubicBezTo>
                  <a:pt x="50" y="573"/>
                  <a:pt x="12" y="651"/>
                  <a:pt x="6" y="760"/>
                </a:cubicBezTo>
                <a:cubicBezTo>
                  <a:pt x="0" y="869"/>
                  <a:pt x="7" y="1042"/>
                  <a:pt x="55" y="1132"/>
                </a:cubicBezTo>
                <a:cubicBezTo>
                  <a:pt x="103" y="1222"/>
                  <a:pt x="191" y="1232"/>
                  <a:pt x="294" y="1301"/>
                </a:cubicBezTo>
                <a:cubicBezTo>
                  <a:pt x="397" y="1370"/>
                  <a:pt x="536" y="1479"/>
                  <a:pt x="673" y="1546"/>
                </a:cubicBezTo>
                <a:cubicBezTo>
                  <a:pt x="810" y="1613"/>
                  <a:pt x="1018" y="1714"/>
                  <a:pt x="1116" y="1701"/>
                </a:cubicBezTo>
                <a:cubicBezTo>
                  <a:pt x="1214" y="1688"/>
                  <a:pt x="1310" y="1559"/>
                  <a:pt x="1263" y="1469"/>
                </a:cubicBezTo>
                <a:cubicBezTo>
                  <a:pt x="1216" y="1379"/>
                  <a:pt x="925" y="1270"/>
                  <a:pt x="835" y="1160"/>
                </a:cubicBezTo>
                <a:cubicBezTo>
                  <a:pt x="745" y="1050"/>
                  <a:pt x="723" y="940"/>
                  <a:pt x="722" y="809"/>
                </a:cubicBezTo>
                <a:cubicBezTo>
                  <a:pt x="721" y="678"/>
                  <a:pt x="871" y="504"/>
                  <a:pt x="828" y="373"/>
                </a:cubicBezTo>
                <a:cubicBezTo>
                  <a:pt x="785" y="242"/>
                  <a:pt x="567" y="58"/>
                  <a:pt x="470" y="29"/>
                </a:cubicBezTo>
                <a:close/>
              </a:path>
            </a:pathLst>
          </a:custGeom>
          <a:noFill/>
          <a:ln w="19050" cap="flat" cmpd="sng">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159768" name="Text Box 23"/>
          <p:cNvSpPr txBox="1">
            <a:spLocks noChangeArrowheads="1"/>
          </p:cNvSpPr>
          <p:nvPr/>
        </p:nvSpPr>
        <p:spPr bwMode="auto">
          <a:xfrm>
            <a:off x="5092700" y="1293813"/>
            <a:ext cx="1797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rgbClr val="CC0000"/>
                </a:solidFill>
              </a:rPr>
              <a:t>boundary router</a:t>
            </a:r>
          </a:p>
        </p:txBody>
      </p:sp>
      <p:sp>
        <p:nvSpPr>
          <p:cNvPr id="159769" name="Text Box 24"/>
          <p:cNvSpPr txBox="1">
            <a:spLocks noChangeArrowheads="1"/>
          </p:cNvSpPr>
          <p:nvPr/>
        </p:nvSpPr>
        <p:spPr bwMode="auto">
          <a:xfrm>
            <a:off x="6616700" y="1714500"/>
            <a:ext cx="1835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rgbClr val="CC0000"/>
                </a:solidFill>
              </a:rPr>
              <a:t>backbone router</a:t>
            </a:r>
          </a:p>
        </p:txBody>
      </p:sp>
      <p:sp>
        <p:nvSpPr>
          <p:cNvPr id="159770" name="Text Box 25"/>
          <p:cNvSpPr txBox="1">
            <a:spLocks noChangeArrowheads="1"/>
          </p:cNvSpPr>
          <p:nvPr/>
        </p:nvSpPr>
        <p:spPr bwMode="auto">
          <a:xfrm>
            <a:off x="936625" y="5357813"/>
            <a:ext cx="8318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area 1</a:t>
            </a:r>
          </a:p>
        </p:txBody>
      </p:sp>
      <p:sp>
        <p:nvSpPr>
          <p:cNvPr id="159771" name="Text Box 26"/>
          <p:cNvSpPr txBox="1">
            <a:spLocks noChangeArrowheads="1"/>
          </p:cNvSpPr>
          <p:nvPr/>
        </p:nvSpPr>
        <p:spPr bwMode="auto">
          <a:xfrm>
            <a:off x="4502150" y="5734050"/>
            <a:ext cx="8318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area 2</a:t>
            </a:r>
          </a:p>
        </p:txBody>
      </p:sp>
      <p:sp>
        <p:nvSpPr>
          <p:cNvPr id="159772" name="Text Box 27"/>
          <p:cNvSpPr txBox="1">
            <a:spLocks noChangeArrowheads="1"/>
          </p:cNvSpPr>
          <p:nvPr/>
        </p:nvSpPr>
        <p:spPr bwMode="auto">
          <a:xfrm>
            <a:off x="7586663" y="4113213"/>
            <a:ext cx="8318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area 3</a:t>
            </a:r>
          </a:p>
        </p:txBody>
      </p:sp>
      <p:sp>
        <p:nvSpPr>
          <p:cNvPr id="159773" name="Text Box 28"/>
          <p:cNvSpPr txBox="1">
            <a:spLocks noChangeArrowheads="1"/>
          </p:cNvSpPr>
          <p:nvPr/>
        </p:nvSpPr>
        <p:spPr bwMode="auto">
          <a:xfrm>
            <a:off x="4394200" y="2411413"/>
            <a:ext cx="12858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bg1"/>
                </a:solidFill>
              </a:rPr>
              <a:t>backbone</a:t>
            </a:r>
          </a:p>
        </p:txBody>
      </p:sp>
      <p:sp>
        <p:nvSpPr>
          <p:cNvPr id="159774" name="Text Box 29"/>
          <p:cNvSpPr txBox="1">
            <a:spLocks noChangeArrowheads="1"/>
          </p:cNvSpPr>
          <p:nvPr/>
        </p:nvSpPr>
        <p:spPr bwMode="auto">
          <a:xfrm>
            <a:off x="3219450" y="2822575"/>
            <a:ext cx="895350" cy="792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pPr>
            <a:r>
              <a:rPr lang="en-US" sz="1800">
                <a:solidFill>
                  <a:schemeClr val="bg1"/>
                </a:solidFill>
              </a:rPr>
              <a:t>area</a:t>
            </a:r>
          </a:p>
          <a:p>
            <a:pPr>
              <a:lnSpc>
                <a:spcPct val="85000"/>
              </a:lnSpc>
            </a:pPr>
            <a:r>
              <a:rPr lang="en-US" sz="1800">
                <a:solidFill>
                  <a:schemeClr val="bg1"/>
                </a:solidFill>
              </a:rPr>
              <a:t>border</a:t>
            </a:r>
          </a:p>
          <a:p>
            <a:pPr>
              <a:lnSpc>
                <a:spcPct val="85000"/>
              </a:lnSpc>
            </a:pPr>
            <a:r>
              <a:rPr lang="en-US" sz="1800">
                <a:solidFill>
                  <a:schemeClr val="bg1"/>
                </a:solidFill>
              </a:rPr>
              <a:t>routers</a:t>
            </a:r>
          </a:p>
        </p:txBody>
      </p:sp>
      <p:sp>
        <p:nvSpPr>
          <p:cNvPr id="159775" name="Text Box 30"/>
          <p:cNvSpPr txBox="1">
            <a:spLocks noChangeArrowheads="1"/>
          </p:cNvSpPr>
          <p:nvPr/>
        </p:nvSpPr>
        <p:spPr bwMode="auto">
          <a:xfrm>
            <a:off x="5969000" y="5048250"/>
            <a:ext cx="93345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pPr>
            <a:r>
              <a:rPr lang="en-US" sz="1800">
                <a:solidFill>
                  <a:srgbClr val="CC0000"/>
                </a:solidFill>
              </a:rPr>
              <a:t>internal</a:t>
            </a:r>
          </a:p>
          <a:p>
            <a:pPr>
              <a:lnSpc>
                <a:spcPct val="85000"/>
              </a:lnSpc>
            </a:pPr>
            <a:r>
              <a:rPr lang="en-US" sz="1800">
                <a:solidFill>
                  <a:srgbClr val="CC0000"/>
                </a:solidFill>
              </a:rPr>
              <a:t>routers</a:t>
            </a:r>
          </a:p>
        </p:txBody>
      </p:sp>
      <p:sp>
        <p:nvSpPr>
          <p:cNvPr id="159776" name="Line 242"/>
          <p:cNvSpPr>
            <a:spLocks noChangeShapeType="1"/>
          </p:cNvSpPr>
          <p:nvPr/>
        </p:nvSpPr>
        <p:spPr bwMode="auto">
          <a:xfrm flipV="1">
            <a:off x="6946900" y="5018088"/>
            <a:ext cx="490538" cy="200025"/>
          </a:xfrm>
          <a:prstGeom prst="line">
            <a:avLst/>
          </a:prstGeom>
          <a:noFill/>
          <a:ln w="9525">
            <a:solidFill>
              <a:srgbClr val="CC0000"/>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59777" name="Line 243"/>
          <p:cNvSpPr>
            <a:spLocks noChangeShapeType="1"/>
          </p:cNvSpPr>
          <p:nvPr/>
        </p:nvSpPr>
        <p:spPr bwMode="auto">
          <a:xfrm flipH="1" flipV="1">
            <a:off x="5559425" y="4892675"/>
            <a:ext cx="481013" cy="300038"/>
          </a:xfrm>
          <a:prstGeom prst="line">
            <a:avLst/>
          </a:prstGeom>
          <a:noFill/>
          <a:ln w="9525">
            <a:solidFill>
              <a:srgbClr val="CC0000"/>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59778" name="Line 244"/>
          <p:cNvSpPr>
            <a:spLocks noChangeShapeType="1"/>
          </p:cNvSpPr>
          <p:nvPr/>
        </p:nvSpPr>
        <p:spPr bwMode="auto">
          <a:xfrm flipV="1">
            <a:off x="4862513" y="1081088"/>
            <a:ext cx="0" cy="79216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59779" name="Line 245"/>
          <p:cNvSpPr>
            <a:spLocks noChangeShapeType="1"/>
          </p:cNvSpPr>
          <p:nvPr/>
        </p:nvSpPr>
        <p:spPr bwMode="auto">
          <a:xfrm flipH="1">
            <a:off x="6534150" y="2039938"/>
            <a:ext cx="312738" cy="201612"/>
          </a:xfrm>
          <a:prstGeom prst="line">
            <a:avLst/>
          </a:prstGeom>
          <a:noFill/>
          <a:ln w="9525">
            <a:solidFill>
              <a:srgbClr val="CC0000"/>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59780" name="Line 246"/>
          <p:cNvSpPr>
            <a:spLocks noChangeShapeType="1"/>
          </p:cNvSpPr>
          <p:nvPr/>
        </p:nvSpPr>
        <p:spPr bwMode="auto">
          <a:xfrm flipH="1">
            <a:off x="5024438" y="1646238"/>
            <a:ext cx="312737" cy="201612"/>
          </a:xfrm>
          <a:prstGeom prst="line">
            <a:avLst/>
          </a:prstGeom>
          <a:noFill/>
          <a:ln w="9525">
            <a:solidFill>
              <a:srgbClr val="CC0000"/>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59781" name="Line 247"/>
          <p:cNvSpPr>
            <a:spLocks noChangeShapeType="1"/>
          </p:cNvSpPr>
          <p:nvPr/>
        </p:nvSpPr>
        <p:spPr bwMode="auto">
          <a:xfrm>
            <a:off x="4154488" y="3463925"/>
            <a:ext cx="334962" cy="55563"/>
          </a:xfrm>
          <a:prstGeom prst="line">
            <a:avLst/>
          </a:prstGeom>
          <a:noFill/>
          <a:ln w="9525">
            <a:solidFill>
              <a:schemeClr val="bg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59782" name="Line 248"/>
          <p:cNvSpPr>
            <a:spLocks noChangeShapeType="1"/>
          </p:cNvSpPr>
          <p:nvPr/>
        </p:nvSpPr>
        <p:spPr bwMode="auto">
          <a:xfrm flipH="1" flipV="1">
            <a:off x="2968625" y="3270250"/>
            <a:ext cx="257175" cy="157163"/>
          </a:xfrm>
          <a:prstGeom prst="line">
            <a:avLst/>
          </a:prstGeom>
          <a:noFill/>
          <a:ln w="9525">
            <a:solidFill>
              <a:schemeClr val="bg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grpSp>
        <p:nvGrpSpPr>
          <p:cNvPr id="159783" name="Group 249"/>
          <p:cNvGrpSpPr>
            <a:grpSpLocks/>
          </p:cNvGrpSpPr>
          <p:nvPr/>
        </p:nvGrpSpPr>
        <p:grpSpPr bwMode="auto">
          <a:xfrm>
            <a:off x="5902325" y="2276475"/>
            <a:ext cx="644525" cy="282575"/>
            <a:chOff x="4396" y="1245"/>
            <a:chExt cx="672" cy="248"/>
          </a:xfrm>
        </p:grpSpPr>
        <p:sp>
          <p:nvSpPr>
            <p:cNvPr id="15991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5991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5991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59914" name="Group 253"/>
            <p:cNvGrpSpPr>
              <a:grpSpLocks/>
            </p:cNvGrpSpPr>
            <p:nvPr/>
          </p:nvGrpSpPr>
          <p:grpSpPr bwMode="auto">
            <a:xfrm>
              <a:off x="4530" y="1287"/>
              <a:ext cx="377" cy="75"/>
              <a:chOff x="2468" y="1332"/>
              <a:chExt cx="310" cy="60"/>
            </a:xfrm>
          </p:grpSpPr>
          <p:sp>
            <p:nvSpPr>
              <p:cNvPr id="159917" name="Freeform 2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9918" name="Freeform 2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9915" name="Line 256"/>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916" name="Line 257"/>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59784" name="Group 258"/>
          <p:cNvGrpSpPr>
            <a:grpSpLocks/>
          </p:cNvGrpSpPr>
          <p:nvPr/>
        </p:nvGrpSpPr>
        <p:grpSpPr bwMode="auto">
          <a:xfrm>
            <a:off x="6824663" y="3119438"/>
            <a:ext cx="644525" cy="282575"/>
            <a:chOff x="4396" y="1245"/>
            <a:chExt cx="672" cy="248"/>
          </a:xfrm>
        </p:grpSpPr>
        <p:sp>
          <p:nvSpPr>
            <p:cNvPr id="15990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5990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5990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59906" name="Group 262"/>
            <p:cNvGrpSpPr>
              <a:grpSpLocks/>
            </p:cNvGrpSpPr>
            <p:nvPr/>
          </p:nvGrpSpPr>
          <p:grpSpPr bwMode="auto">
            <a:xfrm>
              <a:off x="4530" y="1287"/>
              <a:ext cx="377" cy="75"/>
              <a:chOff x="2468" y="1332"/>
              <a:chExt cx="310" cy="60"/>
            </a:xfrm>
          </p:grpSpPr>
          <p:sp>
            <p:nvSpPr>
              <p:cNvPr id="159909" name="Freeform 26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9910" name="Freeform 26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9907" name="Line 265"/>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908" name="Line 266"/>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59785" name="Group 267"/>
          <p:cNvGrpSpPr>
            <a:grpSpLocks/>
          </p:cNvGrpSpPr>
          <p:nvPr/>
        </p:nvGrpSpPr>
        <p:grpSpPr bwMode="auto">
          <a:xfrm>
            <a:off x="6608763" y="3952875"/>
            <a:ext cx="644525" cy="282575"/>
            <a:chOff x="4396" y="1245"/>
            <a:chExt cx="672" cy="248"/>
          </a:xfrm>
        </p:grpSpPr>
        <p:sp>
          <p:nvSpPr>
            <p:cNvPr id="15989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5989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5989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59898" name="Group 271"/>
            <p:cNvGrpSpPr>
              <a:grpSpLocks/>
            </p:cNvGrpSpPr>
            <p:nvPr/>
          </p:nvGrpSpPr>
          <p:grpSpPr bwMode="auto">
            <a:xfrm>
              <a:off x="4530" y="1287"/>
              <a:ext cx="377" cy="75"/>
              <a:chOff x="2468" y="1332"/>
              <a:chExt cx="310" cy="60"/>
            </a:xfrm>
          </p:grpSpPr>
          <p:sp>
            <p:nvSpPr>
              <p:cNvPr id="159901" name="Freeform 2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9902" name="Freeform 2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9899" name="Line 274"/>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900" name="Line 275"/>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59786" name="Group 276"/>
          <p:cNvGrpSpPr>
            <a:grpSpLocks/>
          </p:cNvGrpSpPr>
          <p:nvPr/>
        </p:nvGrpSpPr>
        <p:grpSpPr bwMode="auto">
          <a:xfrm>
            <a:off x="7418388" y="4797425"/>
            <a:ext cx="644525" cy="282575"/>
            <a:chOff x="4396" y="1245"/>
            <a:chExt cx="672" cy="248"/>
          </a:xfrm>
        </p:grpSpPr>
        <p:sp>
          <p:nvSpPr>
            <p:cNvPr id="15988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5988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5988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59890" name="Group 280"/>
            <p:cNvGrpSpPr>
              <a:grpSpLocks/>
            </p:cNvGrpSpPr>
            <p:nvPr/>
          </p:nvGrpSpPr>
          <p:grpSpPr bwMode="auto">
            <a:xfrm>
              <a:off x="4530" y="1287"/>
              <a:ext cx="377" cy="75"/>
              <a:chOff x="2468" y="1332"/>
              <a:chExt cx="310" cy="60"/>
            </a:xfrm>
          </p:grpSpPr>
          <p:sp>
            <p:nvSpPr>
              <p:cNvPr id="159893" name="Freeform 28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9894" name="Freeform 28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9891" name="Line 283"/>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92" name="Line 284"/>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59787" name="Group 285"/>
          <p:cNvGrpSpPr>
            <a:grpSpLocks/>
          </p:cNvGrpSpPr>
          <p:nvPr/>
        </p:nvGrpSpPr>
        <p:grpSpPr bwMode="auto">
          <a:xfrm>
            <a:off x="4548188" y="1871663"/>
            <a:ext cx="644525" cy="282575"/>
            <a:chOff x="4396" y="1245"/>
            <a:chExt cx="672" cy="248"/>
          </a:xfrm>
        </p:grpSpPr>
        <p:sp>
          <p:nvSpPr>
            <p:cNvPr id="15987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5988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5988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59882" name="Group 289"/>
            <p:cNvGrpSpPr>
              <a:grpSpLocks/>
            </p:cNvGrpSpPr>
            <p:nvPr/>
          </p:nvGrpSpPr>
          <p:grpSpPr bwMode="auto">
            <a:xfrm>
              <a:off x="4530" y="1287"/>
              <a:ext cx="377" cy="75"/>
              <a:chOff x="2468" y="1332"/>
              <a:chExt cx="310" cy="60"/>
            </a:xfrm>
          </p:grpSpPr>
          <p:sp>
            <p:nvSpPr>
              <p:cNvPr id="159885" name="Freeform 2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9886" name="Freeform 2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9883" name="Line 292"/>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84" name="Line 293"/>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59788" name="Group 294"/>
          <p:cNvGrpSpPr>
            <a:grpSpLocks/>
          </p:cNvGrpSpPr>
          <p:nvPr/>
        </p:nvGrpSpPr>
        <p:grpSpPr bwMode="auto">
          <a:xfrm>
            <a:off x="4567238" y="3273425"/>
            <a:ext cx="644525" cy="282575"/>
            <a:chOff x="4396" y="1245"/>
            <a:chExt cx="672" cy="248"/>
          </a:xfrm>
        </p:grpSpPr>
        <p:sp>
          <p:nvSpPr>
            <p:cNvPr id="15987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5987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5987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59874" name="Group 298"/>
            <p:cNvGrpSpPr>
              <a:grpSpLocks/>
            </p:cNvGrpSpPr>
            <p:nvPr/>
          </p:nvGrpSpPr>
          <p:grpSpPr bwMode="auto">
            <a:xfrm>
              <a:off x="4530" y="1287"/>
              <a:ext cx="377" cy="75"/>
              <a:chOff x="2468" y="1332"/>
              <a:chExt cx="310" cy="60"/>
            </a:xfrm>
          </p:grpSpPr>
          <p:sp>
            <p:nvSpPr>
              <p:cNvPr id="159877" name="Freeform 2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9878" name="Freeform 3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9875" name="Line 301"/>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76" name="Line 302"/>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59789" name="Group 303"/>
          <p:cNvGrpSpPr>
            <a:grpSpLocks/>
          </p:cNvGrpSpPr>
          <p:nvPr/>
        </p:nvGrpSpPr>
        <p:grpSpPr bwMode="auto">
          <a:xfrm>
            <a:off x="3314700" y="2276475"/>
            <a:ext cx="644525" cy="282575"/>
            <a:chOff x="4396" y="1245"/>
            <a:chExt cx="672" cy="248"/>
          </a:xfrm>
        </p:grpSpPr>
        <p:sp>
          <p:nvSpPr>
            <p:cNvPr id="15986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5986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5986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59866" name="Group 307"/>
            <p:cNvGrpSpPr>
              <a:grpSpLocks/>
            </p:cNvGrpSpPr>
            <p:nvPr/>
          </p:nvGrpSpPr>
          <p:grpSpPr bwMode="auto">
            <a:xfrm>
              <a:off x="4530" y="1287"/>
              <a:ext cx="377" cy="75"/>
              <a:chOff x="2468" y="1332"/>
              <a:chExt cx="310" cy="60"/>
            </a:xfrm>
          </p:grpSpPr>
          <p:sp>
            <p:nvSpPr>
              <p:cNvPr id="159869" name="Freeform 3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9870" name="Freeform 3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9867" name="Line 310"/>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68" name="Line 311"/>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59790" name="Group 312"/>
          <p:cNvGrpSpPr>
            <a:grpSpLocks/>
          </p:cNvGrpSpPr>
          <p:nvPr/>
        </p:nvGrpSpPr>
        <p:grpSpPr bwMode="auto">
          <a:xfrm>
            <a:off x="2330450" y="3063875"/>
            <a:ext cx="644525" cy="282575"/>
            <a:chOff x="4396" y="1245"/>
            <a:chExt cx="672" cy="248"/>
          </a:xfrm>
        </p:grpSpPr>
        <p:sp>
          <p:nvSpPr>
            <p:cNvPr id="15985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5985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5985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59858" name="Group 316"/>
            <p:cNvGrpSpPr>
              <a:grpSpLocks/>
            </p:cNvGrpSpPr>
            <p:nvPr/>
          </p:nvGrpSpPr>
          <p:grpSpPr bwMode="auto">
            <a:xfrm>
              <a:off x="4530" y="1287"/>
              <a:ext cx="377" cy="75"/>
              <a:chOff x="2468" y="1332"/>
              <a:chExt cx="310" cy="60"/>
            </a:xfrm>
          </p:grpSpPr>
          <p:sp>
            <p:nvSpPr>
              <p:cNvPr id="159861" name="Freeform 3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9862" name="Freeform 3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9859" name="Line 319"/>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60" name="Line 320"/>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59791" name="Group 321"/>
          <p:cNvGrpSpPr>
            <a:grpSpLocks/>
          </p:cNvGrpSpPr>
          <p:nvPr/>
        </p:nvGrpSpPr>
        <p:grpSpPr bwMode="auto">
          <a:xfrm>
            <a:off x="1781175" y="3841750"/>
            <a:ext cx="644525" cy="282575"/>
            <a:chOff x="4396" y="1245"/>
            <a:chExt cx="672" cy="248"/>
          </a:xfrm>
        </p:grpSpPr>
        <p:sp>
          <p:nvSpPr>
            <p:cNvPr id="15984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5984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5984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59850" name="Group 325"/>
            <p:cNvGrpSpPr>
              <a:grpSpLocks/>
            </p:cNvGrpSpPr>
            <p:nvPr/>
          </p:nvGrpSpPr>
          <p:grpSpPr bwMode="auto">
            <a:xfrm>
              <a:off x="4530" y="1287"/>
              <a:ext cx="377" cy="75"/>
              <a:chOff x="2468" y="1332"/>
              <a:chExt cx="310" cy="60"/>
            </a:xfrm>
          </p:grpSpPr>
          <p:sp>
            <p:nvSpPr>
              <p:cNvPr id="159853" name="Freeform 3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9854" name="Freeform 3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9851" name="Line 328"/>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52" name="Line 329"/>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59792" name="Group 330"/>
          <p:cNvGrpSpPr>
            <a:grpSpLocks/>
          </p:cNvGrpSpPr>
          <p:nvPr/>
        </p:nvGrpSpPr>
        <p:grpSpPr bwMode="auto">
          <a:xfrm>
            <a:off x="2368550" y="4362450"/>
            <a:ext cx="644525" cy="282575"/>
            <a:chOff x="4396" y="1245"/>
            <a:chExt cx="672" cy="248"/>
          </a:xfrm>
        </p:grpSpPr>
        <p:sp>
          <p:nvSpPr>
            <p:cNvPr id="15983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5984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5984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59842" name="Group 334"/>
            <p:cNvGrpSpPr>
              <a:grpSpLocks/>
            </p:cNvGrpSpPr>
            <p:nvPr/>
          </p:nvGrpSpPr>
          <p:grpSpPr bwMode="auto">
            <a:xfrm>
              <a:off x="4530" y="1287"/>
              <a:ext cx="377" cy="75"/>
              <a:chOff x="2468" y="1332"/>
              <a:chExt cx="310" cy="60"/>
            </a:xfrm>
          </p:grpSpPr>
          <p:sp>
            <p:nvSpPr>
              <p:cNvPr id="159845" name="Freeform 3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9846" name="Freeform 3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9843" name="Line 337"/>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44" name="Line 338"/>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59793" name="Group 339"/>
          <p:cNvGrpSpPr>
            <a:grpSpLocks/>
          </p:cNvGrpSpPr>
          <p:nvPr/>
        </p:nvGrpSpPr>
        <p:grpSpPr bwMode="auto">
          <a:xfrm>
            <a:off x="2019300" y="5095875"/>
            <a:ext cx="644525" cy="282575"/>
            <a:chOff x="4396" y="1245"/>
            <a:chExt cx="672" cy="248"/>
          </a:xfrm>
        </p:grpSpPr>
        <p:sp>
          <p:nvSpPr>
            <p:cNvPr id="15983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5983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5983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59834" name="Group 343"/>
            <p:cNvGrpSpPr>
              <a:grpSpLocks/>
            </p:cNvGrpSpPr>
            <p:nvPr/>
          </p:nvGrpSpPr>
          <p:grpSpPr bwMode="auto">
            <a:xfrm>
              <a:off x="4530" y="1287"/>
              <a:ext cx="377" cy="75"/>
              <a:chOff x="2468" y="1332"/>
              <a:chExt cx="310" cy="60"/>
            </a:xfrm>
          </p:grpSpPr>
          <p:sp>
            <p:nvSpPr>
              <p:cNvPr id="159837" name="Freeform 3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9838" name="Freeform 3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9835" name="Line 346"/>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36" name="Line 347"/>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59794" name="Group 348"/>
          <p:cNvGrpSpPr>
            <a:grpSpLocks/>
          </p:cNvGrpSpPr>
          <p:nvPr/>
        </p:nvGrpSpPr>
        <p:grpSpPr bwMode="auto">
          <a:xfrm>
            <a:off x="1189038" y="4511675"/>
            <a:ext cx="644525" cy="282575"/>
            <a:chOff x="4396" y="1245"/>
            <a:chExt cx="672" cy="248"/>
          </a:xfrm>
        </p:grpSpPr>
        <p:sp>
          <p:nvSpPr>
            <p:cNvPr id="15982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5982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5982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59826" name="Group 352"/>
            <p:cNvGrpSpPr>
              <a:grpSpLocks/>
            </p:cNvGrpSpPr>
            <p:nvPr/>
          </p:nvGrpSpPr>
          <p:grpSpPr bwMode="auto">
            <a:xfrm>
              <a:off x="4530" y="1287"/>
              <a:ext cx="377" cy="75"/>
              <a:chOff x="2468" y="1332"/>
              <a:chExt cx="310" cy="60"/>
            </a:xfrm>
          </p:grpSpPr>
          <p:sp>
            <p:nvSpPr>
              <p:cNvPr id="159829" name="Freeform 3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9830" name="Freeform 3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9827" name="Line 355"/>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28" name="Line 356"/>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59795" name="Group 357"/>
          <p:cNvGrpSpPr>
            <a:grpSpLocks/>
          </p:cNvGrpSpPr>
          <p:nvPr/>
        </p:nvGrpSpPr>
        <p:grpSpPr bwMode="auto">
          <a:xfrm>
            <a:off x="4149725" y="4191000"/>
            <a:ext cx="644525" cy="282575"/>
            <a:chOff x="4396" y="1245"/>
            <a:chExt cx="672" cy="248"/>
          </a:xfrm>
        </p:grpSpPr>
        <p:sp>
          <p:nvSpPr>
            <p:cNvPr id="15981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5981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5981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59818" name="Group 361"/>
            <p:cNvGrpSpPr>
              <a:grpSpLocks/>
            </p:cNvGrpSpPr>
            <p:nvPr/>
          </p:nvGrpSpPr>
          <p:grpSpPr bwMode="auto">
            <a:xfrm>
              <a:off x="4530" y="1287"/>
              <a:ext cx="377" cy="75"/>
              <a:chOff x="2468" y="1332"/>
              <a:chExt cx="310" cy="60"/>
            </a:xfrm>
          </p:grpSpPr>
          <p:sp>
            <p:nvSpPr>
              <p:cNvPr id="159821" name="Freeform 3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9822" name="Freeform 3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9819" name="Line 364"/>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20" name="Line 365"/>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59796" name="Group 366"/>
          <p:cNvGrpSpPr>
            <a:grpSpLocks/>
          </p:cNvGrpSpPr>
          <p:nvPr/>
        </p:nvGrpSpPr>
        <p:grpSpPr bwMode="auto">
          <a:xfrm>
            <a:off x="4960938" y="4610100"/>
            <a:ext cx="644525" cy="282575"/>
            <a:chOff x="4396" y="1245"/>
            <a:chExt cx="672" cy="248"/>
          </a:xfrm>
        </p:grpSpPr>
        <p:sp>
          <p:nvSpPr>
            <p:cNvPr id="15980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5980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5980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59810" name="Group 370"/>
            <p:cNvGrpSpPr>
              <a:grpSpLocks/>
            </p:cNvGrpSpPr>
            <p:nvPr/>
          </p:nvGrpSpPr>
          <p:grpSpPr bwMode="auto">
            <a:xfrm>
              <a:off x="4530" y="1287"/>
              <a:ext cx="377" cy="75"/>
              <a:chOff x="2468" y="1332"/>
              <a:chExt cx="310" cy="60"/>
            </a:xfrm>
          </p:grpSpPr>
          <p:sp>
            <p:nvSpPr>
              <p:cNvPr id="159813" name="Freeform 3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9814" name="Freeform 3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9811" name="Line 373"/>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12" name="Line 374"/>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59797" name="Group 375"/>
          <p:cNvGrpSpPr>
            <a:grpSpLocks/>
          </p:cNvGrpSpPr>
          <p:nvPr/>
        </p:nvGrpSpPr>
        <p:grpSpPr bwMode="auto">
          <a:xfrm>
            <a:off x="4376738" y="5051425"/>
            <a:ext cx="644525" cy="282575"/>
            <a:chOff x="4396" y="1245"/>
            <a:chExt cx="672" cy="248"/>
          </a:xfrm>
        </p:grpSpPr>
        <p:sp>
          <p:nvSpPr>
            <p:cNvPr id="15979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5980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5980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59802" name="Group 379"/>
            <p:cNvGrpSpPr>
              <a:grpSpLocks/>
            </p:cNvGrpSpPr>
            <p:nvPr/>
          </p:nvGrpSpPr>
          <p:grpSpPr bwMode="auto">
            <a:xfrm>
              <a:off x="4530" y="1287"/>
              <a:ext cx="377" cy="75"/>
              <a:chOff x="2468" y="1332"/>
              <a:chExt cx="310" cy="60"/>
            </a:xfrm>
          </p:grpSpPr>
          <p:sp>
            <p:nvSpPr>
              <p:cNvPr id="159805" name="Freeform 3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9806" name="Freeform 3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9803" name="Line 382"/>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04" name="Line 383"/>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pic>
        <p:nvPicPr>
          <p:cNvPr id="159798" name="Picture 38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976313"/>
            <a:ext cx="4113213" cy="17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6"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77</a:t>
            </a:fld>
            <a:endParaRPr lang="en-US" sz="1200" dirty="0">
              <a:latin typeface="Tahoma" charset="0"/>
            </a:endParaRPr>
          </a:p>
        </p:txBody>
      </p:sp>
      <p:sp>
        <p:nvSpPr>
          <p:cNvPr id="177"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4421197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3"/>
          <p:cNvSpPr>
            <a:spLocks noGrp="1" noChangeArrowheads="1"/>
          </p:cNvSpPr>
          <p:nvPr>
            <p:ph type="body" idx="1"/>
          </p:nvPr>
        </p:nvSpPr>
        <p:spPr>
          <a:xfrm>
            <a:off x="310243" y="984022"/>
            <a:ext cx="8440057" cy="5764192"/>
          </a:xfrm>
        </p:spPr>
        <p:txBody>
          <a:bodyPr/>
          <a:lstStyle/>
          <a:p>
            <a:r>
              <a:rPr lang="en-US" i="1" dirty="0">
                <a:solidFill>
                  <a:srgbClr val="CC0000"/>
                </a:solidFill>
                <a:latin typeface="Gill Sans MT" charset="0"/>
              </a:rPr>
              <a:t>two-level hierarchy:</a:t>
            </a:r>
            <a:r>
              <a:rPr lang="en-US" dirty="0">
                <a:latin typeface="Gill Sans MT" charset="0"/>
              </a:rPr>
              <a:t> local area, backbone</a:t>
            </a:r>
          </a:p>
          <a:p>
            <a:pPr lvl="1"/>
            <a:r>
              <a:rPr lang="en-US" sz="2800" dirty="0">
                <a:latin typeface="Gill Sans MT" charset="0"/>
              </a:rPr>
              <a:t>link-state advertisements only flooded within an area (local or backbone)</a:t>
            </a:r>
          </a:p>
          <a:p>
            <a:pPr lvl="1"/>
            <a:r>
              <a:rPr lang="en-US" sz="2800" dirty="0">
                <a:latin typeface="Gill Sans MT" charset="0"/>
              </a:rPr>
              <a:t>each router in an area (local or backbone) has: </a:t>
            </a:r>
          </a:p>
          <a:p>
            <a:pPr lvl="2"/>
            <a:r>
              <a:rPr lang="en-US" sz="2400" dirty="0">
                <a:latin typeface="Gill Sans MT" charset="0"/>
              </a:rPr>
              <a:t>detailed </a:t>
            </a:r>
            <a:r>
              <a:rPr lang="en-US" sz="2400" dirty="0">
                <a:solidFill>
                  <a:srgbClr val="C00000"/>
                </a:solidFill>
                <a:latin typeface="Gill Sans MT" charset="0"/>
              </a:rPr>
              <a:t>area</a:t>
            </a:r>
            <a:r>
              <a:rPr lang="en-US" sz="2400" dirty="0">
                <a:latin typeface="Gill Sans MT" charset="0"/>
              </a:rPr>
              <a:t> topology; </a:t>
            </a:r>
          </a:p>
          <a:p>
            <a:pPr lvl="2"/>
            <a:r>
              <a:rPr lang="en-US" sz="2400" dirty="0">
                <a:latin typeface="Gill Sans MT" charset="0"/>
              </a:rPr>
              <a:t>direction (shortest path) to networks in other areas obtained from </a:t>
            </a:r>
            <a:r>
              <a:rPr lang="en-US" sz="2400" dirty="0">
                <a:solidFill>
                  <a:srgbClr val="C00000"/>
                </a:solidFill>
                <a:latin typeface="Gill Sans MT" charset="0"/>
              </a:rPr>
              <a:t>border</a:t>
            </a:r>
            <a:r>
              <a:rPr lang="en-US" sz="2400" dirty="0">
                <a:latin typeface="Gill Sans MT" charset="0"/>
              </a:rPr>
              <a:t> routers.</a:t>
            </a:r>
            <a:endParaRPr lang="en-US" dirty="0">
              <a:latin typeface="Gill Sans MT" charset="0"/>
            </a:endParaRPr>
          </a:p>
          <a:p>
            <a:r>
              <a:rPr lang="en-US" i="1" dirty="0">
                <a:solidFill>
                  <a:srgbClr val="CC0000"/>
                </a:solidFill>
                <a:latin typeface="Gill Sans MT" charset="0"/>
              </a:rPr>
              <a:t>backbone &amp; local area routers: </a:t>
            </a:r>
            <a:r>
              <a:rPr lang="en-US" dirty="0">
                <a:latin typeface="Gill Sans MT" charset="0"/>
              </a:rPr>
              <a:t>only use OSPF internal to their area</a:t>
            </a:r>
            <a:endParaRPr lang="en-US" i="1" dirty="0">
              <a:solidFill>
                <a:srgbClr val="CC0000"/>
              </a:solidFill>
              <a:latin typeface="Gill Sans MT" charset="0"/>
            </a:endParaRPr>
          </a:p>
          <a:p>
            <a:r>
              <a:rPr lang="en-US" i="1" dirty="0">
                <a:solidFill>
                  <a:srgbClr val="CC0000"/>
                </a:solidFill>
                <a:latin typeface="Gill Sans MT" charset="0"/>
              </a:rPr>
              <a:t>area border routers:</a:t>
            </a:r>
            <a:r>
              <a:rPr lang="en-US" b="1" dirty="0">
                <a:solidFill>
                  <a:schemeClr val="accent2"/>
                </a:solidFill>
                <a:latin typeface="Gill Sans MT" charset="0"/>
              </a:rPr>
              <a:t> </a:t>
            </a:r>
          </a:p>
          <a:p>
            <a:pPr lvl="1"/>
            <a:r>
              <a:rPr lang="ja-JP" altLang="en-US">
                <a:latin typeface="Gill Sans MT" charset="0"/>
              </a:rPr>
              <a:t>“</a:t>
            </a:r>
            <a:r>
              <a:rPr lang="en-US" altLang="ja-JP" dirty="0">
                <a:latin typeface="Gill Sans MT" charset="0"/>
              </a:rPr>
              <a:t>summarize</a:t>
            </a:r>
            <a:r>
              <a:rPr lang="ja-JP" altLang="en-US" dirty="0">
                <a:latin typeface="Gill Sans MT" charset="0"/>
              </a:rPr>
              <a:t>”</a:t>
            </a:r>
            <a:r>
              <a:rPr lang="en-US" altLang="ja-JP" dirty="0">
                <a:latin typeface="Gill Sans MT" charset="0"/>
              </a:rPr>
              <a:t> distances  to networks in own area</a:t>
            </a:r>
          </a:p>
          <a:p>
            <a:pPr lvl="1"/>
            <a:r>
              <a:rPr lang="en-US" altLang="ja-JP" dirty="0">
                <a:latin typeface="Gill Sans MT" charset="0"/>
              </a:rPr>
              <a:t>advertise to other Area Border routers to share with routers in their area</a:t>
            </a:r>
          </a:p>
          <a:p>
            <a:r>
              <a:rPr lang="en-US" i="1" dirty="0">
                <a:solidFill>
                  <a:srgbClr val="CC0000"/>
                </a:solidFill>
                <a:latin typeface="Gill Sans MT" charset="0"/>
              </a:rPr>
              <a:t>boundary (aka gateway) routers:</a:t>
            </a:r>
            <a:r>
              <a:rPr lang="en-US" dirty="0">
                <a:latin typeface="Gill Sans MT" charset="0"/>
              </a:rPr>
              <a:t> connect to other </a:t>
            </a:r>
            <a:r>
              <a:rPr lang="en-US" dirty="0" err="1">
                <a:latin typeface="Gill Sans MT" charset="0"/>
              </a:rPr>
              <a:t>AS’</a:t>
            </a:r>
            <a:r>
              <a:rPr lang="en-US" altLang="ja-JP" dirty="0" err="1">
                <a:latin typeface="Gill Sans MT" charset="0"/>
              </a:rPr>
              <a:t>es</a:t>
            </a:r>
            <a:endParaRPr lang="en-US" altLang="ja-JP" sz="2400" dirty="0">
              <a:latin typeface="Gill Sans MT" charset="0"/>
            </a:endParaRPr>
          </a:p>
          <a:p>
            <a:endParaRPr lang="en-US" sz="2400" dirty="0">
              <a:latin typeface="Gill Sans MT" charset="0"/>
            </a:endParaRPr>
          </a:p>
        </p:txBody>
      </p:sp>
      <p:sp>
        <p:nvSpPr>
          <p:cNvPr id="115717" name="Rectangle 5"/>
          <p:cNvSpPr>
            <a:spLocks noGrp="1" noChangeArrowheads="1"/>
          </p:cNvSpPr>
          <p:nvPr>
            <p:ph type="title"/>
          </p:nvPr>
        </p:nvSpPr>
        <p:spPr>
          <a:xfrm>
            <a:off x="427038" y="169863"/>
            <a:ext cx="4438650" cy="662236"/>
          </a:xfrm>
        </p:spPr>
        <p:txBody>
          <a:bodyPr/>
          <a:lstStyle/>
          <a:p>
            <a:pPr>
              <a:defRPr/>
            </a:pPr>
            <a:r>
              <a:rPr lang="en-US" dirty="0">
                <a:cs typeface="+mj-cs"/>
              </a:rPr>
              <a:t>Hierarchical OSPF</a:t>
            </a:r>
          </a:p>
        </p:txBody>
      </p:sp>
      <p:pic>
        <p:nvPicPr>
          <p:cNvPr id="160773"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8" y="810985"/>
            <a:ext cx="4113213" cy="17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78</a:t>
            </a:fld>
            <a:endParaRPr lang="en-US" sz="1200" dirty="0">
              <a:latin typeface="Tahoma" charset="0"/>
            </a:endParaRPr>
          </a:p>
        </p:txBody>
      </p:sp>
    </p:spTree>
    <p:extLst>
      <p:ext uri="{BB962C8B-B14F-4D97-AF65-F5344CB8AC3E}">
        <p14:creationId xmlns:p14="http://schemas.microsoft.com/office/powerpoint/2010/main" val="5064452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2"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1025525"/>
            <a:ext cx="4113212"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Rectangle 3"/>
          <p:cNvSpPr>
            <a:spLocks noGrp="1" noChangeArrowheads="1"/>
          </p:cNvSpPr>
          <p:nvPr>
            <p:ph type="body" sz="half" idx="1"/>
          </p:nvPr>
        </p:nvSpPr>
        <p:spPr>
          <a:xfrm>
            <a:off x="533399" y="1600200"/>
            <a:ext cx="6435812" cy="4648200"/>
          </a:xfrm>
        </p:spPr>
        <p:txBody>
          <a:bodyPr/>
          <a:lstStyle/>
          <a:p>
            <a:pPr>
              <a:lnSpc>
                <a:spcPct val="100000"/>
              </a:lnSpc>
              <a:buFont typeface="Wingdings" charset="0"/>
              <a:buNone/>
            </a:pPr>
            <a:r>
              <a:rPr lang="en-US" sz="2400" dirty="0">
                <a:latin typeface="Gill Sans MT" charset="0"/>
              </a:rPr>
              <a:t>5.1 introduction</a:t>
            </a:r>
          </a:p>
          <a:p>
            <a:pPr>
              <a:lnSpc>
                <a:spcPct val="100000"/>
              </a:lnSpc>
            </a:pPr>
            <a:r>
              <a:rPr lang="en-US" sz="2400" dirty="0">
                <a:latin typeface="Gill Sans MT" charset="0"/>
              </a:rPr>
              <a:t>control Plane</a:t>
            </a:r>
          </a:p>
          <a:p>
            <a:pPr>
              <a:lnSpc>
                <a:spcPct val="100000"/>
              </a:lnSpc>
            </a:pPr>
            <a:r>
              <a:rPr lang="en-US" sz="2400" dirty="0">
                <a:latin typeface="Gill Sans MT" charset="0"/>
              </a:rPr>
              <a:t>autonomous Systems</a:t>
            </a:r>
          </a:p>
          <a:p>
            <a:pPr>
              <a:lnSpc>
                <a:spcPct val="100000"/>
              </a:lnSpc>
              <a:buFont typeface="Wingdings" charset="0"/>
              <a:buNone/>
            </a:pPr>
            <a:r>
              <a:rPr lang="en-US" sz="2400" dirty="0">
                <a:latin typeface="Gill Sans MT" charset="0"/>
              </a:rPr>
              <a:t>5.2 routing protocols</a:t>
            </a:r>
          </a:p>
          <a:p>
            <a:pPr>
              <a:lnSpc>
                <a:spcPct val="100000"/>
              </a:lnSpc>
            </a:pPr>
            <a:r>
              <a:rPr lang="en-US" sz="2400" dirty="0">
                <a:latin typeface="Gill Sans MT" charset="0"/>
              </a:rPr>
              <a:t>link state</a:t>
            </a:r>
          </a:p>
          <a:p>
            <a:pPr>
              <a:lnSpc>
                <a:spcPct val="100000"/>
              </a:lnSpc>
            </a:pPr>
            <a:r>
              <a:rPr lang="en-US" sz="2400" dirty="0">
                <a:latin typeface="Gill Sans MT" charset="0"/>
              </a:rPr>
              <a:t>distance vector</a:t>
            </a:r>
          </a:p>
          <a:p>
            <a:pPr marL="461963" indent="-461963">
              <a:lnSpc>
                <a:spcPct val="100000"/>
              </a:lnSpc>
              <a:buNone/>
            </a:pPr>
            <a:r>
              <a:rPr lang="en-US" sz="2400" dirty="0"/>
              <a:t>5.3 intra-AS routing in the Internet: </a:t>
            </a:r>
          </a:p>
          <a:p>
            <a:pPr>
              <a:lnSpc>
                <a:spcPct val="100000"/>
              </a:lnSpc>
            </a:pPr>
            <a:r>
              <a:rPr lang="en-US" sz="2400" dirty="0"/>
              <a:t>RIP</a:t>
            </a:r>
          </a:p>
          <a:p>
            <a:pPr>
              <a:lnSpc>
                <a:spcPct val="100000"/>
              </a:lnSpc>
            </a:pPr>
            <a:r>
              <a:rPr lang="en-US" sz="2400" dirty="0"/>
              <a:t>OSPF</a:t>
            </a:r>
          </a:p>
          <a:p>
            <a:pPr marL="461963" indent="-461963">
              <a:lnSpc>
                <a:spcPct val="100000"/>
              </a:lnSpc>
              <a:buNone/>
            </a:pPr>
            <a:r>
              <a:rPr lang="en-US" sz="2400" dirty="0">
                <a:solidFill>
                  <a:srgbClr val="C00000"/>
                </a:solidFill>
              </a:rPr>
              <a:t>5.4 inter-AS routing in the Internet BGP</a:t>
            </a:r>
          </a:p>
          <a:p>
            <a:pPr marL="461963" indent="-461963">
              <a:lnSpc>
                <a:spcPct val="100000"/>
              </a:lnSpc>
              <a:buNone/>
            </a:pPr>
            <a:endParaRPr lang="en-US" sz="2400" dirty="0">
              <a:latin typeface="Gill Sans MT" charset="0"/>
            </a:endParaRPr>
          </a:p>
        </p:txBody>
      </p:sp>
      <p:sp>
        <p:nvSpPr>
          <p:cNvPr id="43014" name="Rectangle 2"/>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r>
              <a:rPr lang="en-US" sz="4400" dirty="0">
                <a:solidFill>
                  <a:srgbClr val="000099"/>
                </a:solidFill>
                <a:latin typeface="Gill Sans MT" charset="0"/>
              </a:rPr>
              <a:t>Chapter 5: outline</a:t>
            </a:r>
          </a:p>
        </p:txBody>
      </p:sp>
      <p:sp>
        <p:nvSpPr>
          <p:cNvPr id="8" name="Slide Number Placeholder 5"/>
          <p:cNvSpPr>
            <a:spLocks noGrp="1"/>
          </p:cNvSpPr>
          <p:nvPr>
            <p:ph type="sldNum" sz="quarter" idx="12"/>
          </p:nvPr>
        </p:nvSpPr>
        <p:spPr>
          <a:xfrm>
            <a:off x="8456155" y="6475895"/>
            <a:ext cx="458808"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79</a:t>
            </a:fld>
            <a:endParaRPr lang="en-US" sz="1200" dirty="0">
              <a:latin typeface="Tahoma" charset="0"/>
            </a:endParaRPr>
          </a:p>
        </p:txBody>
      </p:sp>
      <p:sp>
        <p:nvSpPr>
          <p:cNvPr id="9"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353480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DA6AA8CB-25E6-2E4B-9516-DBF3593DCDDC}" type="slidenum">
              <a:rPr lang="en-US" sz="1400" b="0" i="0">
                <a:solidFill>
                  <a:schemeClr val="tx1"/>
                </a:solidFill>
                <a:latin typeface="Times New Roman" charset="0"/>
              </a:rPr>
              <a:pPr/>
              <a:t>8</a:t>
            </a:fld>
            <a:endParaRPr lang="en-US" sz="1400" b="0" i="0">
              <a:solidFill>
                <a:schemeClr val="tx1"/>
              </a:solidFill>
              <a:latin typeface="Times New Roman" charset="0"/>
            </a:endParaRPr>
          </a:p>
        </p:txBody>
      </p:sp>
      <p:sp>
        <p:nvSpPr>
          <p:cNvPr id="38914" name="Rectangle 2"/>
          <p:cNvSpPr>
            <a:spLocks noGrp="1" noChangeArrowheads="1"/>
          </p:cNvSpPr>
          <p:nvPr>
            <p:ph type="title"/>
          </p:nvPr>
        </p:nvSpPr>
        <p:spPr>
          <a:xfrm>
            <a:off x="533400" y="228600"/>
            <a:ext cx="7772400" cy="813391"/>
          </a:xfrm>
        </p:spPr>
        <p:txBody>
          <a:bodyPr/>
          <a:lstStyle/>
          <a:p>
            <a:r>
              <a:rPr lang="en-US" sz="4000" dirty="0">
                <a:ea typeface="ＭＳ Ｐゴシック" charset="0"/>
                <a:cs typeface="ＭＳ Ｐゴシック" charset="0"/>
              </a:rPr>
              <a:t>Autonomous Systems terminology</a:t>
            </a:r>
          </a:p>
        </p:txBody>
      </p:sp>
      <p:sp>
        <p:nvSpPr>
          <p:cNvPr id="38915" name="Rectangle 3"/>
          <p:cNvSpPr>
            <a:spLocks noGrp="1" noChangeArrowheads="1"/>
          </p:cNvSpPr>
          <p:nvPr>
            <p:ph type="body" idx="1"/>
          </p:nvPr>
        </p:nvSpPr>
        <p:spPr>
          <a:xfrm>
            <a:off x="609600" y="1219199"/>
            <a:ext cx="7772400" cy="4926419"/>
          </a:xfrm>
        </p:spPr>
        <p:txBody>
          <a:bodyPr/>
          <a:lstStyle/>
          <a:p>
            <a:pPr>
              <a:tabLst>
                <a:tab pos="3143250" algn="l"/>
                <a:tab pos="3486150" algn="l"/>
              </a:tabLst>
            </a:pPr>
            <a:r>
              <a:rPr lang="en-US" sz="2800" b="1" dirty="0">
                <a:solidFill>
                  <a:srgbClr val="C00000"/>
                </a:solidFill>
                <a:ea typeface="ＭＳ Ｐゴシック" charset="0"/>
                <a:cs typeface="ＭＳ Ｐゴシック" charset="0"/>
              </a:rPr>
              <a:t>Stub AS</a:t>
            </a:r>
            <a:r>
              <a:rPr lang="en-US" sz="2800" dirty="0">
                <a:ea typeface="ＭＳ Ｐゴシック" charset="0"/>
                <a:cs typeface="ＭＳ Ｐゴシック" charset="0"/>
              </a:rPr>
              <a:t>: has connection to only one other AS, only carries </a:t>
            </a:r>
            <a:r>
              <a:rPr lang="en-US" sz="2800" dirty="0">
                <a:solidFill>
                  <a:srgbClr val="C00000"/>
                </a:solidFill>
                <a:ea typeface="ＭＳ Ｐゴシック" charset="0"/>
                <a:cs typeface="ＭＳ Ｐゴシック" charset="0"/>
              </a:rPr>
              <a:t>local traffic. </a:t>
            </a:r>
            <a:r>
              <a:rPr lang="en-US" sz="2800" dirty="0">
                <a:ea typeface="ＭＳ Ｐゴシック" charset="0"/>
                <a:cs typeface="ＭＳ Ｐゴシック" charset="0"/>
              </a:rPr>
              <a:t>It can connect to other private networks that are not seen by the Internet. (E.g., UC and </a:t>
            </a:r>
            <a:r>
              <a:rPr lang="en-US" sz="2800" dirty="0" err="1">
                <a:ea typeface="ＭＳ Ｐゴシック" charset="0"/>
                <a:cs typeface="ＭＳ Ｐゴシック" charset="0"/>
              </a:rPr>
              <a:t>CalState</a:t>
            </a:r>
            <a:r>
              <a:rPr lang="en-US" sz="2800" dirty="0">
                <a:ea typeface="ＭＳ Ｐゴシック" charset="0"/>
                <a:cs typeface="ＭＳ Ｐゴシック" charset="0"/>
              </a:rPr>
              <a:t> network - CENIC)</a:t>
            </a:r>
          </a:p>
          <a:p>
            <a:pPr>
              <a:tabLst>
                <a:tab pos="3143250" algn="l"/>
                <a:tab pos="3486150" algn="l"/>
              </a:tabLst>
            </a:pPr>
            <a:r>
              <a:rPr lang="en-US" sz="2800" b="1" dirty="0">
                <a:solidFill>
                  <a:srgbClr val="C00000"/>
                </a:solidFill>
                <a:ea typeface="ＭＳ Ｐゴシック" charset="0"/>
                <a:cs typeface="ＭＳ Ｐゴシック" charset="0"/>
              </a:rPr>
              <a:t>Multihomed Stub AS</a:t>
            </a:r>
            <a:r>
              <a:rPr lang="en-US" sz="2800" dirty="0">
                <a:ea typeface="ＭＳ Ｐゴシック" charset="0"/>
                <a:cs typeface="ＭＳ Ｐゴシック" charset="0"/>
              </a:rPr>
              <a:t>: has connection to more than one AS, but only carries </a:t>
            </a:r>
            <a:r>
              <a:rPr lang="en-US" sz="2800" dirty="0">
                <a:solidFill>
                  <a:srgbClr val="C00000"/>
                </a:solidFill>
                <a:ea typeface="ＭＳ Ｐゴシック" charset="0"/>
                <a:cs typeface="ＭＳ Ｐゴシック" charset="0"/>
              </a:rPr>
              <a:t>local traffic</a:t>
            </a:r>
          </a:p>
          <a:p>
            <a:pPr>
              <a:tabLst>
                <a:tab pos="3143250" algn="l"/>
                <a:tab pos="3486150" algn="l"/>
              </a:tabLst>
            </a:pPr>
            <a:r>
              <a:rPr lang="en-US" sz="2800" b="1" dirty="0">
                <a:solidFill>
                  <a:srgbClr val="C00000"/>
                </a:solidFill>
                <a:ea typeface="ＭＳ Ｐゴシック" charset="0"/>
                <a:cs typeface="ＭＳ Ｐゴシック" charset="0"/>
              </a:rPr>
              <a:t>Transit AS</a:t>
            </a:r>
            <a:r>
              <a:rPr lang="en-US" sz="2800" dirty="0">
                <a:solidFill>
                  <a:srgbClr val="C00000"/>
                </a:solidFill>
                <a:ea typeface="ＭＳ Ｐゴシック" charset="0"/>
                <a:cs typeface="ＭＳ Ｐゴシック" charset="0"/>
              </a:rPr>
              <a:t>: </a:t>
            </a:r>
            <a:r>
              <a:rPr lang="en-US" sz="2800" dirty="0">
                <a:ea typeface="ＭＳ Ｐゴシック" charset="0"/>
                <a:cs typeface="ＭＳ Ｐゴシック" charset="0"/>
              </a:rPr>
              <a:t>has connection to </a:t>
            </a:r>
            <a:r>
              <a:rPr lang="en-US" dirty="0"/>
              <a:t>more than one </a:t>
            </a:r>
            <a:r>
              <a:rPr lang="en-US" sz="2800" dirty="0">
                <a:ea typeface="ＭＳ Ｐゴシック" charset="0"/>
                <a:cs typeface="ＭＳ Ｐゴシック" charset="0"/>
              </a:rPr>
              <a:t>AS and carries </a:t>
            </a:r>
            <a:r>
              <a:rPr lang="en-US" sz="2800" dirty="0">
                <a:solidFill>
                  <a:srgbClr val="C00000"/>
                </a:solidFill>
                <a:ea typeface="ＭＳ Ｐゴシック" charset="0"/>
                <a:cs typeface="ＭＳ Ｐゴシック" charset="0"/>
              </a:rPr>
              <a:t>transit traffic, e.g., ISPs</a:t>
            </a:r>
          </a:p>
          <a:p>
            <a:pPr>
              <a:tabLst>
                <a:tab pos="3143250" algn="l"/>
                <a:tab pos="3486150" algn="l"/>
              </a:tabLst>
            </a:pPr>
            <a:r>
              <a:rPr lang="en-US" b="1" dirty="0">
                <a:solidFill>
                  <a:srgbClr val="C00000"/>
                </a:solidFill>
              </a:rPr>
              <a:t>local traffic</a:t>
            </a:r>
            <a:r>
              <a:rPr lang="en-US" dirty="0">
                <a:solidFill>
                  <a:srgbClr val="C00000"/>
                </a:solidFill>
              </a:rPr>
              <a:t>: </a:t>
            </a:r>
            <a:r>
              <a:rPr lang="en-US" dirty="0"/>
              <a:t>traffic with source and destination in AS</a:t>
            </a:r>
          </a:p>
          <a:p>
            <a:pPr>
              <a:tabLst>
                <a:tab pos="3143250" algn="l"/>
                <a:tab pos="3486150" algn="l"/>
              </a:tabLst>
            </a:pPr>
            <a:r>
              <a:rPr lang="en-US" b="1" dirty="0">
                <a:solidFill>
                  <a:srgbClr val="C00000"/>
                </a:solidFill>
              </a:rPr>
              <a:t>transit traffic</a:t>
            </a:r>
            <a:r>
              <a:rPr lang="en-US" dirty="0"/>
              <a:t>: traffic that passes through the AS</a:t>
            </a:r>
          </a:p>
          <a:p>
            <a:pPr>
              <a:tabLst>
                <a:tab pos="3143250" algn="l"/>
                <a:tab pos="3486150" algn="l"/>
              </a:tabLst>
            </a:pPr>
            <a:endParaRPr lang="en-US" sz="2800" dirty="0">
              <a:ea typeface="ＭＳ Ｐゴシック" charset="0"/>
              <a:cs typeface="ＭＳ Ｐゴシック" charset="0"/>
            </a:endParaRPr>
          </a:p>
        </p:txBody>
      </p:sp>
      <p:pic>
        <p:nvPicPr>
          <p:cNvPr id="5" name="Picture 5" descr="underline_base">
            <a:extLst>
              <a:ext uri="{FF2B5EF4-FFF2-40B4-BE49-F238E27FC236}">
                <a16:creationId xmlns:a16="http://schemas.microsoft.com/office/drawing/2014/main" id="{030601C8-0E62-6F4A-8434-A7F4A456458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16" y="869399"/>
            <a:ext cx="6840683" cy="181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400150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5"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740900"/>
            <a:ext cx="6856412" cy="17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1796" name="Rectangle 2"/>
          <p:cNvSpPr>
            <a:spLocks noGrp="1" noChangeArrowheads="1"/>
          </p:cNvSpPr>
          <p:nvPr>
            <p:ph type="title"/>
          </p:nvPr>
        </p:nvSpPr>
        <p:spPr>
          <a:xfrm>
            <a:off x="448339" y="-128587"/>
            <a:ext cx="7772400" cy="1143000"/>
          </a:xfrm>
        </p:spPr>
        <p:txBody>
          <a:bodyPr/>
          <a:lstStyle/>
          <a:p>
            <a:r>
              <a:rPr lang="en-US" sz="4000" dirty="0">
                <a:latin typeface="Gill Sans MT" charset="0"/>
              </a:rPr>
              <a:t>Internet inter-AS routing: BGP</a:t>
            </a:r>
            <a:endParaRPr lang="en-US" sz="3200" dirty="0">
              <a:latin typeface="Gill Sans MT" charset="0"/>
            </a:endParaRPr>
          </a:p>
        </p:txBody>
      </p:sp>
      <p:sp>
        <p:nvSpPr>
          <p:cNvPr id="161797" name="Rectangle 3"/>
          <p:cNvSpPr>
            <a:spLocks noGrp="1" noChangeArrowheads="1"/>
          </p:cNvSpPr>
          <p:nvPr>
            <p:ph type="body" idx="1"/>
          </p:nvPr>
        </p:nvSpPr>
        <p:spPr>
          <a:xfrm>
            <a:off x="533400" y="1187450"/>
            <a:ext cx="8427720" cy="5529172"/>
          </a:xfrm>
        </p:spPr>
        <p:txBody>
          <a:bodyPr/>
          <a:lstStyle/>
          <a:p>
            <a:pPr marL="381000" indent="-381000"/>
            <a:r>
              <a:rPr lang="en-US" dirty="0">
                <a:solidFill>
                  <a:srgbClr val="CC0000"/>
                </a:solidFill>
                <a:latin typeface="Gill Sans MT" charset="0"/>
              </a:rPr>
              <a:t>BGP (Border Gateway Protocol):</a:t>
            </a:r>
            <a:r>
              <a:rPr lang="en-US" dirty="0">
                <a:latin typeface="Gill Sans MT" charset="0"/>
              </a:rPr>
              <a:t> </a:t>
            </a:r>
            <a:r>
              <a:rPr lang="en-US" i="1" dirty="0">
                <a:latin typeface="Gill Sans MT" charset="0"/>
              </a:rPr>
              <a:t>the</a:t>
            </a:r>
            <a:r>
              <a:rPr lang="en-US" dirty="0">
                <a:latin typeface="Gill Sans MT" charset="0"/>
              </a:rPr>
              <a:t> de facto inter-domain routing protocol (v4)</a:t>
            </a:r>
          </a:p>
          <a:p>
            <a:pPr marL="800100" lvl="1" indent="-342900"/>
            <a:r>
              <a:rPr lang="ja-JP" altLang="en-US" dirty="0">
                <a:latin typeface="Gill Sans MT" charset="0"/>
              </a:rPr>
              <a:t>“</a:t>
            </a:r>
            <a:r>
              <a:rPr lang="en-US" altLang="ja-JP" dirty="0">
                <a:latin typeface="Gill Sans MT" charset="0"/>
              </a:rPr>
              <a:t>glue that holds the Internet together</a:t>
            </a:r>
            <a:r>
              <a:rPr lang="ja-JP" altLang="en-US" dirty="0">
                <a:latin typeface="Gill Sans MT" charset="0"/>
              </a:rPr>
              <a:t>”</a:t>
            </a:r>
            <a:endParaRPr lang="en-US" altLang="ja-JP" dirty="0">
              <a:latin typeface="Gill Sans MT" charset="0"/>
            </a:endParaRPr>
          </a:p>
          <a:p>
            <a:pPr marL="381000" indent="-381000"/>
            <a:r>
              <a:rPr lang="en-US" dirty="0">
                <a:latin typeface="Gill Sans MT" charset="0"/>
              </a:rPr>
              <a:t>BGP provides each AS a means to:</a:t>
            </a:r>
          </a:p>
          <a:p>
            <a:pPr marL="800100" lvl="1" indent="-342900"/>
            <a:r>
              <a:rPr lang="en-US" sz="2800" dirty="0">
                <a:solidFill>
                  <a:srgbClr val="CC0000"/>
                </a:solidFill>
                <a:latin typeface="Gill Sans MT" charset="0"/>
              </a:rPr>
              <a:t>e(</a:t>
            </a:r>
            <a:r>
              <a:rPr lang="en-US" sz="2800" dirty="0" err="1">
                <a:solidFill>
                  <a:srgbClr val="CC0000"/>
                </a:solidFill>
                <a:latin typeface="Gill Sans MT" charset="0"/>
              </a:rPr>
              <a:t>xternal</a:t>
            </a:r>
            <a:r>
              <a:rPr lang="en-US" sz="2800" dirty="0">
                <a:solidFill>
                  <a:srgbClr val="CC0000"/>
                </a:solidFill>
                <a:latin typeface="Gill Sans MT" charset="0"/>
              </a:rPr>
              <a:t>)BGP:</a:t>
            </a:r>
            <a:r>
              <a:rPr lang="en-US" dirty="0">
                <a:latin typeface="Gill Sans MT" charset="0"/>
              </a:rPr>
              <a:t> obtain </a:t>
            </a:r>
            <a:r>
              <a:rPr lang="en-US" dirty="0">
                <a:solidFill>
                  <a:srgbClr val="C00000"/>
                </a:solidFill>
                <a:latin typeface="Gill Sans MT" charset="0"/>
              </a:rPr>
              <a:t>destination</a:t>
            </a:r>
            <a:r>
              <a:rPr lang="en-US" dirty="0">
                <a:latin typeface="Gill Sans MT" charset="0"/>
              </a:rPr>
              <a:t> (network) </a:t>
            </a:r>
            <a:r>
              <a:rPr lang="en-US" dirty="0">
                <a:solidFill>
                  <a:srgbClr val="C00000"/>
                </a:solidFill>
                <a:latin typeface="Gill Sans MT" charset="0"/>
              </a:rPr>
              <a:t>reachability</a:t>
            </a:r>
            <a:r>
              <a:rPr lang="en-US" dirty="0">
                <a:latin typeface="Gill Sans MT" charset="0"/>
              </a:rPr>
              <a:t> information from neighboring </a:t>
            </a:r>
            <a:r>
              <a:rPr lang="en-US" dirty="0" err="1">
                <a:latin typeface="Gill Sans MT" charset="0"/>
              </a:rPr>
              <a:t>ASes</a:t>
            </a:r>
            <a:endParaRPr lang="en-US" dirty="0">
              <a:latin typeface="Gill Sans MT" charset="0"/>
            </a:endParaRPr>
          </a:p>
          <a:p>
            <a:pPr marL="800100" lvl="1" indent="-342900"/>
            <a:r>
              <a:rPr lang="en-US" sz="2800" dirty="0" err="1">
                <a:solidFill>
                  <a:srgbClr val="CC0000"/>
                </a:solidFill>
                <a:latin typeface="Gill Sans MT" charset="0"/>
              </a:rPr>
              <a:t>i</a:t>
            </a:r>
            <a:r>
              <a:rPr lang="en-US" sz="2800" dirty="0">
                <a:solidFill>
                  <a:srgbClr val="CC0000"/>
                </a:solidFill>
                <a:latin typeface="Gill Sans MT" charset="0"/>
              </a:rPr>
              <a:t>(</a:t>
            </a:r>
            <a:r>
              <a:rPr lang="en-US" sz="2800" dirty="0" err="1">
                <a:solidFill>
                  <a:srgbClr val="CC0000"/>
                </a:solidFill>
                <a:latin typeface="Gill Sans MT" charset="0"/>
              </a:rPr>
              <a:t>nternal</a:t>
            </a:r>
            <a:r>
              <a:rPr lang="en-US" sz="2800" dirty="0">
                <a:solidFill>
                  <a:srgbClr val="CC0000"/>
                </a:solidFill>
                <a:latin typeface="Gill Sans MT" charset="0"/>
              </a:rPr>
              <a:t>)BGP:</a:t>
            </a:r>
            <a:r>
              <a:rPr lang="en-US" dirty="0">
                <a:latin typeface="Gill Sans MT" charset="0"/>
              </a:rPr>
              <a:t> propagate reachability information to all AS-internal routers</a:t>
            </a:r>
          </a:p>
          <a:p>
            <a:pPr marL="800100" lvl="1" indent="-342900"/>
            <a:r>
              <a:rPr lang="en-US" dirty="0">
                <a:latin typeface="Gill Sans MT" charset="0"/>
              </a:rPr>
              <a:t>determine </a:t>
            </a:r>
            <a:r>
              <a:rPr lang="ja-JP" altLang="en-US" dirty="0">
                <a:latin typeface="Gill Sans MT" charset="0"/>
              </a:rPr>
              <a:t>“</a:t>
            </a:r>
            <a:r>
              <a:rPr lang="en-US" altLang="ja-JP" dirty="0">
                <a:solidFill>
                  <a:srgbClr val="C00000"/>
                </a:solidFill>
                <a:latin typeface="Gill Sans MT" charset="0"/>
              </a:rPr>
              <a:t>good</a:t>
            </a:r>
            <a:r>
              <a:rPr lang="ja-JP" altLang="en-US" dirty="0">
                <a:latin typeface="Gill Sans MT" charset="0"/>
              </a:rPr>
              <a:t>”</a:t>
            </a:r>
            <a:r>
              <a:rPr lang="en-US" altLang="ja-JP" dirty="0">
                <a:latin typeface="Gill Sans MT" charset="0"/>
              </a:rPr>
              <a:t> routes to other networks based on </a:t>
            </a:r>
            <a:r>
              <a:rPr lang="en-US" altLang="ja-JP" dirty="0">
                <a:solidFill>
                  <a:srgbClr val="C00000"/>
                </a:solidFill>
                <a:latin typeface="Gill Sans MT" charset="0"/>
              </a:rPr>
              <a:t>reachability</a:t>
            </a:r>
            <a:r>
              <a:rPr lang="en-US" altLang="ja-JP" dirty="0">
                <a:latin typeface="Gill Sans MT" charset="0"/>
              </a:rPr>
              <a:t> information and </a:t>
            </a:r>
            <a:r>
              <a:rPr lang="en-US" altLang="ja-JP" i="1" dirty="0">
                <a:solidFill>
                  <a:srgbClr val="C00000"/>
                </a:solidFill>
                <a:latin typeface="Gill Sans MT" charset="0"/>
              </a:rPr>
              <a:t>policy</a:t>
            </a:r>
            <a:endParaRPr lang="en-US" altLang="ja-JP" dirty="0">
              <a:solidFill>
                <a:srgbClr val="C00000"/>
              </a:solidFill>
              <a:latin typeface="Gill Sans MT" charset="0"/>
            </a:endParaRPr>
          </a:p>
          <a:p>
            <a:pPr marL="381000" indent="-381000"/>
            <a:r>
              <a:rPr lang="en-US" dirty="0">
                <a:latin typeface="Gill Sans MT" charset="0"/>
              </a:rPr>
              <a:t>allows a network to advertise its existence to rest of Internet: </a:t>
            </a:r>
            <a:r>
              <a:rPr lang="en-US" altLang="ja-JP" i="1" dirty="0">
                <a:solidFill>
                  <a:srgbClr val="C00000"/>
                </a:solidFill>
                <a:latin typeface="Gill Sans MT" charset="0"/>
              </a:rPr>
              <a:t>I am here</a:t>
            </a:r>
            <a:endParaRPr lang="en-US" i="1" dirty="0">
              <a:solidFill>
                <a:srgbClr val="000099"/>
              </a:solidFill>
              <a:latin typeface="Gill Sans MT" charset="0"/>
            </a:endParaRPr>
          </a:p>
          <a:p>
            <a:pPr marL="381000" indent="-381000"/>
            <a:r>
              <a:rPr lang="en-US" dirty="0">
                <a:latin typeface="Gill Sans MT" charset="0"/>
              </a:rPr>
              <a:t>uses TCP for </a:t>
            </a:r>
            <a:r>
              <a:rPr lang="en-US" dirty="0">
                <a:solidFill>
                  <a:srgbClr val="C00000"/>
                </a:solidFill>
                <a:latin typeface="Gill Sans MT" charset="0"/>
              </a:rPr>
              <a:t>reliable</a:t>
            </a:r>
            <a:r>
              <a:rPr lang="en-US" dirty="0">
                <a:latin typeface="Gill Sans MT" charset="0"/>
              </a:rPr>
              <a:t> communications to transmit routing messages</a:t>
            </a:r>
          </a:p>
          <a:p>
            <a:pPr marL="381000" indent="-381000"/>
            <a:endParaRPr lang="en-US" i="1" dirty="0">
              <a:solidFill>
                <a:srgbClr val="000099"/>
              </a:solidFill>
              <a:latin typeface="Gill Sans MT" charset="0"/>
            </a:endParaRPr>
          </a:p>
        </p:txBody>
      </p:sp>
      <p:sp>
        <p:nvSpPr>
          <p:cNvPr id="5"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80</a:t>
            </a:fld>
            <a:endParaRPr lang="en-US" sz="1200" dirty="0">
              <a:latin typeface="Tahoma" charset="0"/>
            </a:endParaRPr>
          </a:p>
        </p:txBody>
      </p:sp>
      <p:sp>
        <p:nvSpPr>
          <p:cNvPr id="6"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16677333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eBGP, iBGP connections</a:t>
            </a:r>
          </a:p>
        </p:txBody>
      </p:sp>
      <p:grpSp>
        <p:nvGrpSpPr>
          <p:cNvPr id="283" name="Group 282"/>
          <p:cNvGrpSpPr/>
          <p:nvPr/>
        </p:nvGrpSpPr>
        <p:grpSpPr>
          <a:xfrm>
            <a:off x="3374823" y="4578799"/>
            <a:ext cx="2923580" cy="635979"/>
            <a:chOff x="7493868" y="5383138"/>
            <a:chExt cx="2923580" cy="635979"/>
          </a:xfrm>
        </p:grpSpPr>
        <p:cxnSp>
          <p:nvCxnSpPr>
            <p:cNvPr id="273" name="Straight Connector 272"/>
            <p:cNvCxnSpPr/>
            <p:nvPr/>
          </p:nvCxnSpPr>
          <p:spPr bwMode="auto">
            <a:xfrm flipH="1" flipV="1">
              <a:off x="7493868" y="5589319"/>
              <a:ext cx="749784" cy="11598"/>
            </a:xfrm>
            <a:prstGeom prst="line">
              <a:avLst/>
            </a:prstGeom>
            <a:solidFill>
              <a:schemeClr val="accent1"/>
            </a:solidFill>
            <a:ln w="38100" cap="flat" cmpd="sng" algn="ctr">
              <a:solidFill>
                <a:srgbClr val="CC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4" name="Straight Connector 273"/>
            <p:cNvCxnSpPr/>
            <p:nvPr/>
          </p:nvCxnSpPr>
          <p:spPr bwMode="auto">
            <a:xfrm flipV="1">
              <a:off x="7523346" y="5869497"/>
              <a:ext cx="699488" cy="69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81" name="TextBox 280"/>
            <p:cNvSpPr txBox="1"/>
            <p:nvPr/>
          </p:nvSpPr>
          <p:spPr>
            <a:xfrm>
              <a:off x="8347651" y="5383138"/>
              <a:ext cx="2069797" cy="369332"/>
            </a:xfrm>
            <a:prstGeom prst="rect">
              <a:avLst/>
            </a:prstGeom>
            <a:noFill/>
          </p:spPr>
          <p:txBody>
            <a:bodyPr wrap="none" rtlCol="0">
              <a:spAutoFit/>
            </a:bodyPr>
            <a:lstStyle/>
            <a:p>
              <a:r>
                <a:rPr lang="en-US" dirty="0">
                  <a:solidFill>
                    <a:srgbClr val="CC0000"/>
                  </a:solidFill>
                </a:rPr>
                <a:t>eBGP connectivity</a:t>
              </a:r>
            </a:p>
          </p:txBody>
        </p:sp>
        <p:sp>
          <p:nvSpPr>
            <p:cNvPr id="282" name="TextBox 281"/>
            <p:cNvSpPr txBox="1"/>
            <p:nvPr/>
          </p:nvSpPr>
          <p:spPr>
            <a:xfrm>
              <a:off x="8372607" y="5649785"/>
              <a:ext cx="1992853" cy="369332"/>
            </a:xfrm>
            <a:prstGeom prst="rect">
              <a:avLst/>
            </a:prstGeom>
            <a:noFill/>
          </p:spPr>
          <p:txBody>
            <a:bodyPr wrap="none" rtlCol="0">
              <a:spAutoFit/>
            </a:bodyPr>
            <a:lstStyle/>
            <a:p>
              <a:r>
                <a:rPr lang="en-US" dirty="0">
                  <a:solidFill>
                    <a:srgbClr val="000090"/>
                  </a:solidFill>
                </a:rPr>
                <a:t>iBGP connectivity</a:t>
              </a:r>
            </a:p>
          </p:txBody>
        </p:sp>
      </p:grpSp>
      <p:sp>
        <p:nvSpPr>
          <p:cNvPr id="135" name="Freeform 2"/>
          <p:cNvSpPr>
            <a:spLocks/>
          </p:cNvSpPr>
          <p:nvPr/>
        </p:nvSpPr>
        <p:spPr bwMode="auto">
          <a:xfrm>
            <a:off x="558931" y="2655625"/>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73" name="Group 72"/>
          <p:cNvGrpSpPr/>
          <p:nvPr/>
        </p:nvGrpSpPr>
        <p:grpSpPr>
          <a:xfrm>
            <a:off x="1697092" y="2806487"/>
            <a:ext cx="565150" cy="369332"/>
            <a:chOff x="1736090" y="2873352"/>
            <a:chExt cx="565150" cy="369332"/>
          </a:xfrm>
        </p:grpSpPr>
        <p:grpSp>
          <p:nvGrpSpPr>
            <p:cNvPr id="26" name="Group 327"/>
            <p:cNvGrpSpPr>
              <a:grpSpLocks/>
            </p:cNvGrpSpPr>
            <p:nvPr/>
          </p:nvGrpSpPr>
          <p:grpSpPr bwMode="auto">
            <a:xfrm>
              <a:off x="1736090" y="2893762"/>
              <a:ext cx="565150" cy="292100"/>
              <a:chOff x="1871277" y="1576300"/>
              <a:chExt cx="1128371" cy="437861"/>
            </a:xfrm>
          </p:grpSpPr>
          <p:sp>
            <p:nvSpPr>
              <p:cNvPr id="27" name="Oval 26"/>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8" name="Rectangle 27"/>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Oval 28"/>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0" name="Freeform 29"/>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Freeform 30"/>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 name="Freeform 31"/>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 name="Freeform 32"/>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4" name="Straight Connector 33"/>
              <p:cNvCxnSpPr>
                <a:endCxn id="29"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2" name="Group 71"/>
            <p:cNvGrpSpPr/>
            <p:nvPr/>
          </p:nvGrpSpPr>
          <p:grpSpPr>
            <a:xfrm>
              <a:off x="1770362" y="2873352"/>
              <a:ext cx="441422" cy="369332"/>
              <a:chOff x="667045" y="1708643"/>
              <a:chExt cx="441422" cy="369332"/>
            </a:xfrm>
          </p:grpSpPr>
          <p:sp>
            <p:nvSpPr>
              <p:cNvPr id="69" name="Oval 68"/>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TextBox 65"/>
              <p:cNvSpPr txBox="1"/>
              <p:nvPr/>
            </p:nvSpPr>
            <p:spPr>
              <a:xfrm>
                <a:off x="667045" y="1708643"/>
                <a:ext cx="441422" cy="369332"/>
              </a:xfrm>
              <a:prstGeom prst="rect">
                <a:avLst/>
              </a:prstGeom>
              <a:noFill/>
            </p:spPr>
            <p:txBody>
              <a:bodyPr wrap="none" rtlCol="0">
                <a:spAutoFit/>
              </a:bodyPr>
              <a:lstStyle/>
              <a:p>
                <a:r>
                  <a:rPr lang="en-US" dirty="0"/>
                  <a:t>1b</a:t>
                </a:r>
              </a:p>
            </p:txBody>
          </p:sp>
        </p:grpSp>
      </p:grpSp>
      <p:grpSp>
        <p:nvGrpSpPr>
          <p:cNvPr id="74" name="Group 73"/>
          <p:cNvGrpSpPr/>
          <p:nvPr/>
        </p:nvGrpSpPr>
        <p:grpSpPr>
          <a:xfrm>
            <a:off x="1701322" y="4027804"/>
            <a:ext cx="565150" cy="369332"/>
            <a:chOff x="1736090" y="2873352"/>
            <a:chExt cx="565150" cy="369332"/>
          </a:xfrm>
        </p:grpSpPr>
        <p:grpSp>
          <p:nvGrpSpPr>
            <p:cNvPr id="75" name="Group 327"/>
            <p:cNvGrpSpPr>
              <a:grpSpLocks/>
            </p:cNvGrpSpPr>
            <p:nvPr/>
          </p:nvGrpSpPr>
          <p:grpSpPr bwMode="auto">
            <a:xfrm>
              <a:off x="1736090" y="2893762"/>
              <a:ext cx="565150" cy="292100"/>
              <a:chOff x="1871277" y="1576300"/>
              <a:chExt cx="1128371" cy="437861"/>
            </a:xfrm>
          </p:grpSpPr>
          <p:sp>
            <p:nvSpPr>
              <p:cNvPr id="79" name="Oval 78"/>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80" name="Rectangle 79"/>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 name="Oval 80"/>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82" name="Freeform 8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 name="Freeform 82"/>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4" name="Freeform 83"/>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5" name="Freeform 84"/>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86" name="Straight Connector 85"/>
              <p:cNvCxnSpPr>
                <a:endCxn id="81"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6" name="Group 75"/>
            <p:cNvGrpSpPr/>
            <p:nvPr/>
          </p:nvGrpSpPr>
          <p:grpSpPr>
            <a:xfrm>
              <a:off x="1770362" y="2873352"/>
              <a:ext cx="441422" cy="369332"/>
              <a:chOff x="667045" y="1708643"/>
              <a:chExt cx="441422" cy="369332"/>
            </a:xfrm>
          </p:grpSpPr>
          <p:sp>
            <p:nvSpPr>
              <p:cNvPr id="77" name="Oval 76"/>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TextBox 77"/>
              <p:cNvSpPr txBox="1"/>
              <p:nvPr/>
            </p:nvSpPr>
            <p:spPr>
              <a:xfrm>
                <a:off x="667045" y="1708643"/>
                <a:ext cx="441422" cy="369332"/>
              </a:xfrm>
              <a:prstGeom prst="rect">
                <a:avLst/>
              </a:prstGeom>
              <a:noFill/>
            </p:spPr>
            <p:txBody>
              <a:bodyPr wrap="none" rtlCol="0">
                <a:spAutoFit/>
              </a:bodyPr>
              <a:lstStyle/>
              <a:p>
                <a:r>
                  <a:rPr lang="en-US" dirty="0"/>
                  <a:t>1d</a:t>
                </a:r>
              </a:p>
            </p:txBody>
          </p:sp>
        </p:grpSp>
      </p:grpSp>
      <p:grpSp>
        <p:nvGrpSpPr>
          <p:cNvPr id="88" name="Group 87"/>
          <p:cNvGrpSpPr/>
          <p:nvPr/>
        </p:nvGrpSpPr>
        <p:grpSpPr>
          <a:xfrm>
            <a:off x="2562808" y="3418207"/>
            <a:ext cx="565150" cy="369332"/>
            <a:chOff x="1736090" y="2873352"/>
            <a:chExt cx="565150" cy="369332"/>
          </a:xfrm>
        </p:grpSpPr>
        <p:grpSp>
          <p:nvGrpSpPr>
            <p:cNvPr id="89" name="Group 327"/>
            <p:cNvGrpSpPr>
              <a:grpSpLocks/>
            </p:cNvGrpSpPr>
            <p:nvPr/>
          </p:nvGrpSpPr>
          <p:grpSpPr bwMode="auto">
            <a:xfrm>
              <a:off x="1736090" y="2893762"/>
              <a:ext cx="565150" cy="292100"/>
              <a:chOff x="1871277" y="1576300"/>
              <a:chExt cx="1128371" cy="437861"/>
            </a:xfrm>
          </p:grpSpPr>
          <p:sp>
            <p:nvSpPr>
              <p:cNvPr id="93" name="Oval 92"/>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4" name="Rectangle 93"/>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5" name="Oval 94"/>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6" name="Freeform 95"/>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7" name="Freeform 96"/>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8" name="Freeform 97"/>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9" name="Freeform 98"/>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00" name="Straight Connector 99"/>
              <p:cNvCxnSpPr>
                <a:endCxn id="95"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1770362" y="2873352"/>
              <a:ext cx="428460" cy="369332"/>
              <a:chOff x="667045" y="1708643"/>
              <a:chExt cx="428460" cy="369332"/>
            </a:xfrm>
          </p:grpSpPr>
          <p:sp>
            <p:nvSpPr>
              <p:cNvPr id="91" name="Oval 90"/>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TextBox 91"/>
              <p:cNvSpPr txBox="1"/>
              <p:nvPr/>
            </p:nvSpPr>
            <p:spPr>
              <a:xfrm>
                <a:off x="667045" y="1708643"/>
                <a:ext cx="428460" cy="369332"/>
              </a:xfrm>
              <a:prstGeom prst="rect">
                <a:avLst/>
              </a:prstGeom>
              <a:noFill/>
            </p:spPr>
            <p:txBody>
              <a:bodyPr wrap="none" rtlCol="0">
                <a:spAutoFit/>
              </a:bodyPr>
              <a:lstStyle/>
              <a:p>
                <a:r>
                  <a:rPr lang="en-US" dirty="0"/>
                  <a:t>1c</a:t>
                </a:r>
              </a:p>
            </p:txBody>
          </p:sp>
        </p:grpSp>
      </p:grpSp>
      <p:grpSp>
        <p:nvGrpSpPr>
          <p:cNvPr id="102" name="Group 101"/>
          <p:cNvGrpSpPr/>
          <p:nvPr/>
        </p:nvGrpSpPr>
        <p:grpSpPr>
          <a:xfrm>
            <a:off x="794333" y="3411854"/>
            <a:ext cx="565150" cy="369332"/>
            <a:chOff x="1736090" y="2873352"/>
            <a:chExt cx="565150" cy="369332"/>
          </a:xfrm>
        </p:grpSpPr>
        <p:grpSp>
          <p:nvGrpSpPr>
            <p:cNvPr id="103" name="Group 327"/>
            <p:cNvGrpSpPr>
              <a:grpSpLocks/>
            </p:cNvGrpSpPr>
            <p:nvPr/>
          </p:nvGrpSpPr>
          <p:grpSpPr bwMode="auto">
            <a:xfrm>
              <a:off x="1736090" y="2893762"/>
              <a:ext cx="565150" cy="292100"/>
              <a:chOff x="1871277" y="1576300"/>
              <a:chExt cx="1128371" cy="437861"/>
            </a:xfrm>
          </p:grpSpPr>
          <p:sp>
            <p:nvSpPr>
              <p:cNvPr id="107" name="Oval 106"/>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08" name="Rectangle 107"/>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9" name="Oval 108"/>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10" name="Freeform 109"/>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1" name="Freeform 110"/>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 name="Freeform 111"/>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3" name="Freeform 112"/>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14" name="Straight Connector 113"/>
              <p:cNvCxnSpPr>
                <a:endCxn id="109"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04" name="Group 103"/>
            <p:cNvGrpSpPr/>
            <p:nvPr/>
          </p:nvGrpSpPr>
          <p:grpSpPr>
            <a:xfrm>
              <a:off x="1770362" y="2873352"/>
              <a:ext cx="441422" cy="369332"/>
              <a:chOff x="667045" y="1708643"/>
              <a:chExt cx="441422" cy="369332"/>
            </a:xfrm>
          </p:grpSpPr>
          <p:sp>
            <p:nvSpPr>
              <p:cNvPr id="105" name="Oval 104"/>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6" name="TextBox 105"/>
              <p:cNvSpPr txBox="1"/>
              <p:nvPr/>
            </p:nvSpPr>
            <p:spPr>
              <a:xfrm>
                <a:off x="667045" y="1708643"/>
                <a:ext cx="441422" cy="369332"/>
              </a:xfrm>
              <a:prstGeom prst="rect">
                <a:avLst/>
              </a:prstGeom>
              <a:noFill/>
            </p:spPr>
            <p:txBody>
              <a:bodyPr wrap="none" rtlCol="0">
                <a:spAutoFit/>
              </a:bodyPr>
              <a:lstStyle/>
              <a:p>
                <a:r>
                  <a:rPr lang="en-US" dirty="0"/>
                  <a:t>1a</a:t>
                </a:r>
              </a:p>
            </p:txBody>
          </p:sp>
        </p:grpSp>
      </p:grpSp>
      <p:cxnSp>
        <p:nvCxnSpPr>
          <p:cNvPr id="117" name="Straight Connector 116"/>
          <p:cNvCxnSpPr>
            <a:stCxn id="66" idx="2"/>
            <a:endCxn id="78" idx="0"/>
          </p:cNvCxnSpPr>
          <p:nvPr/>
        </p:nvCxnSpPr>
        <p:spPr bwMode="auto">
          <a:xfrm>
            <a:off x="1952075" y="3175819"/>
            <a:ext cx="4230" cy="851985"/>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8" name="Straight Connector 117"/>
          <p:cNvCxnSpPr/>
          <p:nvPr/>
        </p:nvCxnSpPr>
        <p:spPr bwMode="auto">
          <a:xfrm>
            <a:off x="1368479" y="3581756"/>
            <a:ext cx="1204913" cy="635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1" name="Straight Connector 120"/>
          <p:cNvCxnSpPr>
            <a:stCxn id="27" idx="7"/>
          </p:cNvCxnSpPr>
          <p:nvPr/>
        </p:nvCxnSpPr>
        <p:spPr bwMode="auto">
          <a:xfrm>
            <a:off x="2179710" y="3087612"/>
            <a:ext cx="480042" cy="36977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4" name="Straight Connector 123"/>
          <p:cNvCxnSpPr/>
          <p:nvPr/>
        </p:nvCxnSpPr>
        <p:spPr bwMode="auto">
          <a:xfrm>
            <a:off x="1261075" y="3719439"/>
            <a:ext cx="477927" cy="357071"/>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9" name="Straight Connector 128"/>
          <p:cNvCxnSpPr/>
          <p:nvPr/>
        </p:nvCxnSpPr>
        <p:spPr bwMode="auto">
          <a:xfrm flipH="1">
            <a:off x="2157044" y="3716677"/>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3" name="Straight Connector 132"/>
          <p:cNvCxnSpPr/>
          <p:nvPr/>
        </p:nvCxnSpPr>
        <p:spPr bwMode="auto">
          <a:xfrm flipH="1">
            <a:off x="1248555" y="3100081"/>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137" name="Group 136"/>
          <p:cNvGrpSpPr/>
          <p:nvPr/>
        </p:nvGrpSpPr>
        <p:grpSpPr>
          <a:xfrm>
            <a:off x="3167773" y="1871068"/>
            <a:ext cx="2712783" cy="1853712"/>
            <a:chOff x="-2170772" y="2784954"/>
            <a:chExt cx="2712783" cy="1853712"/>
          </a:xfrm>
        </p:grpSpPr>
        <p:sp>
          <p:nvSpPr>
            <p:cNvPr id="138" name="Freeform 2"/>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139" name="Group 138"/>
            <p:cNvGrpSpPr/>
            <p:nvPr/>
          </p:nvGrpSpPr>
          <p:grpSpPr>
            <a:xfrm>
              <a:off x="-1935370" y="2935816"/>
              <a:ext cx="2333625" cy="1590649"/>
              <a:chOff x="833331" y="2873352"/>
              <a:chExt cx="2333625" cy="1590649"/>
            </a:xfrm>
          </p:grpSpPr>
          <p:grpSp>
            <p:nvGrpSpPr>
              <p:cNvPr id="140" name="Group 139"/>
              <p:cNvGrpSpPr/>
              <p:nvPr/>
            </p:nvGrpSpPr>
            <p:grpSpPr>
              <a:xfrm>
                <a:off x="1736090" y="2873352"/>
                <a:ext cx="565150" cy="369332"/>
                <a:chOff x="1736090" y="2873352"/>
                <a:chExt cx="565150" cy="369332"/>
              </a:xfrm>
            </p:grpSpPr>
            <p:grpSp>
              <p:nvGrpSpPr>
                <p:cNvPr id="189" name="Group 327"/>
                <p:cNvGrpSpPr>
                  <a:grpSpLocks/>
                </p:cNvGrpSpPr>
                <p:nvPr/>
              </p:nvGrpSpPr>
              <p:grpSpPr bwMode="auto">
                <a:xfrm>
                  <a:off x="1736090" y="2893762"/>
                  <a:ext cx="565150" cy="292100"/>
                  <a:chOff x="1871277" y="1576300"/>
                  <a:chExt cx="1128371" cy="437861"/>
                </a:xfrm>
              </p:grpSpPr>
              <p:sp>
                <p:nvSpPr>
                  <p:cNvPr id="193" name="Oval 192"/>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94" name="Rectangle 193"/>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5" name="Oval 194"/>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96" name="Freeform 195"/>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7" name="Freeform 196"/>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8" name="Freeform 197"/>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9" name="Freeform 198"/>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00" name="Straight Connector 199"/>
                  <p:cNvCxnSpPr>
                    <a:endCxn id="195"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90" name="Group 189"/>
                <p:cNvGrpSpPr/>
                <p:nvPr/>
              </p:nvGrpSpPr>
              <p:grpSpPr>
                <a:xfrm>
                  <a:off x="1770362" y="2873352"/>
                  <a:ext cx="441422" cy="369332"/>
                  <a:chOff x="667045" y="1708643"/>
                  <a:chExt cx="441422" cy="369332"/>
                </a:xfrm>
              </p:grpSpPr>
              <p:sp>
                <p:nvSpPr>
                  <p:cNvPr id="191" name="Oval 190"/>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2" name="TextBox 191"/>
                  <p:cNvSpPr txBox="1"/>
                  <p:nvPr/>
                </p:nvSpPr>
                <p:spPr>
                  <a:xfrm>
                    <a:off x="667045" y="1708643"/>
                    <a:ext cx="441422" cy="369332"/>
                  </a:xfrm>
                  <a:prstGeom prst="rect">
                    <a:avLst/>
                  </a:prstGeom>
                  <a:noFill/>
                </p:spPr>
                <p:txBody>
                  <a:bodyPr wrap="none" rtlCol="0">
                    <a:spAutoFit/>
                  </a:bodyPr>
                  <a:lstStyle/>
                  <a:p>
                    <a:r>
                      <a:rPr lang="en-US" dirty="0"/>
                      <a:t>2b</a:t>
                    </a:r>
                  </a:p>
                </p:txBody>
              </p:sp>
            </p:grpSp>
          </p:grpSp>
          <p:grpSp>
            <p:nvGrpSpPr>
              <p:cNvPr id="141" name="Group 140"/>
              <p:cNvGrpSpPr/>
              <p:nvPr/>
            </p:nvGrpSpPr>
            <p:grpSpPr>
              <a:xfrm>
                <a:off x="1740320" y="4094669"/>
                <a:ext cx="565150" cy="369332"/>
                <a:chOff x="1736090" y="2873352"/>
                <a:chExt cx="565150" cy="369332"/>
              </a:xfrm>
            </p:grpSpPr>
            <p:grpSp>
              <p:nvGrpSpPr>
                <p:cNvPr id="176" name="Group 327"/>
                <p:cNvGrpSpPr>
                  <a:grpSpLocks/>
                </p:cNvGrpSpPr>
                <p:nvPr/>
              </p:nvGrpSpPr>
              <p:grpSpPr bwMode="auto">
                <a:xfrm>
                  <a:off x="1736090" y="2893762"/>
                  <a:ext cx="565150" cy="292100"/>
                  <a:chOff x="1871277" y="1576300"/>
                  <a:chExt cx="1128371" cy="437861"/>
                </a:xfrm>
              </p:grpSpPr>
              <p:sp>
                <p:nvSpPr>
                  <p:cNvPr id="180" name="Oval 179"/>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81" name="Rectangle 180"/>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2" name="Oval 181"/>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83" name="Freeform 182"/>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4" name="Freeform 183"/>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5" name="Freeform 184"/>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6" name="Freeform 185"/>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87" name="Straight Connector 186"/>
                  <p:cNvCxnSpPr>
                    <a:endCxn id="182"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77" name="Group 176"/>
                <p:cNvGrpSpPr/>
                <p:nvPr/>
              </p:nvGrpSpPr>
              <p:grpSpPr>
                <a:xfrm>
                  <a:off x="1770362" y="2873352"/>
                  <a:ext cx="441422" cy="369332"/>
                  <a:chOff x="667045" y="1708643"/>
                  <a:chExt cx="441422" cy="369332"/>
                </a:xfrm>
              </p:grpSpPr>
              <p:sp>
                <p:nvSpPr>
                  <p:cNvPr id="178" name="Oval 177"/>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9" name="TextBox 178"/>
                  <p:cNvSpPr txBox="1"/>
                  <p:nvPr/>
                </p:nvSpPr>
                <p:spPr>
                  <a:xfrm>
                    <a:off x="667045" y="1708643"/>
                    <a:ext cx="441422" cy="369332"/>
                  </a:xfrm>
                  <a:prstGeom prst="rect">
                    <a:avLst/>
                  </a:prstGeom>
                  <a:noFill/>
                </p:spPr>
                <p:txBody>
                  <a:bodyPr wrap="none" rtlCol="0">
                    <a:spAutoFit/>
                  </a:bodyPr>
                  <a:lstStyle/>
                  <a:p>
                    <a:r>
                      <a:rPr lang="en-US" dirty="0"/>
                      <a:t>2d</a:t>
                    </a:r>
                  </a:p>
                </p:txBody>
              </p:sp>
            </p:grpSp>
          </p:grpSp>
          <p:grpSp>
            <p:nvGrpSpPr>
              <p:cNvPr id="142" name="Group 141"/>
              <p:cNvGrpSpPr/>
              <p:nvPr/>
            </p:nvGrpSpPr>
            <p:grpSpPr>
              <a:xfrm>
                <a:off x="2601806" y="3485072"/>
                <a:ext cx="565150" cy="369332"/>
                <a:chOff x="1736090" y="2873352"/>
                <a:chExt cx="565150" cy="369332"/>
              </a:xfrm>
            </p:grpSpPr>
            <p:grpSp>
              <p:nvGrpSpPr>
                <p:cNvPr id="163" name="Group 327"/>
                <p:cNvGrpSpPr>
                  <a:grpSpLocks/>
                </p:cNvGrpSpPr>
                <p:nvPr/>
              </p:nvGrpSpPr>
              <p:grpSpPr bwMode="auto">
                <a:xfrm>
                  <a:off x="1736090" y="2893762"/>
                  <a:ext cx="565150" cy="292100"/>
                  <a:chOff x="1871277" y="1576300"/>
                  <a:chExt cx="1128371" cy="437861"/>
                </a:xfrm>
              </p:grpSpPr>
              <p:sp>
                <p:nvSpPr>
                  <p:cNvPr id="167" name="Oval 166"/>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68" name="Rectangle 167"/>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9" name="Oval 168"/>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70" name="Freeform 169"/>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1" name="Freeform 170"/>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2" name="Freeform 171"/>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3" name="Freeform 172"/>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4" name="Straight Connector 173"/>
                  <p:cNvCxnSpPr>
                    <a:endCxn id="169"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64" name="Group 163"/>
                <p:cNvGrpSpPr/>
                <p:nvPr/>
              </p:nvGrpSpPr>
              <p:grpSpPr>
                <a:xfrm>
                  <a:off x="1770362" y="2873352"/>
                  <a:ext cx="428460" cy="369332"/>
                  <a:chOff x="667045" y="1708643"/>
                  <a:chExt cx="428460" cy="369332"/>
                </a:xfrm>
              </p:grpSpPr>
              <p:sp>
                <p:nvSpPr>
                  <p:cNvPr id="165" name="Oval 164"/>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6" name="TextBox 165"/>
                  <p:cNvSpPr txBox="1"/>
                  <p:nvPr/>
                </p:nvSpPr>
                <p:spPr>
                  <a:xfrm>
                    <a:off x="667045" y="1708643"/>
                    <a:ext cx="428460" cy="369332"/>
                  </a:xfrm>
                  <a:prstGeom prst="rect">
                    <a:avLst/>
                  </a:prstGeom>
                  <a:noFill/>
                </p:spPr>
                <p:txBody>
                  <a:bodyPr wrap="none" rtlCol="0">
                    <a:spAutoFit/>
                  </a:bodyPr>
                  <a:lstStyle/>
                  <a:p>
                    <a:r>
                      <a:rPr lang="en-US" dirty="0"/>
                      <a:t>2c</a:t>
                    </a:r>
                  </a:p>
                </p:txBody>
              </p:sp>
            </p:grpSp>
          </p:grpSp>
          <p:grpSp>
            <p:nvGrpSpPr>
              <p:cNvPr id="143" name="Group 142"/>
              <p:cNvGrpSpPr/>
              <p:nvPr/>
            </p:nvGrpSpPr>
            <p:grpSpPr>
              <a:xfrm>
                <a:off x="833331" y="3478719"/>
                <a:ext cx="565150" cy="369332"/>
                <a:chOff x="1736090" y="2873352"/>
                <a:chExt cx="565150" cy="369332"/>
              </a:xfrm>
            </p:grpSpPr>
            <p:grpSp>
              <p:nvGrpSpPr>
                <p:cNvPr id="150" name="Group 327"/>
                <p:cNvGrpSpPr>
                  <a:grpSpLocks/>
                </p:cNvGrpSpPr>
                <p:nvPr/>
              </p:nvGrpSpPr>
              <p:grpSpPr bwMode="auto">
                <a:xfrm>
                  <a:off x="1736090" y="2893762"/>
                  <a:ext cx="565150" cy="292100"/>
                  <a:chOff x="1871277" y="1576300"/>
                  <a:chExt cx="1128371" cy="437861"/>
                </a:xfrm>
              </p:grpSpPr>
              <p:sp>
                <p:nvSpPr>
                  <p:cNvPr id="154" name="Oval 153"/>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55" name="Rectangle 154"/>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6" name="Oval 155"/>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57" name="Freeform 156"/>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8" name="Freeform 157"/>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9" name="Freeform 158"/>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0" name="Freeform 159"/>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61" name="Straight Connector 160"/>
                  <p:cNvCxnSpPr>
                    <a:endCxn id="156"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51" name="Group 150"/>
                <p:cNvGrpSpPr/>
                <p:nvPr/>
              </p:nvGrpSpPr>
              <p:grpSpPr>
                <a:xfrm>
                  <a:off x="1770362" y="2873352"/>
                  <a:ext cx="441422" cy="369332"/>
                  <a:chOff x="667045" y="1708643"/>
                  <a:chExt cx="441422" cy="369332"/>
                </a:xfrm>
              </p:grpSpPr>
              <p:sp>
                <p:nvSpPr>
                  <p:cNvPr id="152" name="Oval 151"/>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3" name="TextBox 152"/>
                  <p:cNvSpPr txBox="1"/>
                  <p:nvPr/>
                </p:nvSpPr>
                <p:spPr>
                  <a:xfrm>
                    <a:off x="667045" y="1708643"/>
                    <a:ext cx="441422" cy="369332"/>
                  </a:xfrm>
                  <a:prstGeom prst="rect">
                    <a:avLst/>
                  </a:prstGeom>
                  <a:noFill/>
                </p:spPr>
                <p:txBody>
                  <a:bodyPr wrap="none" rtlCol="0">
                    <a:spAutoFit/>
                  </a:bodyPr>
                  <a:lstStyle/>
                  <a:p>
                    <a:r>
                      <a:rPr lang="en-US" dirty="0"/>
                      <a:t>2a</a:t>
                    </a:r>
                  </a:p>
                </p:txBody>
              </p:sp>
            </p:grpSp>
          </p:grpSp>
          <p:cxnSp>
            <p:nvCxnSpPr>
              <p:cNvPr id="144" name="Straight Connector 143"/>
              <p:cNvCxnSpPr>
                <a:stCxn id="192" idx="2"/>
                <a:endCxn id="179" idx="0"/>
              </p:cNvCxnSpPr>
              <p:nvPr/>
            </p:nvCxnSpPr>
            <p:spPr bwMode="auto">
              <a:xfrm>
                <a:off x="1991073" y="3242684"/>
                <a:ext cx="4230" cy="851985"/>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5" name="Straight Connector 144"/>
              <p:cNvCxnSpPr/>
              <p:nvPr/>
            </p:nvCxnSpPr>
            <p:spPr bwMode="auto">
              <a:xfrm>
                <a:off x="1407477" y="3648621"/>
                <a:ext cx="1204913" cy="635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6" name="Straight Connector 145"/>
              <p:cNvCxnSpPr>
                <a:stCxn id="193" idx="7"/>
              </p:cNvCxnSpPr>
              <p:nvPr/>
            </p:nvCxnSpPr>
            <p:spPr bwMode="auto">
              <a:xfrm>
                <a:off x="2218708" y="3154477"/>
                <a:ext cx="480042" cy="36977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7" name="Straight Connector 146"/>
              <p:cNvCxnSpPr/>
              <p:nvPr/>
            </p:nvCxnSpPr>
            <p:spPr bwMode="auto">
              <a:xfrm>
                <a:off x="1300073" y="3786304"/>
                <a:ext cx="477927" cy="357071"/>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8" name="Straight Connector 147"/>
              <p:cNvCxnSpPr/>
              <p:nvPr/>
            </p:nvCxnSpPr>
            <p:spPr bwMode="auto">
              <a:xfrm flipH="1">
                <a:off x="2196042" y="3783542"/>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9" name="Straight Connector 148"/>
              <p:cNvCxnSpPr/>
              <p:nvPr/>
            </p:nvCxnSpPr>
            <p:spPr bwMode="auto">
              <a:xfrm flipH="1">
                <a:off x="1287553" y="3166946"/>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grpSp>
        <p:nvGrpSpPr>
          <p:cNvPr id="202" name="Group 201"/>
          <p:cNvGrpSpPr/>
          <p:nvPr/>
        </p:nvGrpSpPr>
        <p:grpSpPr>
          <a:xfrm>
            <a:off x="5839067" y="2689747"/>
            <a:ext cx="2712783" cy="1853712"/>
            <a:chOff x="-2170772" y="2784954"/>
            <a:chExt cx="2712783" cy="1853712"/>
          </a:xfrm>
        </p:grpSpPr>
        <p:sp>
          <p:nvSpPr>
            <p:cNvPr id="203" name="Freeform 2"/>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204" name="Group 203"/>
            <p:cNvGrpSpPr/>
            <p:nvPr/>
          </p:nvGrpSpPr>
          <p:grpSpPr>
            <a:xfrm>
              <a:off x="-1935370" y="2935816"/>
              <a:ext cx="2333625" cy="1590649"/>
              <a:chOff x="833331" y="2873352"/>
              <a:chExt cx="2333625" cy="1590649"/>
            </a:xfrm>
          </p:grpSpPr>
          <p:grpSp>
            <p:nvGrpSpPr>
              <p:cNvPr id="205" name="Group 204"/>
              <p:cNvGrpSpPr/>
              <p:nvPr/>
            </p:nvGrpSpPr>
            <p:grpSpPr>
              <a:xfrm>
                <a:off x="1736090" y="2873352"/>
                <a:ext cx="565150" cy="369332"/>
                <a:chOff x="1736090" y="2873352"/>
                <a:chExt cx="565150" cy="369332"/>
              </a:xfrm>
            </p:grpSpPr>
            <p:grpSp>
              <p:nvGrpSpPr>
                <p:cNvPr id="254" name="Group 327"/>
                <p:cNvGrpSpPr>
                  <a:grpSpLocks/>
                </p:cNvGrpSpPr>
                <p:nvPr/>
              </p:nvGrpSpPr>
              <p:grpSpPr bwMode="auto">
                <a:xfrm>
                  <a:off x="1736090" y="2893762"/>
                  <a:ext cx="565150" cy="292100"/>
                  <a:chOff x="1871277" y="1576300"/>
                  <a:chExt cx="1128371" cy="437861"/>
                </a:xfrm>
              </p:grpSpPr>
              <p:sp>
                <p:nvSpPr>
                  <p:cNvPr id="258" name="Oval 257"/>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59" name="Rectangle 258"/>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0" name="Oval 259"/>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61" name="Freeform 260"/>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2" name="Freeform 261"/>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3" name="Freeform 262"/>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4" name="Freeform 263"/>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5" name="Straight Connector 264"/>
                  <p:cNvCxnSpPr>
                    <a:endCxn id="260"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55" name="Group 254"/>
                <p:cNvGrpSpPr/>
                <p:nvPr/>
              </p:nvGrpSpPr>
              <p:grpSpPr>
                <a:xfrm>
                  <a:off x="1770362" y="2873352"/>
                  <a:ext cx="441422" cy="369332"/>
                  <a:chOff x="667045" y="1708643"/>
                  <a:chExt cx="441422" cy="369332"/>
                </a:xfrm>
              </p:grpSpPr>
              <p:sp>
                <p:nvSpPr>
                  <p:cNvPr id="256" name="Oval 255"/>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7" name="TextBox 256"/>
                  <p:cNvSpPr txBox="1"/>
                  <p:nvPr/>
                </p:nvSpPr>
                <p:spPr>
                  <a:xfrm>
                    <a:off x="667045" y="1708643"/>
                    <a:ext cx="441422" cy="369332"/>
                  </a:xfrm>
                  <a:prstGeom prst="rect">
                    <a:avLst/>
                  </a:prstGeom>
                  <a:noFill/>
                </p:spPr>
                <p:txBody>
                  <a:bodyPr wrap="none" rtlCol="0">
                    <a:spAutoFit/>
                  </a:bodyPr>
                  <a:lstStyle/>
                  <a:p>
                    <a:r>
                      <a:rPr lang="en-US" dirty="0"/>
                      <a:t>3b</a:t>
                    </a:r>
                  </a:p>
                </p:txBody>
              </p:sp>
            </p:grpSp>
          </p:grpSp>
          <p:grpSp>
            <p:nvGrpSpPr>
              <p:cNvPr id="206" name="Group 205"/>
              <p:cNvGrpSpPr/>
              <p:nvPr/>
            </p:nvGrpSpPr>
            <p:grpSpPr>
              <a:xfrm>
                <a:off x="1740320" y="4094669"/>
                <a:ext cx="565150" cy="369332"/>
                <a:chOff x="1736090" y="2873352"/>
                <a:chExt cx="565150" cy="369332"/>
              </a:xfrm>
            </p:grpSpPr>
            <p:grpSp>
              <p:nvGrpSpPr>
                <p:cNvPr id="241" name="Group 327"/>
                <p:cNvGrpSpPr>
                  <a:grpSpLocks/>
                </p:cNvGrpSpPr>
                <p:nvPr/>
              </p:nvGrpSpPr>
              <p:grpSpPr bwMode="auto">
                <a:xfrm>
                  <a:off x="1736090" y="2893762"/>
                  <a:ext cx="565150" cy="292100"/>
                  <a:chOff x="1871277" y="1576300"/>
                  <a:chExt cx="1128371" cy="437861"/>
                </a:xfrm>
              </p:grpSpPr>
              <p:sp>
                <p:nvSpPr>
                  <p:cNvPr id="245" name="Oval 244"/>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6" name="Rectangle 245"/>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7" name="Oval 246"/>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8" name="Freeform 247"/>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9" name="Freeform 248"/>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0" name="Freeform 249"/>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1" name="Freeform 250"/>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52" name="Straight Connector 251"/>
                  <p:cNvCxnSpPr>
                    <a:endCxn id="247"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42" name="Group 241"/>
                <p:cNvGrpSpPr/>
                <p:nvPr/>
              </p:nvGrpSpPr>
              <p:grpSpPr>
                <a:xfrm>
                  <a:off x="1770362" y="2873352"/>
                  <a:ext cx="441422" cy="369332"/>
                  <a:chOff x="667045" y="1708643"/>
                  <a:chExt cx="441422" cy="369332"/>
                </a:xfrm>
              </p:grpSpPr>
              <p:sp>
                <p:nvSpPr>
                  <p:cNvPr id="243" name="Oval 242"/>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4" name="TextBox 243"/>
                  <p:cNvSpPr txBox="1"/>
                  <p:nvPr/>
                </p:nvSpPr>
                <p:spPr>
                  <a:xfrm>
                    <a:off x="667045" y="1708643"/>
                    <a:ext cx="441422" cy="369332"/>
                  </a:xfrm>
                  <a:prstGeom prst="rect">
                    <a:avLst/>
                  </a:prstGeom>
                  <a:noFill/>
                </p:spPr>
                <p:txBody>
                  <a:bodyPr wrap="none" rtlCol="0">
                    <a:spAutoFit/>
                  </a:bodyPr>
                  <a:lstStyle/>
                  <a:p>
                    <a:r>
                      <a:rPr lang="en-US" dirty="0"/>
                      <a:t>3d</a:t>
                    </a:r>
                  </a:p>
                </p:txBody>
              </p:sp>
            </p:grpSp>
          </p:grpSp>
          <p:grpSp>
            <p:nvGrpSpPr>
              <p:cNvPr id="207" name="Group 206"/>
              <p:cNvGrpSpPr/>
              <p:nvPr/>
            </p:nvGrpSpPr>
            <p:grpSpPr>
              <a:xfrm>
                <a:off x="2601806" y="3485072"/>
                <a:ext cx="565150" cy="369332"/>
                <a:chOff x="1736090" y="2873352"/>
                <a:chExt cx="565150" cy="369332"/>
              </a:xfrm>
            </p:grpSpPr>
            <p:grpSp>
              <p:nvGrpSpPr>
                <p:cNvPr id="228" name="Group 327"/>
                <p:cNvGrpSpPr>
                  <a:grpSpLocks/>
                </p:cNvGrpSpPr>
                <p:nvPr/>
              </p:nvGrpSpPr>
              <p:grpSpPr bwMode="auto">
                <a:xfrm>
                  <a:off x="1736090" y="2893762"/>
                  <a:ext cx="565150" cy="292100"/>
                  <a:chOff x="1871277" y="1576300"/>
                  <a:chExt cx="1128371" cy="437861"/>
                </a:xfrm>
              </p:grpSpPr>
              <p:sp>
                <p:nvSpPr>
                  <p:cNvPr id="232" name="Oval 231"/>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33" name="Rectangle 232"/>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4" name="Oval 233"/>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35" name="Freeform 234"/>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6" name="Freeform 235"/>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7" name="Freeform 236"/>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8" name="Freeform 237"/>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39" name="Straight Connector 238"/>
                  <p:cNvCxnSpPr>
                    <a:endCxn id="234"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1770362" y="2873352"/>
                  <a:ext cx="428460" cy="369332"/>
                  <a:chOff x="667045" y="1708643"/>
                  <a:chExt cx="428460" cy="369332"/>
                </a:xfrm>
              </p:grpSpPr>
              <p:sp>
                <p:nvSpPr>
                  <p:cNvPr id="230" name="Oval 229"/>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1" name="TextBox 230"/>
                  <p:cNvSpPr txBox="1"/>
                  <p:nvPr/>
                </p:nvSpPr>
                <p:spPr>
                  <a:xfrm>
                    <a:off x="667045" y="1708643"/>
                    <a:ext cx="428460" cy="369332"/>
                  </a:xfrm>
                  <a:prstGeom prst="rect">
                    <a:avLst/>
                  </a:prstGeom>
                  <a:noFill/>
                </p:spPr>
                <p:txBody>
                  <a:bodyPr wrap="none" rtlCol="0">
                    <a:spAutoFit/>
                  </a:bodyPr>
                  <a:lstStyle/>
                  <a:p>
                    <a:r>
                      <a:rPr lang="en-US" dirty="0"/>
                      <a:t>3c</a:t>
                    </a:r>
                  </a:p>
                </p:txBody>
              </p:sp>
            </p:grpSp>
          </p:grpSp>
          <p:grpSp>
            <p:nvGrpSpPr>
              <p:cNvPr id="208" name="Group 207"/>
              <p:cNvGrpSpPr/>
              <p:nvPr/>
            </p:nvGrpSpPr>
            <p:grpSpPr>
              <a:xfrm>
                <a:off x="833331" y="3478719"/>
                <a:ext cx="565150" cy="369332"/>
                <a:chOff x="1736090" y="2873352"/>
                <a:chExt cx="565150" cy="369332"/>
              </a:xfrm>
            </p:grpSpPr>
            <p:grpSp>
              <p:nvGrpSpPr>
                <p:cNvPr id="215" name="Group 327"/>
                <p:cNvGrpSpPr>
                  <a:grpSpLocks/>
                </p:cNvGrpSpPr>
                <p:nvPr/>
              </p:nvGrpSpPr>
              <p:grpSpPr bwMode="auto">
                <a:xfrm>
                  <a:off x="1736090" y="2893762"/>
                  <a:ext cx="565150" cy="292100"/>
                  <a:chOff x="1871277" y="1576300"/>
                  <a:chExt cx="1128371" cy="437861"/>
                </a:xfrm>
              </p:grpSpPr>
              <p:sp>
                <p:nvSpPr>
                  <p:cNvPr id="219" name="Oval 218"/>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20" name="Rectangle 219"/>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1" name="Oval 220"/>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22" name="Freeform 22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3" name="Freeform 222"/>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4" name="Freeform 223"/>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5" name="Freeform 224"/>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26" name="Straight Connector 225"/>
                  <p:cNvCxnSpPr>
                    <a:endCxn id="221"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16" name="Group 215"/>
                <p:cNvGrpSpPr/>
                <p:nvPr/>
              </p:nvGrpSpPr>
              <p:grpSpPr>
                <a:xfrm>
                  <a:off x="1770362" y="2873352"/>
                  <a:ext cx="441422" cy="369332"/>
                  <a:chOff x="667045" y="1708643"/>
                  <a:chExt cx="441422" cy="369332"/>
                </a:xfrm>
              </p:grpSpPr>
              <p:sp>
                <p:nvSpPr>
                  <p:cNvPr id="217" name="Oval 216"/>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8" name="TextBox 217"/>
                  <p:cNvSpPr txBox="1"/>
                  <p:nvPr/>
                </p:nvSpPr>
                <p:spPr>
                  <a:xfrm>
                    <a:off x="667045" y="1708643"/>
                    <a:ext cx="441422" cy="369332"/>
                  </a:xfrm>
                  <a:prstGeom prst="rect">
                    <a:avLst/>
                  </a:prstGeom>
                  <a:noFill/>
                </p:spPr>
                <p:txBody>
                  <a:bodyPr wrap="none" rtlCol="0">
                    <a:spAutoFit/>
                  </a:bodyPr>
                  <a:lstStyle/>
                  <a:p>
                    <a:r>
                      <a:rPr lang="en-US" dirty="0"/>
                      <a:t>3a</a:t>
                    </a:r>
                  </a:p>
                </p:txBody>
              </p:sp>
            </p:grpSp>
          </p:grpSp>
          <p:cxnSp>
            <p:nvCxnSpPr>
              <p:cNvPr id="209" name="Straight Connector 208"/>
              <p:cNvCxnSpPr>
                <a:stCxn id="257" idx="2"/>
                <a:endCxn id="244" idx="0"/>
              </p:cNvCxnSpPr>
              <p:nvPr/>
            </p:nvCxnSpPr>
            <p:spPr bwMode="auto">
              <a:xfrm>
                <a:off x="1991073" y="3242684"/>
                <a:ext cx="4230" cy="851985"/>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0" name="Straight Connector 209"/>
              <p:cNvCxnSpPr/>
              <p:nvPr/>
            </p:nvCxnSpPr>
            <p:spPr bwMode="auto">
              <a:xfrm>
                <a:off x="1407477" y="3648621"/>
                <a:ext cx="1204913" cy="635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1" name="Straight Connector 210"/>
              <p:cNvCxnSpPr>
                <a:stCxn id="258" idx="7"/>
              </p:cNvCxnSpPr>
              <p:nvPr/>
            </p:nvCxnSpPr>
            <p:spPr bwMode="auto">
              <a:xfrm>
                <a:off x="2218708" y="3154477"/>
                <a:ext cx="480042" cy="36977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2" name="Straight Connector 211"/>
              <p:cNvCxnSpPr/>
              <p:nvPr/>
            </p:nvCxnSpPr>
            <p:spPr bwMode="auto">
              <a:xfrm>
                <a:off x="1300073" y="3786304"/>
                <a:ext cx="477927" cy="357071"/>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3" name="Straight Connector 212"/>
              <p:cNvCxnSpPr/>
              <p:nvPr/>
            </p:nvCxnSpPr>
            <p:spPr bwMode="auto">
              <a:xfrm flipH="1">
                <a:off x="2196042" y="3783542"/>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4" name="Straight Connector 213"/>
              <p:cNvCxnSpPr/>
              <p:nvPr/>
            </p:nvCxnSpPr>
            <p:spPr bwMode="auto">
              <a:xfrm flipH="1">
                <a:off x="1287553" y="3166946"/>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cxnSp>
        <p:nvCxnSpPr>
          <p:cNvPr id="268" name="Straight Connector 267"/>
          <p:cNvCxnSpPr/>
          <p:nvPr/>
        </p:nvCxnSpPr>
        <p:spPr bwMode="auto">
          <a:xfrm flipH="1">
            <a:off x="3020975" y="2930574"/>
            <a:ext cx="495463" cy="495451"/>
          </a:xfrm>
          <a:prstGeom prst="line">
            <a:avLst/>
          </a:prstGeom>
          <a:solidFill>
            <a:schemeClr val="accent1"/>
          </a:solidFill>
          <a:ln w="38100" cap="flat" cmpd="sng" algn="ctr">
            <a:solidFill>
              <a:srgbClr val="CC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0" name="Straight Connector 269"/>
          <p:cNvCxnSpPr>
            <a:endCxn id="167" idx="7"/>
          </p:cNvCxnSpPr>
          <p:nvPr/>
        </p:nvCxnSpPr>
        <p:spPr bwMode="auto">
          <a:xfrm flipH="1" flipV="1">
            <a:off x="5654268" y="2914775"/>
            <a:ext cx="498946" cy="573893"/>
          </a:xfrm>
          <a:prstGeom prst="line">
            <a:avLst/>
          </a:prstGeom>
          <a:solidFill>
            <a:schemeClr val="accent1"/>
          </a:solidFill>
          <a:ln w="38100" cap="flat" cmpd="sng" algn="ctr">
            <a:solidFill>
              <a:srgbClr val="CC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76" name="TextBox 275"/>
          <p:cNvSpPr txBox="1"/>
          <p:nvPr/>
        </p:nvSpPr>
        <p:spPr>
          <a:xfrm>
            <a:off x="4235227" y="3833361"/>
            <a:ext cx="753532" cy="400110"/>
          </a:xfrm>
          <a:prstGeom prst="rect">
            <a:avLst/>
          </a:prstGeom>
          <a:noFill/>
        </p:spPr>
        <p:txBody>
          <a:bodyPr wrap="none" rtlCol="0">
            <a:spAutoFit/>
          </a:bodyPr>
          <a:lstStyle/>
          <a:p>
            <a:r>
              <a:rPr lang="en-US" sz="2000" dirty="0">
                <a:solidFill>
                  <a:srgbClr val="000090"/>
                </a:solidFill>
              </a:rPr>
              <a:t>AS 2</a:t>
            </a:r>
          </a:p>
        </p:txBody>
      </p:sp>
      <p:sp>
        <p:nvSpPr>
          <p:cNvPr id="278" name="TextBox 277"/>
          <p:cNvSpPr txBox="1"/>
          <p:nvPr/>
        </p:nvSpPr>
        <p:spPr>
          <a:xfrm>
            <a:off x="6906520" y="4589577"/>
            <a:ext cx="753532" cy="400110"/>
          </a:xfrm>
          <a:prstGeom prst="rect">
            <a:avLst/>
          </a:prstGeom>
          <a:noFill/>
        </p:spPr>
        <p:txBody>
          <a:bodyPr wrap="none" rtlCol="0">
            <a:spAutoFit/>
          </a:bodyPr>
          <a:lstStyle/>
          <a:p>
            <a:r>
              <a:rPr lang="en-US" sz="2000" dirty="0">
                <a:solidFill>
                  <a:srgbClr val="000090"/>
                </a:solidFill>
              </a:rPr>
              <a:t>AS 3</a:t>
            </a:r>
          </a:p>
        </p:txBody>
      </p:sp>
      <p:sp>
        <p:nvSpPr>
          <p:cNvPr id="284" name="TextBox 283"/>
          <p:cNvSpPr txBox="1"/>
          <p:nvPr/>
        </p:nvSpPr>
        <p:spPr>
          <a:xfrm>
            <a:off x="1625604" y="4533765"/>
            <a:ext cx="753532" cy="400110"/>
          </a:xfrm>
          <a:prstGeom prst="rect">
            <a:avLst/>
          </a:prstGeom>
          <a:noFill/>
        </p:spPr>
        <p:txBody>
          <a:bodyPr wrap="none" rtlCol="0">
            <a:spAutoFit/>
          </a:bodyPr>
          <a:lstStyle/>
          <a:p>
            <a:r>
              <a:rPr lang="en-US" sz="2000" dirty="0">
                <a:solidFill>
                  <a:srgbClr val="000090"/>
                </a:solidFill>
              </a:rPr>
              <a:t>AS 1</a:t>
            </a:r>
          </a:p>
        </p:txBody>
      </p:sp>
      <p:pic>
        <p:nvPicPr>
          <p:cNvPr id="286" name="Picture 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38" y="1074881"/>
            <a:ext cx="5790370" cy="134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7"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81</a:t>
            </a:fld>
            <a:endParaRPr lang="en-US" sz="1200" dirty="0">
              <a:latin typeface="Tahoma" charset="0"/>
            </a:endParaRPr>
          </a:p>
        </p:txBody>
      </p:sp>
      <p:sp>
        <p:nvSpPr>
          <p:cNvPr id="269"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grpSp>
        <p:nvGrpSpPr>
          <p:cNvPr id="6" name="Group 5"/>
          <p:cNvGrpSpPr/>
          <p:nvPr/>
        </p:nvGrpSpPr>
        <p:grpSpPr>
          <a:xfrm>
            <a:off x="1020408" y="2368720"/>
            <a:ext cx="6345022" cy="3959125"/>
            <a:chOff x="1020408" y="2368720"/>
            <a:chExt cx="6345022" cy="3959125"/>
          </a:xfrm>
        </p:grpSpPr>
        <p:grpSp>
          <p:nvGrpSpPr>
            <p:cNvPr id="4" name="Group 3"/>
            <p:cNvGrpSpPr/>
            <p:nvPr/>
          </p:nvGrpSpPr>
          <p:grpSpPr>
            <a:xfrm>
              <a:off x="1020408" y="2368720"/>
              <a:ext cx="5734325" cy="3959125"/>
              <a:chOff x="1020408" y="2368720"/>
              <a:chExt cx="5734325" cy="3959125"/>
            </a:xfrm>
          </p:grpSpPr>
          <p:grpSp>
            <p:nvGrpSpPr>
              <p:cNvPr id="271" name="Group 270"/>
              <p:cNvGrpSpPr/>
              <p:nvPr/>
            </p:nvGrpSpPr>
            <p:grpSpPr>
              <a:xfrm>
                <a:off x="1146544" y="5725901"/>
                <a:ext cx="565150" cy="369332"/>
                <a:chOff x="1736090" y="2873352"/>
                <a:chExt cx="565150" cy="369332"/>
              </a:xfrm>
            </p:grpSpPr>
            <p:grpSp>
              <p:nvGrpSpPr>
                <p:cNvPr id="272" name="Group 327"/>
                <p:cNvGrpSpPr>
                  <a:grpSpLocks/>
                </p:cNvGrpSpPr>
                <p:nvPr/>
              </p:nvGrpSpPr>
              <p:grpSpPr bwMode="auto">
                <a:xfrm>
                  <a:off x="1736090" y="2893762"/>
                  <a:ext cx="565150" cy="292100"/>
                  <a:chOff x="1871277" y="1576300"/>
                  <a:chExt cx="1128371" cy="437861"/>
                </a:xfrm>
              </p:grpSpPr>
              <p:sp>
                <p:nvSpPr>
                  <p:cNvPr id="280" name="Oval 279"/>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87" name="Rectangle 286"/>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8" name="Oval 287"/>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89" name="Freeform 288"/>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0" name="Freeform 289"/>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1" name="Freeform 290"/>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2" name="Freeform 291"/>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93" name="Straight Connector 292"/>
                  <p:cNvCxnSpPr>
                    <a:endCxn id="288"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75" name="Group 274"/>
                <p:cNvGrpSpPr/>
                <p:nvPr/>
              </p:nvGrpSpPr>
              <p:grpSpPr>
                <a:xfrm>
                  <a:off x="1770362" y="2873352"/>
                  <a:ext cx="428460" cy="369332"/>
                  <a:chOff x="667045" y="1708643"/>
                  <a:chExt cx="428460" cy="369332"/>
                </a:xfrm>
              </p:grpSpPr>
              <p:sp>
                <p:nvSpPr>
                  <p:cNvPr id="277" name="Oval 276"/>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9" name="TextBox 278"/>
                  <p:cNvSpPr txBox="1"/>
                  <p:nvPr/>
                </p:nvSpPr>
                <p:spPr>
                  <a:xfrm>
                    <a:off x="667045" y="1708643"/>
                    <a:ext cx="428460" cy="369332"/>
                  </a:xfrm>
                  <a:prstGeom prst="rect">
                    <a:avLst/>
                  </a:prstGeom>
                  <a:noFill/>
                </p:spPr>
                <p:txBody>
                  <a:bodyPr wrap="none" rtlCol="0">
                    <a:spAutoFit/>
                  </a:bodyPr>
                  <a:lstStyle/>
                  <a:p>
                    <a:r>
                      <a:rPr lang="en-US" dirty="0"/>
                      <a:t>1c</a:t>
                    </a:r>
                  </a:p>
                </p:txBody>
              </p:sp>
            </p:grpSp>
          </p:grpSp>
          <p:sp>
            <p:nvSpPr>
              <p:cNvPr id="3" name="Oval 2"/>
              <p:cNvSpPr/>
              <p:nvPr/>
            </p:nvSpPr>
            <p:spPr bwMode="auto">
              <a:xfrm>
                <a:off x="1020408" y="5511349"/>
                <a:ext cx="839004" cy="816496"/>
              </a:xfrm>
              <a:prstGeom prst="ellipse">
                <a:avLst/>
              </a:prstGeom>
              <a:noFill/>
              <a:ln w="19050">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5" name="Oval 294"/>
              <p:cNvSpPr/>
              <p:nvPr/>
            </p:nvSpPr>
            <p:spPr bwMode="auto">
              <a:xfrm>
                <a:off x="2442651" y="3191580"/>
                <a:ext cx="839004" cy="816496"/>
              </a:xfrm>
              <a:prstGeom prst="ellipse">
                <a:avLst/>
              </a:prstGeom>
              <a:noFill/>
              <a:ln w="19050">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6" name="Oval 295"/>
              <p:cNvSpPr/>
              <p:nvPr/>
            </p:nvSpPr>
            <p:spPr bwMode="auto">
              <a:xfrm>
                <a:off x="3252649" y="2368720"/>
                <a:ext cx="839004" cy="816496"/>
              </a:xfrm>
              <a:prstGeom prst="ellipse">
                <a:avLst/>
              </a:prstGeom>
              <a:noFill/>
              <a:ln w="19050">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7" name="Oval 296"/>
              <p:cNvSpPr/>
              <p:nvPr/>
            </p:nvSpPr>
            <p:spPr bwMode="auto">
              <a:xfrm>
                <a:off x="5037704" y="2453079"/>
                <a:ext cx="839004" cy="816496"/>
              </a:xfrm>
              <a:prstGeom prst="ellipse">
                <a:avLst/>
              </a:prstGeom>
              <a:noFill/>
              <a:ln w="19050">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
                </a:r>
              </a:p>
            </p:txBody>
          </p:sp>
          <p:sp>
            <p:nvSpPr>
              <p:cNvPr id="298" name="Oval 297"/>
              <p:cNvSpPr/>
              <p:nvPr/>
            </p:nvSpPr>
            <p:spPr bwMode="auto">
              <a:xfrm>
                <a:off x="5915729" y="3217852"/>
                <a:ext cx="839004" cy="816496"/>
              </a:xfrm>
              <a:prstGeom prst="ellipse">
                <a:avLst/>
              </a:prstGeom>
              <a:noFill/>
              <a:ln w="19050">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
                </a:r>
              </a:p>
            </p:txBody>
          </p:sp>
        </p:grpSp>
        <p:sp>
          <p:nvSpPr>
            <p:cNvPr id="5" name="TextBox 4"/>
            <p:cNvSpPr txBox="1"/>
            <p:nvPr/>
          </p:nvSpPr>
          <p:spPr>
            <a:xfrm>
              <a:off x="2018143" y="5692792"/>
              <a:ext cx="5347287" cy="369332"/>
            </a:xfrm>
            <a:prstGeom prst="rect">
              <a:avLst/>
            </a:prstGeom>
            <a:noFill/>
          </p:spPr>
          <p:txBody>
            <a:bodyPr wrap="none" rtlCol="0">
              <a:spAutoFit/>
            </a:bodyPr>
            <a:lstStyle/>
            <a:p>
              <a:r>
                <a:rPr lang="en-US" dirty="0"/>
                <a:t>gateway routers run both eBGP and iBGP </a:t>
              </a:r>
              <a:r>
                <a:rPr lang="en-US" dirty="0" err="1"/>
                <a:t>protools</a:t>
              </a:r>
              <a:endParaRPr lang="en-US" dirty="0"/>
            </a:p>
          </p:txBody>
        </p:sp>
      </p:grpSp>
    </p:spTree>
    <p:extLst>
      <p:ext uri="{BB962C8B-B14F-4D97-AF65-F5344CB8AC3E}">
        <p14:creationId xmlns:p14="http://schemas.microsoft.com/office/powerpoint/2010/main" val="407078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5" name="Rectangle 3"/>
          <p:cNvSpPr>
            <a:spLocks noGrp="1" noChangeArrowheads="1"/>
          </p:cNvSpPr>
          <p:nvPr>
            <p:ph type="title"/>
          </p:nvPr>
        </p:nvSpPr>
        <p:spPr>
          <a:xfrm>
            <a:off x="533400" y="0"/>
            <a:ext cx="7772400" cy="1143000"/>
          </a:xfrm>
        </p:spPr>
        <p:txBody>
          <a:bodyPr/>
          <a:lstStyle/>
          <a:p>
            <a:pPr>
              <a:defRPr/>
            </a:pPr>
            <a:r>
              <a:rPr lang="en-US">
                <a:cs typeface="+mj-cs"/>
              </a:rPr>
              <a:t>BGP basics</a:t>
            </a:r>
          </a:p>
        </p:txBody>
      </p:sp>
      <p:sp>
        <p:nvSpPr>
          <p:cNvPr id="753668" name="Rectangle 4"/>
          <p:cNvSpPr>
            <a:spLocks noGrp="1" noChangeArrowheads="1"/>
          </p:cNvSpPr>
          <p:nvPr>
            <p:ph type="body" idx="1"/>
          </p:nvPr>
        </p:nvSpPr>
        <p:spPr>
          <a:xfrm>
            <a:off x="550394" y="1123101"/>
            <a:ext cx="8505825" cy="1470222"/>
          </a:xfrm>
        </p:spPr>
        <p:txBody>
          <a:bodyPr/>
          <a:lstStyle/>
          <a:p>
            <a:pPr marL="282575" indent="-282575"/>
            <a:r>
              <a:rPr lang="en-US" sz="2400" dirty="0">
                <a:latin typeface="Gill Sans MT" charset="0"/>
              </a:rPr>
              <a:t>when </a:t>
            </a:r>
            <a:r>
              <a:rPr lang="en-US" sz="2400" dirty="0">
                <a:solidFill>
                  <a:srgbClr val="C00000"/>
                </a:solidFill>
                <a:latin typeface="Gill Sans MT" charset="0"/>
              </a:rPr>
              <a:t>AS3</a:t>
            </a:r>
            <a:r>
              <a:rPr lang="en-US" sz="2400" dirty="0">
                <a:latin typeface="Gill Sans MT" charset="0"/>
              </a:rPr>
              <a:t> gateway router </a:t>
            </a:r>
            <a:r>
              <a:rPr lang="en-US" sz="2400" dirty="0">
                <a:solidFill>
                  <a:srgbClr val="C00000"/>
                </a:solidFill>
                <a:latin typeface="Gill Sans MT" charset="0"/>
              </a:rPr>
              <a:t>3a</a:t>
            </a:r>
            <a:r>
              <a:rPr lang="en-US" sz="2400" dirty="0">
                <a:latin typeface="Gill Sans MT" charset="0"/>
              </a:rPr>
              <a:t> advertises path </a:t>
            </a:r>
            <a:r>
              <a:rPr lang="en-US" sz="2200" dirty="0">
                <a:solidFill>
                  <a:srgbClr val="CC0000"/>
                </a:solidFill>
                <a:latin typeface="Gill Sans MT" charset="0"/>
              </a:rPr>
              <a:t>AS3, X </a:t>
            </a:r>
            <a:r>
              <a:rPr lang="en-US" sz="2400" dirty="0">
                <a:latin typeface="Gill Sans MT" charset="0"/>
              </a:rPr>
              <a:t>to </a:t>
            </a:r>
            <a:r>
              <a:rPr lang="en-US" sz="2400" dirty="0">
                <a:solidFill>
                  <a:srgbClr val="C00000"/>
                </a:solidFill>
                <a:latin typeface="Gill Sans MT" charset="0"/>
              </a:rPr>
              <a:t>AS2</a:t>
            </a:r>
            <a:r>
              <a:rPr lang="en-US" sz="2400" dirty="0">
                <a:latin typeface="Gill Sans MT" charset="0"/>
              </a:rPr>
              <a:t> gateway router </a:t>
            </a:r>
            <a:r>
              <a:rPr lang="en-US" sz="2400" dirty="0">
                <a:solidFill>
                  <a:srgbClr val="C00000"/>
                </a:solidFill>
                <a:latin typeface="Gill Sans MT" charset="0"/>
              </a:rPr>
              <a:t>2c</a:t>
            </a:r>
            <a:r>
              <a:rPr lang="en-US" sz="2400" dirty="0">
                <a:latin typeface="Gill Sans MT" charset="0"/>
              </a:rPr>
              <a:t>:</a:t>
            </a:r>
          </a:p>
          <a:p>
            <a:pPr marL="685800" lvl="1" indent="-228600"/>
            <a:r>
              <a:rPr lang="en-US" dirty="0">
                <a:latin typeface="Gill Sans MT" charset="0"/>
              </a:rPr>
              <a:t>AS3 </a:t>
            </a:r>
            <a:r>
              <a:rPr lang="en-US" i="1" dirty="0">
                <a:solidFill>
                  <a:srgbClr val="CC0000"/>
                </a:solidFill>
                <a:latin typeface="Gill Sans MT" charset="0"/>
              </a:rPr>
              <a:t>promises</a:t>
            </a:r>
            <a:r>
              <a:rPr lang="en-US" dirty="0">
                <a:latin typeface="Gill Sans MT" charset="0"/>
              </a:rPr>
              <a:t> to AS2 it will forward datagrams towards network </a:t>
            </a:r>
            <a:r>
              <a:rPr lang="en-US" dirty="0">
                <a:solidFill>
                  <a:srgbClr val="C00000"/>
                </a:solidFill>
                <a:latin typeface="Gill Sans MT" charset="0"/>
              </a:rPr>
              <a:t>X</a:t>
            </a:r>
          </a:p>
          <a:p>
            <a:pPr marL="0" indent="0">
              <a:buNone/>
            </a:pPr>
            <a:endParaRPr lang="en-US" sz="2000" dirty="0">
              <a:latin typeface="Gill Sans MT" charset="0"/>
            </a:endParaRPr>
          </a:p>
        </p:txBody>
      </p:sp>
      <p:sp>
        <p:nvSpPr>
          <p:cNvPr id="162846" name="Rectangle 116"/>
          <p:cNvSpPr>
            <a:spLocks noChangeArrowheads="1"/>
          </p:cNvSpPr>
          <p:nvPr/>
        </p:nvSpPr>
        <p:spPr bwMode="auto">
          <a:xfrm>
            <a:off x="550394" y="2544012"/>
            <a:ext cx="8505825" cy="1385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82575" indent="-282575">
              <a:lnSpc>
                <a:spcPct val="85000"/>
              </a:lnSpc>
              <a:spcBef>
                <a:spcPct val="20000"/>
              </a:spcBef>
              <a:buClr>
                <a:srgbClr val="000099"/>
              </a:buClr>
              <a:buSzPct val="100000"/>
              <a:buFont typeface="Wingdings" charset="2"/>
              <a:buChar char="§"/>
            </a:pPr>
            <a:r>
              <a:rPr lang="en-US" sz="2400" dirty="0">
                <a:solidFill>
                  <a:srgbClr val="CC0000"/>
                </a:solidFill>
                <a:latin typeface="Gill Sans MT" charset="0"/>
              </a:rPr>
              <a:t>BGP session:</a:t>
            </a:r>
            <a:r>
              <a:rPr lang="en-US" sz="2400" dirty="0">
                <a:solidFill>
                  <a:srgbClr val="FF0000"/>
                </a:solidFill>
                <a:latin typeface="Gill Sans MT" charset="0"/>
              </a:rPr>
              <a:t> </a:t>
            </a:r>
            <a:r>
              <a:rPr lang="en-US" sz="2400" dirty="0">
                <a:latin typeface="Gill Sans MT" charset="0"/>
              </a:rPr>
              <a:t>two BGP routers (</a:t>
            </a:r>
            <a:r>
              <a:rPr lang="ja-JP" altLang="en-US" sz="2400" dirty="0">
                <a:latin typeface="Gill Sans MT" charset="0"/>
              </a:rPr>
              <a:t>“</a:t>
            </a:r>
            <a:r>
              <a:rPr lang="en-US" altLang="ja-JP" sz="2400" dirty="0">
                <a:latin typeface="Gill Sans MT" charset="0"/>
              </a:rPr>
              <a:t>peers</a:t>
            </a:r>
            <a:r>
              <a:rPr lang="ja-JP" altLang="en-US" sz="2400" dirty="0">
                <a:latin typeface="Gill Sans MT" charset="0"/>
              </a:rPr>
              <a:t>”</a:t>
            </a:r>
            <a:r>
              <a:rPr lang="en-US" altLang="ja-JP" sz="2400" dirty="0">
                <a:latin typeface="Gill Sans MT" charset="0"/>
              </a:rPr>
              <a:t>) exchange BGP messages over semi-permanent TCP connection:</a:t>
            </a:r>
          </a:p>
          <a:p>
            <a:pPr marL="685800" lvl="1" indent="-228600">
              <a:lnSpc>
                <a:spcPct val="85000"/>
              </a:lnSpc>
              <a:spcBef>
                <a:spcPct val="20000"/>
              </a:spcBef>
              <a:buClr>
                <a:srgbClr val="000099"/>
              </a:buClr>
              <a:buFont typeface="Arial"/>
              <a:buChar char="•"/>
            </a:pPr>
            <a:r>
              <a:rPr lang="en-US" sz="2400" dirty="0">
                <a:latin typeface="Gill Sans MT"/>
                <a:cs typeface="Gill Sans MT"/>
              </a:rPr>
              <a:t>BGP  is a </a:t>
            </a:r>
            <a:r>
              <a:rPr lang="ja-JP" altLang="en-US" sz="2400">
                <a:latin typeface="Gill Sans MT"/>
                <a:cs typeface="Gill Sans MT"/>
              </a:rPr>
              <a:t>“</a:t>
            </a:r>
            <a:r>
              <a:rPr lang="en-US" altLang="ja-JP" sz="2400" dirty="0">
                <a:solidFill>
                  <a:srgbClr val="C00000"/>
                </a:solidFill>
                <a:latin typeface="Gill Sans MT"/>
                <a:cs typeface="Gill Sans MT"/>
              </a:rPr>
              <a:t>path vector</a:t>
            </a:r>
            <a:r>
              <a:rPr lang="ja-JP" altLang="en-US" sz="2400">
                <a:latin typeface="Gill Sans MT"/>
                <a:cs typeface="Gill Sans MT"/>
              </a:rPr>
              <a:t>”</a:t>
            </a:r>
            <a:r>
              <a:rPr lang="en-US" altLang="ja-JP" sz="2400" dirty="0">
                <a:latin typeface="Gill Sans MT"/>
                <a:cs typeface="Gill Sans MT"/>
              </a:rPr>
              <a:t> protocol: routers </a:t>
            </a:r>
            <a:r>
              <a:rPr lang="en-US" sz="2400" dirty="0">
                <a:latin typeface="Gill Sans MT"/>
                <a:cs typeface="Gill Sans MT"/>
              </a:rPr>
              <a:t>advertise </a:t>
            </a:r>
            <a:r>
              <a:rPr lang="en-US" sz="2400" i="1" dirty="0">
                <a:solidFill>
                  <a:srgbClr val="CC0000"/>
                </a:solidFill>
                <a:latin typeface="Gill Sans MT"/>
                <a:cs typeface="Gill Sans MT"/>
              </a:rPr>
              <a:t>paths</a:t>
            </a:r>
            <a:r>
              <a:rPr lang="en-US" sz="2400" dirty="0">
                <a:solidFill>
                  <a:srgbClr val="CC0000"/>
                </a:solidFill>
                <a:latin typeface="Gill Sans MT"/>
                <a:cs typeface="Gill Sans MT"/>
              </a:rPr>
              <a:t> </a:t>
            </a:r>
            <a:r>
              <a:rPr lang="en-US" sz="2400" dirty="0">
                <a:latin typeface="Gill Sans MT"/>
                <a:cs typeface="Gill Sans MT"/>
              </a:rPr>
              <a:t>to different </a:t>
            </a:r>
            <a:r>
              <a:rPr lang="en-US" sz="2400" dirty="0">
                <a:solidFill>
                  <a:srgbClr val="C00000"/>
                </a:solidFill>
                <a:latin typeface="Gill Sans MT"/>
                <a:cs typeface="Gill Sans MT"/>
              </a:rPr>
              <a:t>destination networks</a:t>
            </a:r>
            <a:endParaRPr lang="en-US" sz="2400" dirty="0">
              <a:solidFill>
                <a:srgbClr val="FF0000"/>
              </a:solidFill>
              <a:latin typeface="Gill Sans MT"/>
              <a:cs typeface="Gill Sans MT"/>
            </a:endParaRPr>
          </a:p>
        </p:txBody>
      </p:sp>
      <p:pic>
        <p:nvPicPr>
          <p:cNvPr id="162849" name="Picture 121"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800100"/>
            <a:ext cx="2553558" cy="207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5" name="Group 124"/>
          <p:cNvGrpSpPr/>
          <p:nvPr/>
        </p:nvGrpSpPr>
        <p:grpSpPr>
          <a:xfrm>
            <a:off x="624887" y="4010992"/>
            <a:ext cx="2557336" cy="1719017"/>
            <a:chOff x="-2170772" y="2784954"/>
            <a:chExt cx="2712783" cy="1853712"/>
          </a:xfrm>
        </p:grpSpPr>
        <p:sp>
          <p:nvSpPr>
            <p:cNvPr id="261" name="Freeform 2"/>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262" name="Group 261"/>
            <p:cNvGrpSpPr/>
            <p:nvPr/>
          </p:nvGrpSpPr>
          <p:grpSpPr>
            <a:xfrm>
              <a:off x="-1935370" y="2935816"/>
              <a:ext cx="2333625" cy="1590649"/>
              <a:chOff x="833331" y="2873352"/>
              <a:chExt cx="2333625" cy="1590649"/>
            </a:xfrm>
          </p:grpSpPr>
          <p:grpSp>
            <p:nvGrpSpPr>
              <p:cNvPr id="263" name="Group 262"/>
              <p:cNvGrpSpPr/>
              <p:nvPr/>
            </p:nvGrpSpPr>
            <p:grpSpPr>
              <a:xfrm>
                <a:off x="1736090" y="2873352"/>
                <a:ext cx="565150" cy="369332"/>
                <a:chOff x="1736090" y="2873352"/>
                <a:chExt cx="565150" cy="369332"/>
              </a:xfrm>
            </p:grpSpPr>
            <p:grpSp>
              <p:nvGrpSpPr>
                <p:cNvPr id="312" name="Group 327"/>
                <p:cNvGrpSpPr>
                  <a:grpSpLocks/>
                </p:cNvGrpSpPr>
                <p:nvPr/>
              </p:nvGrpSpPr>
              <p:grpSpPr bwMode="auto">
                <a:xfrm>
                  <a:off x="1736090" y="2893762"/>
                  <a:ext cx="565150" cy="292100"/>
                  <a:chOff x="1871277" y="1576300"/>
                  <a:chExt cx="1128371" cy="437861"/>
                </a:xfrm>
              </p:grpSpPr>
              <p:sp>
                <p:nvSpPr>
                  <p:cNvPr id="316" name="Oval 315"/>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17" name="Rectangle 316"/>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8" name="Oval 317"/>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19" name="Freeform 318"/>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0" name="Freeform 319"/>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1" name="Freeform 320"/>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2" name="Freeform 321"/>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23" name="Straight Connector 322"/>
                  <p:cNvCxnSpPr>
                    <a:endCxn id="318"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13" name="Group 312"/>
                <p:cNvGrpSpPr/>
                <p:nvPr/>
              </p:nvGrpSpPr>
              <p:grpSpPr>
                <a:xfrm>
                  <a:off x="1770362" y="2873352"/>
                  <a:ext cx="441422" cy="369332"/>
                  <a:chOff x="667045" y="1708643"/>
                  <a:chExt cx="441422" cy="369332"/>
                </a:xfrm>
              </p:grpSpPr>
              <p:sp>
                <p:nvSpPr>
                  <p:cNvPr id="314" name="Oval 313"/>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5" name="TextBox 314"/>
                  <p:cNvSpPr txBox="1"/>
                  <p:nvPr/>
                </p:nvSpPr>
                <p:spPr>
                  <a:xfrm>
                    <a:off x="667045" y="1708643"/>
                    <a:ext cx="441422" cy="369332"/>
                  </a:xfrm>
                  <a:prstGeom prst="rect">
                    <a:avLst/>
                  </a:prstGeom>
                  <a:noFill/>
                </p:spPr>
                <p:txBody>
                  <a:bodyPr wrap="none" rtlCol="0">
                    <a:spAutoFit/>
                  </a:bodyPr>
                  <a:lstStyle/>
                  <a:p>
                    <a:r>
                      <a:rPr lang="en-US" dirty="0"/>
                      <a:t>1b</a:t>
                    </a:r>
                  </a:p>
                </p:txBody>
              </p:sp>
            </p:grpSp>
          </p:grpSp>
          <p:grpSp>
            <p:nvGrpSpPr>
              <p:cNvPr id="264" name="Group 263"/>
              <p:cNvGrpSpPr/>
              <p:nvPr/>
            </p:nvGrpSpPr>
            <p:grpSpPr>
              <a:xfrm>
                <a:off x="1740320" y="4094669"/>
                <a:ext cx="565150" cy="369332"/>
                <a:chOff x="1736090" y="2873352"/>
                <a:chExt cx="565150" cy="369332"/>
              </a:xfrm>
            </p:grpSpPr>
            <p:grpSp>
              <p:nvGrpSpPr>
                <p:cNvPr id="299" name="Group 327"/>
                <p:cNvGrpSpPr>
                  <a:grpSpLocks/>
                </p:cNvGrpSpPr>
                <p:nvPr/>
              </p:nvGrpSpPr>
              <p:grpSpPr bwMode="auto">
                <a:xfrm>
                  <a:off x="1736090" y="2893762"/>
                  <a:ext cx="565150" cy="292100"/>
                  <a:chOff x="1871277" y="1576300"/>
                  <a:chExt cx="1128371" cy="437861"/>
                </a:xfrm>
              </p:grpSpPr>
              <p:sp>
                <p:nvSpPr>
                  <p:cNvPr id="303" name="Oval 302"/>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04" name="Rectangle 303"/>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5" name="Oval 304"/>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06" name="Freeform 305"/>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7" name="Freeform 306"/>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8" name="Freeform 307"/>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9" name="Freeform 308"/>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10" name="Straight Connector 309"/>
                  <p:cNvCxnSpPr>
                    <a:endCxn id="305"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00" name="Group 299"/>
                <p:cNvGrpSpPr/>
                <p:nvPr/>
              </p:nvGrpSpPr>
              <p:grpSpPr>
                <a:xfrm>
                  <a:off x="1770362" y="2873352"/>
                  <a:ext cx="441422" cy="369332"/>
                  <a:chOff x="667045" y="1708643"/>
                  <a:chExt cx="441422" cy="369332"/>
                </a:xfrm>
              </p:grpSpPr>
              <p:sp>
                <p:nvSpPr>
                  <p:cNvPr id="301" name="Oval 300"/>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2" name="TextBox 301"/>
                  <p:cNvSpPr txBox="1"/>
                  <p:nvPr/>
                </p:nvSpPr>
                <p:spPr>
                  <a:xfrm>
                    <a:off x="667045" y="1708643"/>
                    <a:ext cx="441422" cy="369332"/>
                  </a:xfrm>
                  <a:prstGeom prst="rect">
                    <a:avLst/>
                  </a:prstGeom>
                  <a:noFill/>
                </p:spPr>
                <p:txBody>
                  <a:bodyPr wrap="none" rtlCol="0">
                    <a:spAutoFit/>
                  </a:bodyPr>
                  <a:lstStyle/>
                  <a:p>
                    <a:r>
                      <a:rPr lang="en-US" dirty="0"/>
                      <a:t>1d</a:t>
                    </a:r>
                  </a:p>
                </p:txBody>
              </p:sp>
            </p:grpSp>
          </p:grpSp>
          <p:grpSp>
            <p:nvGrpSpPr>
              <p:cNvPr id="265" name="Group 264"/>
              <p:cNvGrpSpPr/>
              <p:nvPr/>
            </p:nvGrpSpPr>
            <p:grpSpPr>
              <a:xfrm>
                <a:off x="2601806" y="3485072"/>
                <a:ext cx="565150" cy="369332"/>
                <a:chOff x="1736090" y="2873352"/>
                <a:chExt cx="565150" cy="369332"/>
              </a:xfrm>
            </p:grpSpPr>
            <p:grpSp>
              <p:nvGrpSpPr>
                <p:cNvPr id="286" name="Group 327"/>
                <p:cNvGrpSpPr>
                  <a:grpSpLocks/>
                </p:cNvGrpSpPr>
                <p:nvPr/>
              </p:nvGrpSpPr>
              <p:grpSpPr bwMode="auto">
                <a:xfrm>
                  <a:off x="1736090" y="2893762"/>
                  <a:ext cx="565150" cy="292100"/>
                  <a:chOff x="1871277" y="1576300"/>
                  <a:chExt cx="1128371" cy="437861"/>
                </a:xfrm>
              </p:grpSpPr>
              <p:sp>
                <p:nvSpPr>
                  <p:cNvPr id="290" name="Oval 289"/>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91" name="Rectangle 290"/>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2" name="Oval 291"/>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93" name="Freeform 292"/>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4" name="Freeform 293"/>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5" name="Freeform 294"/>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6" name="Freeform 295"/>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97" name="Straight Connector 296"/>
                  <p:cNvCxnSpPr>
                    <a:endCxn id="292"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87" name="Group 286"/>
                <p:cNvGrpSpPr/>
                <p:nvPr/>
              </p:nvGrpSpPr>
              <p:grpSpPr>
                <a:xfrm>
                  <a:off x="1770362" y="2873352"/>
                  <a:ext cx="428460" cy="369332"/>
                  <a:chOff x="667045" y="1708643"/>
                  <a:chExt cx="428460" cy="369332"/>
                </a:xfrm>
              </p:grpSpPr>
              <p:sp>
                <p:nvSpPr>
                  <p:cNvPr id="288" name="Oval 287"/>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9" name="TextBox 288"/>
                  <p:cNvSpPr txBox="1"/>
                  <p:nvPr/>
                </p:nvSpPr>
                <p:spPr>
                  <a:xfrm>
                    <a:off x="667045" y="1708643"/>
                    <a:ext cx="428460" cy="369332"/>
                  </a:xfrm>
                  <a:prstGeom prst="rect">
                    <a:avLst/>
                  </a:prstGeom>
                  <a:noFill/>
                </p:spPr>
                <p:txBody>
                  <a:bodyPr wrap="none" rtlCol="0">
                    <a:spAutoFit/>
                  </a:bodyPr>
                  <a:lstStyle/>
                  <a:p>
                    <a:r>
                      <a:rPr lang="en-US" dirty="0"/>
                      <a:t>1c</a:t>
                    </a:r>
                  </a:p>
                </p:txBody>
              </p:sp>
            </p:grpSp>
          </p:grpSp>
          <p:grpSp>
            <p:nvGrpSpPr>
              <p:cNvPr id="266" name="Group 265"/>
              <p:cNvGrpSpPr/>
              <p:nvPr/>
            </p:nvGrpSpPr>
            <p:grpSpPr>
              <a:xfrm>
                <a:off x="833331" y="3478719"/>
                <a:ext cx="565150" cy="369332"/>
                <a:chOff x="1736090" y="2873352"/>
                <a:chExt cx="565150" cy="369332"/>
              </a:xfrm>
            </p:grpSpPr>
            <p:grpSp>
              <p:nvGrpSpPr>
                <p:cNvPr id="273" name="Group 327"/>
                <p:cNvGrpSpPr>
                  <a:grpSpLocks/>
                </p:cNvGrpSpPr>
                <p:nvPr/>
              </p:nvGrpSpPr>
              <p:grpSpPr bwMode="auto">
                <a:xfrm>
                  <a:off x="1736090" y="2893762"/>
                  <a:ext cx="565150" cy="292100"/>
                  <a:chOff x="1871277" y="1576300"/>
                  <a:chExt cx="1128371" cy="437861"/>
                </a:xfrm>
              </p:grpSpPr>
              <p:sp>
                <p:nvSpPr>
                  <p:cNvPr id="277" name="Oval 276"/>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78" name="Rectangle 277"/>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9" name="Oval 278"/>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80" name="Freeform 279"/>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1" name="Freeform 280"/>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2" name="Freeform 281"/>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3" name="Freeform 282"/>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84" name="Straight Connector 283"/>
                  <p:cNvCxnSpPr>
                    <a:endCxn id="279"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74" name="Group 273"/>
                <p:cNvGrpSpPr/>
                <p:nvPr/>
              </p:nvGrpSpPr>
              <p:grpSpPr>
                <a:xfrm>
                  <a:off x="1770362" y="2873352"/>
                  <a:ext cx="441422" cy="369332"/>
                  <a:chOff x="667045" y="1708643"/>
                  <a:chExt cx="441422" cy="369332"/>
                </a:xfrm>
              </p:grpSpPr>
              <p:sp>
                <p:nvSpPr>
                  <p:cNvPr id="275" name="Oval 274"/>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6" name="TextBox 275"/>
                  <p:cNvSpPr txBox="1"/>
                  <p:nvPr/>
                </p:nvSpPr>
                <p:spPr>
                  <a:xfrm>
                    <a:off x="667045" y="1708643"/>
                    <a:ext cx="441422" cy="369332"/>
                  </a:xfrm>
                  <a:prstGeom prst="rect">
                    <a:avLst/>
                  </a:prstGeom>
                  <a:noFill/>
                </p:spPr>
                <p:txBody>
                  <a:bodyPr wrap="none" rtlCol="0">
                    <a:spAutoFit/>
                  </a:bodyPr>
                  <a:lstStyle/>
                  <a:p>
                    <a:r>
                      <a:rPr lang="en-US" dirty="0"/>
                      <a:t>1a</a:t>
                    </a:r>
                  </a:p>
                </p:txBody>
              </p:sp>
            </p:grpSp>
          </p:grpSp>
          <p:cxnSp>
            <p:nvCxnSpPr>
              <p:cNvPr id="267" name="Straight Connector 266"/>
              <p:cNvCxnSpPr>
                <a:stCxn id="315" idx="2"/>
                <a:endCxn id="302" idx="0"/>
              </p:cNvCxnSpPr>
              <p:nvPr/>
            </p:nvCxnSpPr>
            <p:spPr bwMode="auto">
              <a:xfrm>
                <a:off x="1991073" y="3242684"/>
                <a:ext cx="4230" cy="851985"/>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8" name="Straight Connector 267"/>
              <p:cNvCxnSpPr/>
              <p:nvPr/>
            </p:nvCxnSpPr>
            <p:spPr bwMode="auto">
              <a:xfrm>
                <a:off x="1407477" y="3648621"/>
                <a:ext cx="1204913" cy="635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9" name="Straight Connector 268"/>
              <p:cNvCxnSpPr>
                <a:stCxn id="316" idx="7"/>
              </p:cNvCxnSpPr>
              <p:nvPr/>
            </p:nvCxnSpPr>
            <p:spPr bwMode="auto">
              <a:xfrm>
                <a:off x="2218708" y="3154477"/>
                <a:ext cx="480042" cy="36977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0" name="Straight Connector 269"/>
              <p:cNvCxnSpPr/>
              <p:nvPr/>
            </p:nvCxnSpPr>
            <p:spPr bwMode="auto">
              <a:xfrm>
                <a:off x="1300073" y="3786304"/>
                <a:ext cx="477927" cy="357071"/>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1" name="Straight Connector 270"/>
              <p:cNvCxnSpPr/>
              <p:nvPr/>
            </p:nvCxnSpPr>
            <p:spPr bwMode="auto">
              <a:xfrm flipH="1">
                <a:off x="2196042" y="3783542"/>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2" name="Straight Connector 271"/>
              <p:cNvCxnSpPr/>
              <p:nvPr/>
            </p:nvCxnSpPr>
            <p:spPr bwMode="auto">
              <a:xfrm flipH="1">
                <a:off x="1287553" y="3166946"/>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grpSp>
        <p:nvGrpSpPr>
          <p:cNvPr id="126" name="Group 125"/>
          <p:cNvGrpSpPr/>
          <p:nvPr/>
        </p:nvGrpSpPr>
        <p:grpSpPr>
          <a:xfrm>
            <a:off x="3285692" y="4938163"/>
            <a:ext cx="2545688" cy="1720535"/>
            <a:chOff x="-2170772" y="2784954"/>
            <a:chExt cx="2712783" cy="1853712"/>
          </a:xfrm>
        </p:grpSpPr>
        <p:sp>
          <p:nvSpPr>
            <p:cNvPr id="197" name="Freeform 2"/>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198" name="Group 197"/>
            <p:cNvGrpSpPr/>
            <p:nvPr/>
          </p:nvGrpSpPr>
          <p:grpSpPr>
            <a:xfrm>
              <a:off x="-1935370" y="2935816"/>
              <a:ext cx="2333625" cy="1590649"/>
              <a:chOff x="833331" y="2873352"/>
              <a:chExt cx="2333625" cy="1590649"/>
            </a:xfrm>
          </p:grpSpPr>
          <p:grpSp>
            <p:nvGrpSpPr>
              <p:cNvPr id="199" name="Group 198"/>
              <p:cNvGrpSpPr/>
              <p:nvPr/>
            </p:nvGrpSpPr>
            <p:grpSpPr>
              <a:xfrm>
                <a:off x="1736090" y="2873352"/>
                <a:ext cx="565150" cy="369332"/>
                <a:chOff x="1736090" y="2873352"/>
                <a:chExt cx="565150" cy="369332"/>
              </a:xfrm>
            </p:grpSpPr>
            <p:grpSp>
              <p:nvGrpSpPr>
                <p:cNvPr id="248" name="Group 327"/>
                <p:cNvGrpSpPr>
                  <a:grpSpLocks/>
                </p:cNvGrpSpPr>
                <p:nvPr/>
              </p:nvGrpSpPr>
              <p:grpSpPr bwMode="auto">
                <a:xfrm>
                  <a:off x="1736090" y="2893762"/>
                  <a:ext cx="565150" cy="292100"/>
                  <a:chOff x="1871277" y="1576300"/>
                  <a:chExt cx="1128371" cy="437861"/>
                </a:xfrm>
              </p:grpSpPr>
              <p:sp>
                <p:nvSpPr>
                  <p:cNvPr id="252" name="Oval 251"/>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53" name="Rectangle 252"/>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4" name="Oval 253"/>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55" name="Freeform 254"/>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 name="Freeform 255"/>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7" name="Freeform 256"/>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8" name="Freeform 257"/>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59" name="Straight Connector 258"/>
                  <p:cNvCxnSpPr>
                    <a:endCxn id="254"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49" name="Group 248"/>
                <p:cNvGrpSpPr/>
                <p:nvPr/>
              </p:nvGrpSpPr>
              <p:grpSpPr>
                <a:xfrm>
                  <a:off x="1770362" y="2873352"/>
                  <a:ext cx="441422" cy="369332"/>
                  <a:chOff x="667045" y="1708643"/>
                  <a:chExt cx="441422" cy="369332"/>
                </a:xfrm>
              </p:grpSpPr>
              <p:sp>
                <p:nvSpPr>
                  <p:cNvPr id="250" name="Oval 249"/>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1" name="TextBox 250"/>
                  <p:cNvSpPr txBox="1"/>
                  <p:nvPr/>
                </p:nvSpPr>
                <p:spPr>
                  <a:xfrm>
                    <a:off x="667045" y="1708643"/>
                    <a:ext cx="441422" cy="369332"/>
                  </a:xfrm>
                  <a:prstGeom prst="rect">
                    <a:avLst/>
                  </a:prstGeom>
                  <a:noFill/>
                </p:spPr>
                <p:txBody>
                  <a:bodyPr wrap="none" rtlCol="0">
                    <a:spAutoFit/>
                  </a:bodyPr>
                  <a:lstStyle/>
                  <a:p>
                    <a:r>
                      <a:rPr lang="en-US" dirty="0"/>
                      <a:t>2b</a:t>
                    </a:r>
                  </a:p>
                </p:txBody>
              </p:sp>
            </p:grpSp>
          </p:grpSp>
          <p:grpSp>
            <p:nvGrpSpPr>
              <p:cNvPr id="200" name="Group 199"/>
              <p:cNvGrpSpPr/>
              <p:nvPr/>
            </p:nvGrpSpPr>
            <p:grpSpPr>
              <a:xfrm>
                <a:off x="1740320" y="4094669"/>
                <a:ext cx="565150" cy="369332"/>
                <a:chOff x="1736090" y="2873352"/>
                <a:chExt cx="565150" cy="369332"/>
              </a:xfrm>
            </p:grpSpPr>
            <p:grpSp>
              <p:nvGrpSpPr>
                <p:cNvPr id="235" name="Group 327"/>
                <p:cNvGrpSpPr>
                  <a:grpSpLocks/>
                </p:cNvGrpSpPr>
                <p:nvPr/>
              </p:nvGrpSpPr>
              <p:grpSpPr bwMode="auto">
                <a:xfrm>
                  <a:off x="1736090" y="2893762"/>
                  <a:ext cx="565150" cy="292100"/>
                  <a:chOff x="1871277" y="1576300"/>
                  <a:chExt cx="1128371" cy="437861"/>
                </a:xfrm>
              </p:grpSpPr>
              <p:sp>
                <p:nvSpPr>
                  <p:cNvPr id="239" name="Oval 238"/>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0" name="Rectangle 239"/>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1" name="Oval 240"/>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2" name="Freeform 24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3" name="Freeform 242"/>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4" name="Freeform 243"/>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 name="Freeform 244"/>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46" name="Straight Connector 245"/>
                  <p:cNvCxnSpPr>
                    <a:endCxn id="241"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36" name="Group 235"/>
                <p:cNvGrpSpPr/>
                <p:nvPr/>
              </p:nvGrpSpPr>
              <p:grpSpPr>
                <a:xfrm>
                  <a:off x="1770362" y="2873352"/>
                  <a:ext cx="441422" cy="369332"/>
                  <a:chOff x="667045" y="1708643"/>
                  <a:chExt cx="441422" cy="369332"/>
                </a:xfrm>
              </p:grpSpPr>
              <p:sp>
                <p:nvSpPr>
                  <p:cNvPr id="237" name="Oval 236"/>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8" name="TextBox 237"/>
                  <p:cNvSpPr txBox="1"/>
                  <p:nvPr/>
                </p:nvSpPr>
                <p:spPr>
                  <a:xfrm>
                    <a:off x="667045" y="1708643"/>
                    <a:ext cx="441422" cy="369332"/>
                  </a:xfrm>
                  <a:prstGeom prst="rect">
                    <a:avLst/>
                  </a:prstGeom>
                  <a:noFill/>
                </p:spPr>
                <p:txBody>
                  <a:bodyPr wrap="none" rtlCol="0">
                    <a:spAutoFit/>
                  </a:bodyPr>
                  <a:lstStyle/>
                  <a:p>
                    <a:r>
                      <a:rPr lang="en-US" dirty="0"/>
                      <a:t>2d</a:t>
                    </a:r>
                  </a:p>
                </p:txBody>
              </p:sp>
            </p:grpSp>
          </p:grpSp>
          <p:grpSp>
            <p:nvGrpSpPr>
              <p:cNvPr id="201" name="Group 200"/>
              <p:cNvGrpSpPr/>
              <p:nvPr/>
            </p:nvGrpSpPr>
            <p:grpSpPr>
              <a:xfrm>
                <a:off x="2601806" y="3485072"/>
                <a:ext cx="565150" cy="369332"/>
                <a:chOff x="1736090" y="2873352"/>
                <a:chExt cx="565150" cy="369332"/>
              </a:xfrm>
            </p:grpSpPr>
            <p:grpSp>
              <p:nvGrpSpPr>
                <p:cNvPr id="222" name="Group 327"/>
                <p:cNvGrpSpPr>
                  <a:grpSpLocks/>
                </p:cNvGrpSpPr>
                <p:nvPr/>
              </p:nvGrpSpPr>
              <p:grpSpPr bwMode="auto">
                <a:xfrm>
                  <a:off x="1736090" y="2893762"/>
                  <a:ext cx="565150" cy="292100"/>
                  <a:chOff x="1871277" y="1576300"/>
                  <a:chExt cx="1128371" cy="437861"/>
                </a:xfrm>
              </p:grpSpPr>
              <p:sp>
                <p:nvSpPr>
                  <p:cNvPr id="226" name="Oval 225"/>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27" name="Rectangle 226"/>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8" name="Oval 227"/>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29" name="Freeform 228"/>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0" name="Freeform 229"/>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1" name="Freeform 230"/>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2" name="Freeform 231"/>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33" name="Straight Connector 232"/>
                  <p:cNvCxnSpPr>
                    <a:endCxn id="228"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23" name="Group 222"/>
                <p:cNvGrpSpPr/>
                <p:nvPr/>
              </p:nvGrpSpPr>
              <p:grpSpPr>
                <a:xfrm>
                  <a:off x="1770362" y="2873352"/>
                  <a:ext cx="428460" cy="369332"/>
                  <a:chOff x="667045" y="1708643"/>
                  <a:chExt cx="428460" cy="369332"/>
                </a:xfrm>
              </p:grpSpPr>
              <p:sp>
                <p:nvSpPr>
                  <p:cNvPr id="224" name="Oval 223"/>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5" name="TextBox 224"/>
                  <p:cNvSpPr txBox="1"/>
                  <p:nvPr/>
                </p:nvSpPr>
                <p:spPr>
                  <a:xfrm>
                    <a:off x="667045" y="1708643"/>
                    <a:ext cx="428460" cy="369332"/>
                  </a:xfrm>
                  <a:prstGeom prst="rect">
                    <a:avLst/>
                  </a:prstGeom>
                  <a:noFill/>
                </p:spPr>
                <p:txBody>
                  <a:bodyPr wrap="none" rtlCol="0">
                    <a:spAutoFit/>
                  </a:bodyPr>
                  <a:lstStyle/>
                  <a:p>
                    <a:r>
                      <a:rPr lang="en-US" dirty="0"/>
                      <a:t>2c</a:t>
                    </a:r>
                  </a:p>
                </p:txBody>
              </p:sp>
            </p:grpSp>
          </p:grpSp>
          <p:grpSp>
            <p:nvGrpSpPr>
              <p:cNvPr id="202" name="Group 201"/>
              <p:cNvGrpSpPr/>
              <p:nvPr/>
            </p:nvGrpSpPr>
            <p:grpSpPr>
              <a:xfrm>
                <a:off x="833331" y="3478719"/>
                <a:ext cx="565150" cy="369332"/>
                <a:chOff x="1736090" y="2873352"/>
                <a:chExt cx="565150" cy="369332"/>
              </a:xfrm>
            </p:grpSpPr>
            <p:grpSp>
              <p:nvGrpSpPr>
                <p:cNvPr id="209" name="Group 327"/>
                <p:cNvGrpSpPr>
                  <a:grpSpLocks/>
                </p:cNvGrpSpPr>
                <p:nvPr/>
              </p:nvGrpSpPr>
              <p:grpSpPr bwMode="auto">
                <a:xfrm>
                  <a:off x="1736090" y="2893762"/>
                  <a:ext cx="565150" cy="292100"/>
                  <a:chOff x="1871277" y="1576300"/>
                  <a:chExt cx="1128371" cy="437861"/>
                </a:xfrm>
              </p:grpSpPr>
              <p:sp>
                <p:nvSpPr>
                  <p:cNvPr id="213" name="Oval 212"/>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14" name="Rectangle 213"/>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5" name="Oval 214"/>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16" name="Freeform 215"/>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7" name="Freeform 216"/>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8" name="Freeform 217"/>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9" name="Freeform 218"/>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20" name="Straight Connector 219"/>
                  <p:cNvCxnSpPr>
                    <a:endCxn id="215"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1770362" y="2873352"/>
                  <a:ext cx="441422" cy="369332"/>
                  <a:chOff x="667045" y="1708643"/>
                  <a:chExt cx="441422" cy="369332"/>
                </a:xfrm>
              </p:grpSpPr>
              <p:sp>
                <p:nvSpPr>
                  <p:cNvPr id="211" name="Oval 210"/>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2" name="TextBox 211"/>
                  <p:cNvSpPr txBox="1"/>
                  <p:nvPr/>
                </p:nvSpPr>
                <p:spPr>
                  <a:xfrm>
                    <a:off x="667045" y="1708643"/>
                    <a:ext cx="441422" cy="369332"/>
                  </a:xfrm>
                  <a:prstGeom prst="rect">
                    <a:avLst/>
                  </a:prstGeom>
                  <a:noFill/>
                </p:spPr>
                <p:txBody>
                  <a:bodyPr wrap="none" rtlCol="0">
                    <a:spAutoFit/>
                  </a:bodyPr>
                  <a:lstStyle/>
                  <a:p>
                    <a:r>
                      <a:rPr lang="en-US" dirty="0"/>
                      <a:t>2a</a:t>
                    </a:r>
                  </a:p>
                </p:txBody>
              </p:sp>
            </p:grpSp>
          </p:grpSp>
          <p:cxnSp>
            <p:nvCxnSpPr>
              <p:cNvPr id="203" name="Straight Connector 202"/>
              <p:cNvCxnSpPr>
                <a:stCxn id="251" idx="2"/>
                <a:endCxn id="238" idx="0"/>
              </p:cNvCxnSpPr>
              <p:nvPr/>
            </p:nvCxnSpPr>
            <p:spPr bwMode="auto">
              <a:xfrm>
                <a:off x="1991073" y="3242684"/>
                <a:ext cx="4230" cy="851985"/>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4" name="Straight Connector 203"/>
              <p:cNvCxnSpPr/>
              <p:nvPr/>
            </p:nvCxnSpPr>
            <p:spPr bwMode="auto">
              <a:xfrm>
                <a:off x="1407477" y="3648621"/>
                <a:ext cx="1204913" cy="635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5" name="Straight Connector 204"/>
              <p:cNvCxnSpPr>
                <a:stCxn id="252" idx="7"/>
              </p:cNvCxnSpPr>
              <p:nvPr/>
            </p:nvCxnSpPr>
            <p:spPr bwMode="auto">
              <a:xfrm>
                <a:off x="2218708" y="3154477"/>
                <a:ext cx="480042" cy="36977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6" name="Straight Connector 205"/>
              <p:cNvCxnSpPr/>
              <p:nvPr/>
            </p:nvCxnSpPr>
            <p:spPr bwMode="auto">
              <a:xfrm>
                <a:off x="1300073" y="3786304"/>
                <a:ext cx="477927" cy="357071"/>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7" name="Straight Connector 206"/>
              <p:cNvCxnSpPr/>
              <p:nvPr/>
            </p:nvCxnSpPr>
            <p:spPr bwMode="auto">
              <a:xfrm flipH="1">
                <a:off x="2196042" y="3783542"/>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8" name="Straight Connector 207"/>
              <p:cNvCxnSpPr/>
              <p:nvPr/>
            </p:nvCxnSpPr>
            <p:spPr bwMode="auto">
              <a:xfrm flipH="1">
                <a:off x="1287553" y="3166946"/>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sp>
        <p:nvSpPr>
          <p:cNvPr id="133" name="Freeform 2"/>
          <p:cNvSpPr>
            <a:spLocks/>
          </p:cNvSpPr>
          <p:nvPr/>
        </p:nvSpPr>
        <p:spPr bwMode="auto">
          <a:xfrm>
            <a:off x="5507686" y="3869905"/>
            <a:ext cx="2575521" cy="1672516"/>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134" name="Group 133"/>
          <p:cNvGrpSpPr/>
          <p:nvPr/>
        </p:nvGrpSpPr>
        <p:grpSpPr>
          <a:xfrm>
            <a:off x="5731177" y="4006021"/>
            <a:ext cx="2215548" cy="1435167"/>
            <a:chOff x="833331" y="2873352"/>
            <a:chExt cx="2333625" cy="1590649"/>
          </a:xfrm>
        </p:grpSpPr>
        <p:grpSp>
          <p:nvGrpSpPr>
            <p:cNvPr id="135" name="Group 134"/>
            <p:cNvGrpSpPr/>
            <p:nvPr/>
          </p:nvGrpSpPr>
          <p:grpSpPr>
            <a:xfrm>
              <a:off x="1736090" y="2873352"/>
              <a:ext cx="565150" cy="369332"/>
              <a:chOff x="1736090" y="2873352"/>
              <a:chExt cx="565150" cy="369332"/>
            </a:xfrm>
          </p:grpSpPr>
          <p:grpSp>
            <p:nvGrpSpPr>
              <p:cNvPr id="184" name="Group 327"/>
              <p:cNvGrpSpPr>
                <a:grpSpLocks/>
              </p:cNvGrpSpPr>
              <p:nvPr/>
            </p:nvGrpSpPr>
            <p:grpSpPr bwMode="auto">
              <a:xfrm>
                <a:off x="1736090" y="2893762"/>
                <a:ext cx="565150" cy="292100"/>
                <a:chOff x="1871277" y="1576300"/>
                <a:chExt cx="1128371" cy="437861"/>
              </a:xfrm>
            </p:grpSpPr>
            <p:sp>
              <p:nvSpPr>
                <p:cNvPr id="188" name="Oval 187"/>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89" name="Rectangle 188"/>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0" name="Oval 189"/>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91" name="Freeform 190"/>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2" name="Freeform 191"/>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3" name="Freeform 192"/>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4" name="Freeform 193"/>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95" name="Straight Connector 194"/>
                <p:cNvCxnSpPr>
                  <a:endCxn id="190"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85" name="Group 184"/>
              <p:cNvGrpSpPr/>
              <p:nvPr/>
            </p:nvGrpSpPr>
            <p:grpSpPr>
              <a:xfrm>
                <a:off x="1770362" y="2873352"/>
                <a:ext cx="441422" cy="369332"/>
                <a:chOff x="667045" y="1708643"/>
                <a:chExt cx="441422" cy="369332"/>
              </a:xfrm>
            </p:grpSpPr>
            <p:sp>
              <p:nvSpPr>
                <p:cNvPr id="186" name="Oval 185"/>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7" name="TextBox 186"/>
                <p:cNvSpPr txBox="1"/>
                <p:nvPr/>
              </p:nvSpPr>
              <p:spPr>
                <a:xfrm>
                  <a:off x="667045" y="1708643"/>
                  <a:ext cx="441422" cy="369332"/>
                </a:xfrm>
                <a:prstGeom prst="rect">
                  <a:avLst/>
                </a:prstGeom>
                <a:noFill/>
              </p:spPr>
              <p:txBody>
                <a:bodyPr wrap="none" rtlCol="0">
                  <a:spAutoFit/>
                </a:bodyPr>
                <a:lstStyle/>
                <a:p>
                  <a:r>
                    <a:rPr lang="en-US" dirty="0"/>
                    <a:t>3b</a:t>
                  </a:r>
                </a:p>
              </p:txBody>
            </p:sp>
          </p:grpSp>
        </p:grpSp>
        <p:grpSp>
          <p:nvGrpSpPr>
            <p:cNvPr id="136" name="Group 135"/>
            <p:cNvGrpSpPr/>
            <p:nvPr/>
          </p:nvGrpSpPr>
          <p:grpSpPr>
            <a:xfrm>
              <a:off x="1740320" y="4094669"/>
              <a:ext cx="565150" cy="369332"/>
              <a:chOff x="1736090" y="2873352"/>
              <a:chExt cx="565150" cy="369332"/>
            </a:xfrm>
          </p:grpSpPr>
          <p:grpSp>
            <p:nvGrpSpPr>
              <p:cNvPr id="171" name="Group 327"/>
              <p:cNvGrpSpPr>
                <a:grpSpLocks/>
              </p:cNvGrpSpPr>
              <p:nvPr/>
            </p:nvGrpSpPr>
            <p:grpSpPr bwMode="auto">
              <a:xfrm>
                <a:off x="1736090" y="2893762"/>
                <a:ext cx="565150" cy="292100"/>
                <a:chOff x="1871277" y="1576300"/>
                <a:chExt cx="1128371" cy="437861"/>
              </a:xfrm>
            </p:grpSpPr>
            <p:sp>
              <p:nvSpPr>
                <p:cNvPr id="175" name="Oval 174"/>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76" name="Rectangle 175"/>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7" name="Oval 176"/>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78" name="Freeform 177"/>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9" name="Freeform 178"/>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0" name="Freeform 179"/>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1" name="Freeform 180"/>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82" name="Straight Connector 181"/>
                <p:cNvCxnSpPr>
                  <a:endCxn id="177"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72" name="Group 171"/>
              <p:cNvGrpSpPr/>
              <p:nvPr/>
            </p:nvGrpSpPr>
            <p:grpSpPr>
              <a:xfrm>
                <a:off x="1770362" y="2873352"/>
                <a:ext cx="441422" cy="369332"/>
                <a:chOff x="667045" y="1708643"/>
                <a:chExt cx="441422" cy="369332"/>
              </a:xfrm>
            </p:grpSpPr>
            <p:sp>
              <p:nvSpPr>
                <p:cNvPr id="173" name="Oval 172"/>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4" name="TextBox 173"/>
                <p:cNvSpPr txBox="1"/>
                <p:nvPr/>
              </p:nvSpPr>
              <p:spPr>
                <a:xfrm>
                  <a:off x="667045" y="1708643"/>
                  <a:ext cx="441422" cy="369332"/>
                </a:xfrm>
                <a:prstGeom prst="rect">
                  <a:avLst/>
                </a:prstGeom>
                <a:noFill/>
              </p:spPr>
              <p:txBody>
                <a:bodyPr wrap="none" rtlCol="0">
                  <a:spAutoFit/>
                </a:bodyPr>
                <a:lstStyle/>
                <a:p>
                  <a:r>
                    <a:rPr lang="en-US" dirty="0"/>
                    <a:t>3d</a:t>
                  </a:r>
                </a:p>
              </p:txBody>
            </p:sp>
          </p:grpSp>
        </p:grpSp>
        <p:grpSp>
          <p:nvGrpSpPr>
            <p:cNvPr id="137" name="Group 136"/>
            <p:cNvGrpSpPr/>
            <p:nvPr/>
          </p:nvGrpSpPr>
          <p:grpSpPr>
            <a:xfrm>
              <a:off x="2601806" y="3485072"/>
              <a:ext cx="565150" cy="369332"/>
              <a:chOff x="1736090" y="2873352"/>
              <a:chExt cx="565150" cy="369332"/>
            </a:xfrm>
          </p:grpSpPr>
          <p:grpSp>
            <p:nvGrpSpPr>
              <p:cNvPr id="158" name="Group 327"/>
              <p:cNvGrpSpPr>
                <a:grpSpLocks/>
              </p:cNvGrpSpPr>
              <p:nvPr/>
            </p:nvGrpSpPr>
            <p:grpSpPr bwMode="auto">
              <a:xfrm>
                <a:off x="1736090" y="2893762"/>
                <a:ext cx="565150" cy="292100"/>
                <a:chOff x="1871277" y="1576300"/>
                <a:chExt cx="1128371" cy="437861"/>
              </a:xfrm>
            </p:grpSpPr>
            <p:sp>
              <p:nvSpPr>
                <p:cNvPr id="162" name="Oval 161"/>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63" name="Rectangle 162"/>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4" name="Oval 163"/>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65" name="Freeform 164"/>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6" name="Freeform 165"/>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7" name="Freeform 166"/>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8" name="Freeform 167"/>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69" name="Straight Connector 168"/>
                <p:cNvCxnSpPr>
                  <a:endCxn id="164"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59" name="Group 158"/>
              <p:cNvGrpSpPr/>
              <p:nvPr/>
            </p:nvGrpSpPr>
            <p:grpSpPr>
              <a:xfrm>
                <a:off x="1770362" y="2873352"/>
                <a:ext cx="428460" cy="369332"/>
                <a:chOff x="667045" y="1708643"/>
                <a:chExt cx="428460" cy="369332"/>
              </a:xfrm>
            </p:grpSpPr>
            <p:sp>
              <p:nvSpPr>
                <p:cNvPr id="160" name="Oval 159"/>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1" name="TextBox 160"/>
                <p:cNvSpPr txBox="1"/>
                <p:nvPr/>
              </p:nvSpPr>
              <p:spPr>
                <a:xfrm>
                  <a:off x="667045" y="1708643"/>
                  <a:ext cx="428460" cy="369332"/>
                </a:xfrm>
                <a:prstGeom prst="rect">
                  <a:avLst/>
                </a:prstGeom>
                <a:noFill/>
              </p:spPr>
              <p:txBody>
                <a:bodyPr wrap="none" rtlCol="0">
                  <a:spAutoFit/>
                </a:bodyPr>
                <a:lstStyle/>
                <a:p>
                  <a:r>
                    <a:rPr lang="en-US" dirty="0"/>
                    <a:t>3c</a:t>
                  </a:r>
                </a:p>
              </p:txBody>
            </p:sp>
          </p:grpSp>
        </p:grpSp>
        <p:grpSp>
          <p:nvGrpSpPr>
            <p:cNvPr id="138" name="Group 137"/>
            <p:cNvGrpSpPr/>
            <p:nvPr/>
          </p:nvGrpSpPr>
          <p:grpSpPr>
            <a:xfrm>
              <a:off x="833331" y="3478719"/>
              <a:ext cx="565150" cy="369332"/>
              <a:chOff x="1736090" y="2873352"/>
              <a:chExt cx="565150" cy="369332"/>
            </a:xfrm>
          </p:grpSpPr>
          <p:grpSp>
            <p:nvGrpSpPr>
              <p:cNvPr id="145" name="Group 327"/>
              <p:cNvGrpSpPr>
                <a:grpSpLocks/>
              </p:cNvGrpSpPr>
              <p:nvPr/>
            </p:nvGrpSpPr>
            <p:grpSpPr bwMode="auto">
              <a:xfrm>
                <a:off x="1736090" y="2893762"/>
                <a:ext cx="565150" cy="292100"/>
                <a:chOff x="1871277" y="1576300"/>
                <a:chExt cx="1128371" cy="437861"/>
              </a:xfrm>
            </p:grpSpPr>
            <p:sp>
              <p:nvSpPr>
                <p:cNvPr id="149" name="Oval 148"/>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50" name="Rectangle 149"/>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1" name="Oval 150"/>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52" name="Freeform 15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3" name="Freeform 152"/>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4" name="Freeform 153"/>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5" name="Freeform 154"/>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56" name="Straight Connector 155"/>
                <p:cNvCxnSpPr>
                  <a:endCxn id="151"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1770362" y="2873352"/>
                <a:ext cx="441422" cy="369332"/>
                <a:chOff x="667045" y="1708643"/>
                <a:chExt cx="441422" cy="369332"/>
              </a:xfrm>
            </p:grpSpPr>
            <p:sp>
              <p:nvSpPr>
                <p:cNvPr id="147" name="Oval 146"/>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TextBox 147"/>
                <p:cNvSpPr txBox="1"/>
                <p:nvPr/>
              </p:nvSpPr>
              <p:spPr>
                <a:xfrm>
                  <a:off x="667045" y="1708643"/>
                  <a:ext cx="441422" cy="369332"/>
                </a:xfrm>
                <a:prstGeom prst="rect">
                  <a:avLst/>
                </a:prstGeom>
                <a:noFill/>
              </p:spPr>
              <p:txBody>
                <a:bodyPr wrap="none" rtlCol="0">
                  <a:spAutoFit/>
                </a:bodyPr>
                <a:lstStyle/>
                <a:p>
                  <a:r>
                    <a:rPr lang="en-US" dirty="0"/>
                    <a:t>3a</a:t>
                  </a:r>
                </a:p>
              </p:txBody>
            </p:sp>
          </p:grpSp>
        </p:grpSp>
        <p:cxnSp>
          <p:nvCxnSpPr>
            <p:cNvPr id="139" name="Straight Connector 138"/>
            <p:cNvCxnSpPr>
              <a:stCxn id="187" idx="2"/>
              <a:endCxn id="174" idx="0"/>
            </p:cNvCxnSpPr>
            <p:nvPr/>
          </p:nvCxnSpPr>
          <p:spPr bwMode="auto">
            <a:xfrm>
              <a:off x="1991073" y="3242684"/>
              <a:ext cx="4230" cy="851985"/>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0" name="Straight Connector 139"/>
            <p:cNvCxnSpPr/>
            <p:nvPr/>
          </p:nvCxnSpPr>
          <p:spPr bwMode="auto">
            <a:xfrm>
              <a:off x="1407477" y="3648621"/>
              <a:ext cx="1204913" cy="635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1" name="Straight Connector 140"/>
            <p:cNvCxnSpPr>
              <a:stCxn id="188" idx="7"/>
            </p:cNvCxnSpPr>
            <p:nvPr/>
          </p:nvCxnSpPr>
          <p:spPr bwMode="auto">
            <a:xfrm>
              <a:off x="2218708" y="3154477"/>
              <a:ext cx="480042" cy="36977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2" name="Straight Connector 141"/>
            <p:cNvCxnSpPr/>
            <p:nvPr/>
          </p:nvCxnSpPr>
          <p:spPr bwMode="auto">
            <a:xfrm>
              <a:off x="1300073" y="3786304"/>
              <a:ext cx="477927" cy="357071"/>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3" name="Straight Connector 142"/>
            <p:cNvCxnSpPr/>
            <p:nvPr/>
          </p:nvCxnSpPr>
          <p:spPr bwMode="auto">
            <a:xfrm flipH="1">
              <a:off x="2196042" y="3783542"/>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4" name="Straight Connector 143"/>
            <p:cNvCxnSpPr/>
            <p:nvPr/>
          </p:nvCxnSpPr>
          <p:spPr bwMode="auto">
            <a:xfrm flipH="1">
              <a:off x="1287553" y="3166946"/>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cxnSp>
        <p:nvCxnSpPr>
          <p:cNvPr id="128" name="Straight Connector 127"/>
          <p:cNvCxnSpPr/>
          <p:nvPr/>
        </p:nvCxnSpPr>
        <p:spPr bwMode="auto">
          <a:xfrm flipH="1" flipV="1">
            <a:off x="3046706" y="4899525"/>
            <a:ext cx="480877" cy="744090"/>
          </a:xfrm>
          <a:prstGeom prst="line">
            <a:avLst/>
          </a:prstGeom>
          <a:solidFill>
            <a:schemeClr val="accent1"/>
          </a:solidFill>
          <a:ln w="38100" cap="flat" cmpd="sng" algn="ctr">
            <a:solidFill>
              <a:srgbClr val="CC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9" name="Straight Connector 128"/>
          <p:cNvCxnSpPr/>
          <p:nvPr/>
        </p:nvCxnSpPr>
        <p:spPr bwMode="auto">
          <a:xfrm flipV="1">
            <a:off x="5523188" y="4840643"/>
            <a:ext cx="337735" cy="823128"/>
          </a:xfrm>
          <a:prstGeom prst="line">
            <a:avLst/>
          </a:prstGeom>
          <a:solidFill>
            <a:schemeClr val="accent1"/>
          </a:solidFill>
          <a:ln w="38100" cap="flat" cmpd="sng" algn="ctr">
            <a:solidFill>
              <a:srgbClr val="CC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0" name="TextBox 129"/>
          <p:cNvSpPr txBox="1"/>
          <p:nvPr/>
        </p:nvSpPr>
        <p:spPr>
          <a:xfrm>
            <a:off x="3493291" y="4997847"/>
            <a:ext cx="753532" cy="400110"/>
          </a:xfrm>
          <a:prstGeom prst="rect">
            <a:avLst/>
          </a:prstGeom>
          <a:noFill/>
        </p:spPr>
        <p:txBody>
          <a:bodyPr wrap="none" rtlCol="0">
            <a:spAutoFit/>
          </a:bodyPr>
          <a:lstStyle/>
          <a:p>
            <a:r>
              <a:rPr lang="en-US" sz="2000" dirty="0">
                <a:solidFill>
                  <a:srgbClr val="000090"/>
                </a:solidFill>
              </a:rPr>
              <a:t>AS 2</a:t>
            </a:r>
          </a:p>
        </p:txBody>
      </p:sp>
      <p:sp>
        <p:nvSpPr>
          <p:cNvPr id="131" name="TextBox 130"/>
          <p:cNvSpPr txBox="1"/>
          <p:nvPr/>
        </p:nvSpPr>
        <p:spPr>
          <a:xfrm>
            <a:off x="5543950" y="3911145"/>
            <a:ext cx="753532" cy="400110"/>
          </a:xfrm>
          <a:prstGeom prst="rect">
            <a:avLst/>
          </a:prstGeom>
          <a:noFill/>
        </p:spPr>
        <p:txBody>
          <a:bodyPr wrap="none" rtlCol="0">
            <a:spAutoFit/>
          </a:bodyPr>
          <a:lstStyle/>
          <a:p>
            <a:r>
              <a:rPr lang="en-US" sz="2000" dirty="0">
                <a:solidFill>
                  <a:srgbClr val="000090"/>
                </a:solidFill>
              </a:rPr>
              <a:t>AS 3</a:t>
            </a:r>
          </a:p>
        </p:txBody>
      </p:sp>
      <p:sp>
        <p:nvSpPr>
          <p:cNvPr id="132" name="TextBox 131"/>
          <p:cNvSpPr txBox="1"/>
          <p:nvPr/>
        </p:nvSpPr>
        <p:spPr>
          <a:xfrm>
            <a:off x="629020" y="4121821"/>
            <a:ext cx="753532" cy="400110"/>
          </a:xfrm>
          <a:prstGeom prst="rect">
            <a:avLst/>
          </a:prstGeom>
          <a:noFill/>
        </p:spPr>
        <p:txBody>
          <a:bodyPr wrap="none" rtlCol="0">
            <a:spAutoFit/>
          </a:bodyPr>
          <a:lstStyle/>
          <a:p>
            <a:r>
              <a:rPr lang="en-US" sz="2000" dirty="0">
                <a:solidFill>
                  <a:srgbClr val="000090"/>
                </a:solidFill>
              </a:rPr>
              <a:t>AS 1</a:t>
            </a:r>
          </a:p>
        </p:txBody>
      </p:sp>
      <p:grpSp>
        <p:nvGrpSpPr>
          <p:cNvPr id="11" name="Group 10"/>
          <p:cNvGrpSpPr/>
          <p:nvPr/>
        </p:nvGrpSpPr>
        <p:grpSpPr>
          <a:xfrm>
            <a:off x="7070827" y="4972752"/>
            <a:ext cx="1701734" cy="616172"/>
            <a:chOff x="7073692" y="5469792"/>
            <a:chExt cx="1701734" cy="616172"/>
          </a:xfrm>
        </p:grpSpPr>
        <p:grpSp>
          <p:nvGrpSpPr>
            <p:cNvPr id="10" name="Group 9"/>
            <p:cNvGrpSpPr/>
            <p:nvPr/>
          </p:nvGrpSpPr>
          <p:grpSpPr>
            <a:xfrm>
              <a:off x="7073692" y="5469792"/>
              <a:ext cx="1701734" cy="616172"/>
              <a:chOff x="6946249" y="5096269"/>
              <a:chExt cx="1701734" cy="616172"/>
            </a:xfrm>
          </p:grpSpPr>
          <p:sp>
            <p:nvSpPr>
              <p:cNvPr id="399" name="Freeform 2"/>
              <p:cNvSpPr>
                <a:spLocks/>
              </p:cNvSpPr>
              <p:nvPr/>
            </p:nvSpPr>
            <p:spPr bwMode="auto">
              <a:xfrm>
                <a:off x="6946249" y="5096269"/>
                <a:ext cx="1701734" cy="61617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 w 9959"/>
                  <a:gd name="connsiteY0" fmla="*/ 5593 h 11352"/>
                  <a:gd name="connsiteX1" fmla="*/ 1089 w 9959"/>
                  <a:gd name="connsiteY1" fmla="*/ 469 h 11352"/>
                  <a:gd name="connsiteX2" fmla="*/ 4845 w 9959"/>
                  <a:gd name="connsiteY2" fmla="*/ 561 h 11352"/>
                  <a:gd name="connsiteX3" fmla="*/ 8027 w 9959"/>
                  <a:gd name="connsiteY3" fmla="*/ 3370 h 11352"/>
                  <a:gd name="connsiteX4" fmla="*/ 9955 w 9959"/>
                  <a:gd name="connsiteY4" fmla="*/ 5970 h 11352"/>
                  <a:gd name="connsiteX5" fmla="*/ 8435 w 9959"/>
                  <a:gd name="connsiteY5" fmla="*/ 7863 h 11352"/>
                  <a:gd name="connsiteX6" fmla="*/ 5161 w 9959"/>
                  <a:gd name="connsiteY6" fmla="*/ 11352 h 11352"/>
                  <a:gd name="connsiteX7" fmla="*/ 2712 w 9959"/>
                  <a:gd name="connsiteY7" fmla="*/ 8240 h 11352"/>
                  <a:gd name="connsiteX8" fmla="*/ 1334 w 9959"/>
                  <a:gd name="connsiteY8" fmla="*/ 7922 h 11352"/>
                  <a:gd name="connsiteX9" fmla="*/ 4 w 9959"/>
                  <a:gd name="connsiteY9" fmla="*/ 5593 h 11352"/>
                  <a:gd name="connsiteX0" fmla="*/ 0 w 11223"/>
                  <a:gd name="connsiteY0" fmla="*/ 3835 h 9929"/>
                  <a:gd name="connsiteX1" fmla="*/ 2316 w 11223"/>
                  <a:gd name="connsiteY1" fmla="*/ 342 h 9929"/>
                  <a:gd name="connsiteX2" fmla="*/ 6088 w 11223"/>
                  <a:gd name="connsiteY2" fmla="*/ 423 h 9929"/>
                  <a:gd name="connsiteX3" fmla="*/ 9283 w 11223"/>
                  <a:gd name="connsiteY3" fmla="*/ 2898 h 9929"/>
                  <a:gd name="connsiteX4" fmla="*/ 11219 w 11223"/>
                  <a:gd name="connsiteY4" fmla="*/ 5188 h 9929"/>
                  <a:gd name="connsiteX5" fmla="*/ 9693 w 11223"/>
                  <a:gd name="connsiteY5" fmla="*/ 6856 h 9929"/>
                  <a:gd name="connsiteX6" fmla="*/ 6405 w 11223"/>
                  <a:gd name="connsiteY6" fmla="*/ 9929 h 9929"/>
                  <a:gd name="connsiteX7" fmla="*/ 3946 w 11223"/>
                  <a:gd name="connsiteY7" fmla="*/ 7188 h 9929"/>
                  <a:gd name="connsiteX8" fmla="*/ 2562 w 11223"/>
                  <a:gd name="connsiteY8" fmla="*/ 6908 h 9929"/>
                  <a:gd name="connsiteX9" fmla="*/ 0 w 11223"/>
                  <a:gd name="connsiteY9" fmla="*/ 3835 h 9929"/>
                  <a:gd name="connsiteX0" fmla="*/ 0 w 9999"/>
                  <a:gd name="connsiteY0" fmla="*/ 3862 h 10000"/>
                  <a:gd name="connsiteX1" fmla="*/ 2064 w 9999"/>
                  <a:gd name="connsiteY1" fmla="*/ 344 h 10000"/>
                  <a:gd name="connsiteX2" fmla="*/ 5425 w 9999"/>
                  <a:gd name="connsiteY2" fmla="*/ 426 h 10000"/>
                  <a:gd name="connsiteX3" fmla="*/ 8271 w 9999"/>
                  <a:gd name="connsiteY3" fmla="*/ 2919 h 10000"/>
                  <a:gd name="connsiteX4" fmla="*/ 9996 w 9999"/>
                  <a:gd name="connsiteY4" fmla="*/ 5225 h 10000"/>
                  <a:gd name="connsiteX5" fmla="*/ 8637 w 9999"/>
                  <a:gd name="connsiteY5" fmla="*/ 6905 h 10000"/>
                  <a:gd name="connsiteX6" fmla="*/ 5707 w 9999"/>
                  <a:gd name="connsiteY6" fmla="*/ 10000 h 10000"/>
                  <a:gd name="connsiteX7" fmla="*/ 2283 w 9999"/>
                  <a:gd name="connsiteY7" fmla="*/ 6957 h 10000"/>
                  <a:gd name="connsiteX8" fmla="*/ 0 w 9999"/>
                  <a:gd name="connsiteY8" fmla="*/ 3862 h 10000"/>
                  <a:gd name="connsiteX0" fmla="*/ 124 w 10124"/>
                  <a:gd name="connsiteY0" fmla="*/ 3862 h 10000"/>
                  <a:gd name="connsiteX1" fmla="*/ 2188 w 10124"/>
                  <a:gd name="connsiteY1" fmla="*/ 344 h 10000"/>
                  <a:gd name="connsiteX2" fmla="*/ 5550 w 10124"/>
                  <a:gd name="connsiteY2" fmla="*/ 426 h 10000"/>
                  <a:gd name="connsiteX3" fmla="*/ 8396 w 10124"/>
                  <a:gd name="connsiteY3" fmla="*/ 2919 h 10000"/>
                  <a:gd name="connsiteX4" fmla="*/ 10121 w 10124"/>
                  <a:gd name="connsiteY4" fmla="*/ 5225 h 10000"/>
                  <a:gd name="connsiteX5" fmla="*/ 8762 w 10124"/>
                  <a:gd name="connsiteY5" fmla="*/ 6905 h 10000"/>
                  <a:gd name="connsiteX6" fmla="*/ 5832 w 10124"/>
                  <a:gd name="connsiteY6" fmla="*/ 10000 h 10000"/>
                  <a:gd name="connsiteX7" fmla="*/ 124 w 10124"/>
                  <a:gd name="connsiteY7" fmla="*/ 3862 h 10000"/>
                  <a:gd name="connsiteX0" fmla="*/ 43 w 10045"/>
                  <a:gd name="connsiteY0" fmla="*/ 3862 h 6912"/>
                  <a:gd name="connsiteX1" fmla="*/ 2107 w 10045"/>
                  <a:gd name="connsiteY1" fmla="*/ 344 h 6912"/>
                  <a:gd name="connsiteX2" fmla="*/ 5469 w 10045"/>
                  <a:gd name="connsiteY2" fmla="*/ 426 h 6912"/>
                  <a:gd name="connsiteX3" fmla="*/ 8315 w 10045"/>
                  <a:gd name="connsiteY3" fmla="*/ 2919 h 6912"/>
                  <a:gd name="connsiteX4" fmla="*/ 10040 w 10045"/>
                  <a:gd name="connsiteY4" fmla="*/ 5225 h 6912"/>
                  <a:gd name="connsiteX5" fmla="*/ 8681 w 10045"/>
                  <a:gd name="connsiteY5" fmla="*/ 6905 h 6912"/>
                  <a:gd name="connsiteX6" fmla="*/ 3967 w 10045"/>
                  <a:gd name="connsiteY6" fmla="*/ 5885 h 6912"/>
                  <a:gd name="connsiteX7" fmla="*/ 43 w 10045"/>
                  <a:gd name="connsiteY7" fmla="*/ 3862 h 6912"/>
                  <a:gd name="connsiteX0" fmla="*/ 47 w 10004"/>
                  <a:gd name="connsiteY0" fmla="*/ 5106 h 9519"/>
                  <a:gd name="connsiteX1" fmla="*/ 2102 w 10004"/>
                  <a:gd name="connsiteY1" fmla="*/ 17 h 9519"/>
                  <a:gd name="connsiteX2" fmla="*/ 6651 w 10004"/>
                  <a:gd name="connsiteY2" fmla="*/ 3484 h 9519"/>
                  <a:gd name="connsiteX3" fmla="*/ 8282 w 10004"/>
                  <a:gd name="connsiteY3" fmla="*/ 3742 h 9519"/>
                  <a:gd name="connsiteX4" fmla="*/ 9999 w 10004"/>
                  <a:gd name="connsiteY4" fmla="*/ 7078 h 9519"/>
                  <a:gd name="connsiteX5" fmla="*/ 8646 w 10004"/>
                  <a:gd name="connsiteY5" fmla="*/ 9509 h 9519"/>
                  <a:gd name="connsiteX6" fmla="*/ 3953 w 10004"/>
                  <a:gd name="connsiteY6" fmla="*/ 8033 h 9519"/>
                  <a:gd name="connsiteX7" fmla="*/ 47 w 10004"/>
                  <a:gd name="connsiteY7" fmla="*/ 5106 h 9519"/>
                  <a:gd name="connsiteX0" fmla="*/ 43 w 9996"/>
                  <a:gd name="connsiteY0" fmla="*/ 6232 h 10868"/>
                  <a:gd name="connsiteX1" fmla="*/ 2097 w 9996"/>
                  <a:gd name="connsiteY1" fmla="*/ 886 h 10868"/>
                  <a:gd name="connsiteX2" fmla="*/ 5642 w 9996"/>
                  <a:gd name="connsiteY2" fmla="*/ 385 h 10868"/>
                  <a:gd name="connsiteX3" fmla="*/ 8275 w 9996"/>
                  <a:gd name="connsiteY3" fmla="*/ 4799 h 10868"/>
                  <a:gd name="connsiteX4" fmla="*/ 9991 w 9996"/>
                  <a:gd name="connsiteY4" fmla="*/ 8304 h 10868"/>
                  <a:gd name="connsiteX5" fmla="*/ 8639 w 9996"/>
                  <a:gd name="connsiteY5" fmla="*/ 10857 h 10868"/>
                  <a:gd name="connsiteX6" fmla="*/ 3947 w 9996"/>
                  <a:gd name="connsiteY6" fmla="*/ 9307 h 10868"/>
                  <a:gd name="connsiteX7" fmla="*/ 43 w 9996"/>
                  <a:gd name="connsiteY7" fmla="*/ 6232 h 10868"/>
                  <a:gd name="connsiteX0" fmla="*/ 43 w 10004"/>
                  <a:gd name="connsiteY0" fmla="*/ 5543 h 9809"/>
                  <a:gd name="connsiteX1" fmla="*/ 2098 w 10004"/>
                  <a:gd name="connsiteY1" fmla="*/ 624 h 9809"/>
                  <a:gd name="connsiteX2" fmla="*/ 5644 w 10004"/>
                  <a:gd name="connsiteY2" fmla="*/ 163 h 9809"/>
                  <a:gd name="connsiteX3" fmla="*/ 8163 w 10004"/>
                  <a:gd name="connsiteY3" fmla="*/ 1492 h 9809"/>
                  <a:gd name="connsiteX4" fmla="*/ 9995 w 10004"/>
                  <a:gd name="connsiteY4" fmla="*/ 7450 h 9809"/>
                  <a:gd name="connsiteX5" fmla="*/ 8642 w 10004"/>
                  <a:gd name="connsiteY5" fmla="*/ 9799 h 9809"/>
                  <a:gd name="connsiteX6" fmla="*/ 3949 w 10004"/>
                  <a:gd name="connsiteY6" fmla="*/ 8373 h 9809"/>
                  <a:gd name="connsiteX7" fmla="*/ 43 w 10004"/>
                  <a:gd name="connsiteY7" fmla="*/ 5543 h 9809"/>
                  <a:gd name="connsiteX0" fmla="*/ 43 w 8950"/>
                  <a:gd name="connsiteY0" fmla="*/ 5651 h 10081"/>
                  <a:gd name="connsiteX1" fmla="*/ 2097 w 8950"/>
                  <a:gd name="connsiteY1" fmla="*/ 636 h 10081"/>
                  <a:gd name="connsiteX2" fmla="*/ 5642 w 8950"/>
                  <a:gd name="connsiteY2" fmla="*/ 166 h 10081"/>
                  <a:gd name="connsiteX3" fmla="*/ 8160 w 8950"/>
                  <a:gd name="connsiteY3" fmla="*/ 1521 h 10081"/>
                  <a:gd name="connsiteX4" fmla="*/ 8473 w 8950"/>
                  <a:gd name="connsiteY4" fmla="*/ 5322 h 10081"/>
                  <a:gd name="connsiteX5" fmla="*/ 8639 w 8950"/>
                  <a:gd name="connsiteY5" fmla="*/ 9990 h 10081"/>
                  <a:gd name="connsiteX6" fmla="*/ 3947 w 8950"/>
                  <a:gd name="connsiteY6" fmla="*/ 8536 h 10081"/>
                  <a:gd name="connsiteX7" fmla="*/ 43 w 8950"/>
                  <a:gd name="connsiteY7" fmla="*/ 5651 h 10081"/>
                  <a:gd name="connsiteX0" fmla="*/ 48 w 9651"/>
                  <a:gd name="connsiteY0" fmla="*/ 5606 h 8648"/>
                  <a:gd name="connsiteX1" fmla="*/ 2343 w 9651"/>
                  <a:gd name="connsiteY1" fmla="*/ 631 h 8648"/>
                  <a:gd name="connsiteX2" fmla="*/ 6304 w 9651"/>
                  <a:gd name="connsiteY2" fmla="*/ 165 h 8648"/>
                  <a:gd name="connsiteX3" fmla="*/ 9117 w 9651"/>
                  <a:gd name="connsiteY3" fmla="*/ 1509 h 8648"/>
                  <a:gd name="connsiteX4" fmla="*/ 9467 w 9651"/>
                  <a:gd name="connsiteY4" fmla="*/ 5279 h 8648"/>
                  <a:gd name="connsiteX5" fmla="*/ 6997 w 9651"/>
                  <a:gd name="connsiteY5" fmla="*/ 8019 h 8648"/>
                  <a:gd name="connsiteX6" fmla="*/ 4410 w 9651"/>
                  <a:gd name="connsiteY6" fmla="*/ 8467 h 8648"/>
                  <a:gd name="connsiteX7" fmla="*/ 48 w 9651"/>
                  <a:gd name="connsiteY7" fmla="*/ 5606 h 8648"/>
                  <a:gd name="connsiteX0" fmla="*/ 41 w 9991"/>
                  <a:gd name="connsiteY0" fmla="*/ 6482 h 9316"/>
                  <a:gd name="connsiteX1" fmla="*/ 2419 w 9991"/>
                  <a:gd name="connsiteY1" fmla="*/ 730 h 9316"/>
                  <a:gd name="connsiteX2" fmla="*/ 6523 w 9991"/>
                  <a:gd name="connsiteY2" fmla="*/ 191 h 9316"/>
                  <a:gd name="connsiteX3" fmla="*/ 9438 w 9991"/>
                  <a:gd name="connsiteY3" fmla="*/ 1745 h 9316"/>
                  <a:gd name="connsiteX4" fmla="*/ 9800 w 9991"/>
                  <a:gd name="connsiteY4" fmla="*/ 6104 h 9316"/>
                  <a:gd name="connsiteX5" fmla="*/ 7241 w 9991"/>
                  <a:gd name="connsiteY5" fmla="*/ 9273 h 9316"/>
                  <a:gd name="connsiteX6" fmla="*/ 1411 w 9991"/>
                  <a:gd name="connsiteY6" fmla="*/ 7856 h 9316"/>
                  <a:gd name="connsiteX7" fmla="*/ 41 w 9991"/>
                  <a:gd name="connsiteY7" fmla="*/ 6482 h 9316"/>
                  <a:gd name="connsiteX0" fmla="*/ 19 w 10708"/>
                  <a:gd name="connsiteY0" fmla="*/ 7721 h 10038"/>
                  <a:gd name="connsiteX1" fmla="*/ 3129 w 10708"/>
                  <a:gd name="connsiteY1" fmla="*/ 825 h 10038"/>
                  <a:gd name="connsiteX2" fmla="*/ 7237 w 10708"/>
                  <a:gd name="connsiteY2" fmla="*/ 246 h 10038"/>
                  <a:gd name="connsiteX3" fmla="*/ 10155 w 10708"/>
                  <a:gd name="connsiteY3" fmla="*/ 1914 h 10038"/>
                  <a:gd name="connsiteX4" fmla="*/ 10517 w 10708"/>
                  <a:gd name="connsiteY4" fmla="*/ 6593 h 10038"/>
                  <a:gd name="connsiteX5" fmla="*/ 7956 w 10708"/>
                  <a:gd name="connsiteY5" fmla="*/ 9995 h 10038"/>
                  <a:gd name="connsiteX6" fmla="*/ 2120 w 10708"/>
                  <a:gd name="connsiteY6" fmla="*/ 8474 h 10038"/>
                  <a:gd name="connsiteX7" fmla="*/ 19 w 10708"/>
                  <a:gd name="connsiteY7" fmla="*/ 7721 h 10038"/>
                  <a:gd name="connsiteX0" fmla="*/ 359 w 11048"/>
                  <a:gd name="connsiteY0" fmla="*/ 7721 h 10038"/>
                  <a:gd name="connsiteX1" fmla="*/ 3469 w 11048"/>
                  <a:gd name="connsiteY1" fmla="*/ 825 h 10038"/>
                  <a:gd name="connsiteX2" fmla="*/ 7577 w 11048"/>
                  <a:gd name="connsiteY2" fmla="*/ 246 h 10038"/>
                  <a:gd name="connsiteX3" fmla="*/ 10495 w 11048"/>
                  <a:gd name="connsiteY3" fmla="*/ 1914 h 10038"/>
                  <a:gd name="connsiteX4" fmla="*/ 10857 w 11048"/>
                  <a:gd name="connsiteY4" fmla="*/ 6593 h 10038"/>
                  <a:gd name="connsiteX5" fmla="*/ 8296 w 11048"/>
                  <a:gd name="connsiteY5" fmla="*/ 9995 h 10038"/>
                  <a:gd name="connsiteX6" fmla="*/ 2460 w 11048"/>
                  <a:gd name="connsiteY6" fmla="*/ 8474 h 10038"/>
                  <a:gd name="connsiteX7" fmla="*/ 359 w 11048"/>
                  <a:gd name="connsiteY7" fmla="*/ 7721 h 10038"/>
                  <a:gd name="connsiteX0" fmla="*/ 359 w 11048"/>
                  <a:gd name="connsiteY0" fmla="*/ 8392 h 10075"/>
                  <a:gd name="connsiteX1" fmla="*/ 3469 w 11048"/>
                  <a:gd name="connsiteY1" fmla="*/ 864 h 10075"/>
                  <a:gd name="connsiteX2" fmla="*/ 7577 w 11048"/>
                  <a:gd name="connsiteY2" fmla="*/ 285 h 10075"/>
                  <a:gd name="connsiteX3" fmla="*/ 10495 w 11048"/>
                  <a:gd name="connsiteY3" fmla="*/ 1953 h 10075"/>
                  <a:gd name="connsiteX4" fmla="*/ 10857 w 11048"/>
                  <a:gd name="connsiteY4" fmla="*/ 6632 h 10075"/>
                  <a:gd name="connsiteX5" fmla="*/ 8296 w 11048"/>
                  <a:gd name="connsiteY5" fmla="*/ 10034 h 10075"/>
                  <a:gd name="connsiteX6" fmla="*/ 2460 w 11048"/>
                  <a:gd name="connsiteY6" fmla="*/ 8513 h 10075"/>
                  <a:gd name="connsiteX7" fmla="*/ 359 w 11048"/>
                  <a:gd name="connsiteY7" fmla="*/ 8392 h 10075"/>
                  <a:gd name="connsiteX0" fmla="*/ 371 w 11060"/>
                  <a:gd name="connsiteY0" fmla="*/ 8392 h 10075"/>
                  <a:gd name="connsiteX1" fmla="*/ 3481 w 11060"/>
                  <a:gd name="connsiteY1" fmla="*/ 864 h 10075"/>
                  <a:gd name="connsiteX2" fmla="*/ 7589 w 11060"/>
                  <a:gd name="connsiteY2" fmla="*/ 285 h 10075"/>
                  <a:gd name="connsiteX3" fmla="*/ 10507 w 11060"/>
                  <a:gd name="connsiteY3" fmla="*/ 1953 h 10075"/>
                  <a:gd name="connsiteX4" fmla="*/ 10869 w 11060"/>
                  <a:gd name="connsiteY4" fmla="*/ 6632 h 10075"/>
                  <a:gd name="connsiteX5" fmla="*/ 8308 w 11060"/>
                  <a:gd name="connsiteY5" fmla="*/ 10034 h 10075"/>
                  <a:gd name="connsiteX6" fmla="*/ 2472 w 11060"/>
                  <a:gd name="connsiteY6" fmla="*/ 8513 h 10075"/>
                  <a:gd name="connsiteX7" fmla="*/ 371 w 11060"/>
                  <a:gd name="connsiteY7" fmla="*/ 8392 h 10075"/>
                  <a:gd name="connsiteX0" fmla="*/ 54 w 10743"/>
                  <a:gd name="connsiteY0" fmla="*/ 9468 h 11151"/>
                  <a:gd name="connsiteX1" fmla="*/ 4027 w 10743"/>
                  <a:gd name="connsiteY1" fmla="*/ 495 h 11151"/>
                  <a:gd name="connsiteX2" fmla="*/ 7272 w 10743"/>
                  <a:gd name="connsiteY2" fmla="*/ 1361 h 11151"/>
                  <a:gd name="connsiteX3" fmla="*/ 10190 w 10743"/>
                  <a:gd name="connsiteY3" fmla="*/ 3029 h 11151"/>
                  <a:gd name="connsiteX4" fmla="*/ 10552 w 10743"/>
                  <a:gd name="connsiteY4" fmla="*/ 7708 h 11151"/>
                  <a:gd name="connsiteX5" fmla="*/ 7991 w 10743"/>
                  <a:gd name="connsiteY5" fmla="*/ 11110 h 11151"/>
                  <a:gd name="connsiteX6" fmla="*/ 2155 w 10743"/>
                  <a:gd name="connsiteY6" fmla="*/ 9589 h 11151"/>
                  <a:gd name="connsiteX7" fmla="*/ 54 w 10743"/>
                  <a:gd name="connsiteY7" fmla="*/ 9468 h 11151"/>
                  <a:gd name="connsiteX0" fmla="*/ 54 w 10743"/>
                  <a:gd name="connsiteY0" fmla="*/ 9506 h 11189"/>
                  <a:gd name="connsiteX1" fmla="*/ 4027 w 10743"/>
                  <a:gd name="connsiteY1" fmla="*/ 533 h 11189"/>
                  <a:gd name="connsiteX2" fmla="*/ 7272 w 10743"/>
                  <a:gd name="connsiteY2" fmla="*/ 1399 h 11189"/>
                  <a:gd name="connsiteX3" fmla="*/ 10190 w 10743"/>
                  <a:gd name="connsiteY3" fmla="*/ 3067 h 11189"/>
                  <a:gd name="connsiteX4" fmla="*/ 10552 w 10743"/>
                  <a:gd name="connsiteY4" fmla="*/ 7746 h 11189"/>
                  <a:gd name="connsiteX5" fmla="*/ 7991 w 10743"/>
                  <a:gd name="connsiteY5" fmla="*/ 11148 h 11189"/>
                  <a:gd name="connsiteX6" fmla="*/ 2155 w 10743"/>
                  <a:gd name="connsiteY6" fmla="*/ 9627 h 11189"/>
                  <a:gd name="connsiteX7" fmla="*/ 54 w 10743"/>
                  <a:gd name="connsiteY7" fmla="*/ 9506 h 11189"/>
                  <a:gd name="connsiteX0" fmla="*/ 40 w 11293"/>
                  <a:gd name="connsiteY0" fmla="*/ 9082 h 11127"/>
                  <a:gd name="connsiteX1" fmla="*/ 4577 w 11293"/>
                  <a:gd name="connsiteY1" fmla="*/ 470 h 11127"/>
                  <a:gd name="connsiteX2" fmla="*/ 7822 w 11293"/>
                  <a:gd name="connsiteY2" fmla="*/ 1336 h 11127"/>
                  <a:gd name="connsiteX3" fmla="*/ 10740 w 11293"/>
                  <a:gd name="connsiteY3" fmla="*/ 3004 h 11127"/>
                  <a:gd name="connsiteX4" fmla="*/ 11102 w 11293"/>
                  <a:gd name="connsiteY4" fmla="*/ 7683 h 11127"/>
                  <a:gd name="connsiteX5" fmla="*/ 8541 w 11293"/>
                  <a:gd name="connsiteY5" fmla="*/ 11085 h 11127"/>
                  <a:gd name="connsiteX6" fmla="*/ 2705 w 11293"/>
                  <a:gd name="connsiteY6" fmla="*/ 9564 h 11127"/>
                  <a:gd name="connsiteX7" fmla="*/ 40 w 11293"/>
                  <a:gd name="connsiteY7" fmla="*/ 9082 h 1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3" h="11127">
                    <a:moveTo>
                      <a:pt x="40" y="9082"/>
                    </a:moveTo>
                    <a:cubicBezTo>
                      <a:pt x="352" y="7566"/>
                      <a:pt x="3280" y="1761"/>
                      <a:pt x="4577" y="470"/>
                    </a:cubicBezTo>
                    <a:cubicBezTo>
                      <a:pt x="5874" y="-821"/>
                      <a:pt x="6795" y="914"/>
                      <a:pt x="7822" y="1336"/>
                    </a:cubicBezTo>
                    <a:cubicBezTo>
                      <a:pt x="8849" y="1758"/>
                      <a:pt x="10193" y="1947"/>
                      <a:pt x="10740" y="3004"/>
                    </a:cubicBezTo>
                    <a:cubicBezTo>
                      <a:pt x="11287" y="4061"/>
                      <a:pt x="11468" y="6337"/>
                      <a:pt x="11102" y="7683"/>
                    </a:cubicBezTo>
                    <a:cubicBezTo>
                      <a:pt x="10736" y="9030"/>
                      <a:pt x="9940" y="10771"/>
                      <a:pt x="8541" y="11085"/>
                    </a:cubicBezTo>
                    <a:cubicBezTo>
                      <a:pt x="7141" y="11398"/>
                      <a:pt x="4122" y="9898"/>
                      <a:pt x="2705" y="9564"/>
                    </a:cubicBezTo>
                    <a:cubicBezTo>
                      <a:pt x="1288" y="9230"/>
                      <a:pt x="-272" y="10598"/>
                      <a:pt x="40" y="9082"/>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370" name="Group 327"/>
              <p:cNvGrpSpPr>
                <a:grpSpLocks/>
              </p:cNvGrpSpPr>
              <p:nvPr/>
            </p:nvGrpSpPr>
            <p:grpSpPr bwMode="auto">
              <a:xfrm>
                <a:off x="7908175" y="5241780"/>
                <a:ext cx="536554" cy="263548"/>
                <a:chOff x="1871277" y="1576300"/>
                <a:chExt cx="1128371" cy="437861"/>
              </a:xfrm>
            </p:grpSpPr>
            <p:sp>
              <p:nvSpPr>
                <p:cNvPr id="374" name="Oval 373"/>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5" name="Rectangle 374"/>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6" name="Oval 375"/>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7" name="Freeform 376"/>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8" name="Freeform 377"/>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9" name="Freeform 378"/>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0" name="Freeform 379"/>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81" name="Straight Connector 380"/>
                <p:cNvCxnSpPr>
                  <a:endCxn id="376"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71" name="Group 370"/>
              <p:cNvGrpSpPr/>
              <p:nvPr/>
            </p:nvGrpSpPr>
            <p:grpSpPr>
              <a:xfrm>
                <a:off x="7876581" y="5223365"/>
                <a:ext cx="466894" cy="369332"/>
                <a:chOff x="599495" y="1708643"/>
                <a:chExt cx="491778" cy="409344"/>
              </a:xfrm>
            </p:grpSpPr>
            <p:sp>
              <p:nvSpPr>
                <p:cNvPr id="372" name="Oval 371"/>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3" name="TextBox 372"/>
                <p:cNvSpPr txBox="1"/>
                <p:nvPr/>
              </p:nvSpPr>
              <p:spPr>
                <a:xfrm>
                  <a:off x="599495" y="1708643"/>
                  <a:ext cx="491778" cy="409344"/>
                </a:xfrm>
                <a:prstGeom prst="rect">
                  <a:avLst/>
                </a:prstGeom>
                <a:noFill/>
              </p:spPr>
              <p:txBody>
                <a:bodyPr wrap="none" rtlCol="0">
                  <a:spAutoFit/>
                </a:bodyPr>
                <a:lstStyle/>
                <a:p>
                  <a:pPr algn="ctr"/>
                  <a:r>
                    <a:rPr lang="en-US" dirty="0"/>
                    <a:t>  </a:t>
                  </a:r>
                  <a:r>
                    <a:rPr lang="en-US" dirty="0">
                      <a:solidFill>
                        <a:srgbClr val="C00000"/>
                      </a:solidFill>
                    </a:rPr>
                    <a:t>X</a:t>
                  </a:r>
                </a:p>
              </p:txBody>
            </p:sp>
          </p:grpSp>
        </p:grpSp>
        <p:cxnSp>
          <p:nvCxnSpPr>
            <p:cNvPr id="402" name="Straight Connector 401"/>
            <p:cNvCxnSpPr/>
            <p:nvPr/>
          </p:nvCxnSpPr>
          <p:spPr bwMode="auto">
            <a:xfrm flipH="1">
              <a:off x="7133690" y="5764030"/>
              <a:ext cx="870024" cy="9999"/>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18" name="Group 117"/>
          <p:cNvGrpSpPr>
            <a:grpSpLocks/>
          </p:cNvGrpSpPr>
          <p:nvPr/>
        </p:nvGrpSpPr>
        <p:grpSpPr bwMode="auto">
          <a:xfrm>
            <a:off x="5713440" y="4938746"/>
            <a:ext cx="2590803" cy="1117600"/>
            <a:chOff x="2244" y="2236"/>
            <a:chExt cx="1632" cy="704"/>
          </a:xfrm>
        </p:grpSpPr>
        <p:sp>
          <p:nvSpPr>
            <p:cNvPr id="162850" name="AutoShape 118"/>
            <p:cNvSpPr>
              <a:spLocks noChangeArrowheads="1"/>
            </p:cNvSpPr>
            <p:nvPr/>
          </p:nvSpPr>
          <p:spPr bwMode="auto">
            <a:xfrm rot="17597965">
              <a:off x="2089" y="2391"/>
              <a:ext cx="484" cy="174"/>
            </a:xfrm>
            <a:prstGeom prst="leftArrow">
              <a:avLst>
                <a:gd name="adj1" fmla="val 50000"/>
                <a:gd name="adj2" fmla="val 69540"/>
              </a:avLst>
            </a:prstGeom>
            <a:gradFill rotWithShape="1">
              <a:gsLst>
                <a:gs pos="0">
                  <a:srgbClr val="FF0000"/>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2851" name="Text Box 119"/>
            <p:cNvSpPr txBox="1">
              <a:spLocks noChangeArrowheads="1"/>
            </p:cNvSpPr>
            <p:nvPr/>
          </p:nvSpPr>
          <p:spPr bwMode="auto">
            <a:xfrm>
              <a:off x="2325" y="2614"/>
              <a:ext cx="1551"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pPr>
              <a:r>
                <a:rPr lang="en-US" sz="1600" i="1" dirty="0">
                  <a:solidFill>
                    <a:srgbClr val="CC0000"/>
                  </a:solidFill>
                </a:rPr>
                <a:t>BGP advertisement:</a:t>
              </a:r>
            </a:p>
            <a:p>
              <a:pPr>
                <a:lnSpc>
                  <a:spcPct val="85000"/>
                </a:lnSpc>
              </a:pPr>
              <a:r>
                <a:rPr lang="en-US" sz="1600" i="1" dirty="0">
                  <a:solidFill>
                    <a:srgbClr val="CC0000"/>
                  </a:solidFill>
                </a:rPr>
                <a:t>AS3, X</a:t>
              </a:r>
            </a:p>
          </p:txBody>
        </p:sp>
      </p:grpSp>
      <p:sp>
        <p:nvSpPr>
          <p:cNvPr id="325"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82</a:t>
            </a:fld>
            <a:endParaRPr lang="en-US" sz="1200" dirty="0">
              <a:latin typeface="Tahoma" charset="0"/>
            </a:endParaRPr>
          </a:p>
        </p:txBody>
      </p:sp>
      <p:sp>
        <p:nvSpPr>
          <p:cNvPr id="326"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1522945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53668">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53668">
                                            <p:txEl>
                                              <p:pRg st="1" end="1"/>
                                            </p:txEl>
                                          </p:spTgt>
                                        </p:tgtEl>
                                        <p:attrNameLst>
                                          <p:attrName>style.visibility</p:attrName>
                                        </p:attrNameLst>
                                      </p:cBhvr>
                                      <p:to>
                                        <p:strVal val="visible"/>
                                      </p:to>
                                    </p:set>
                                  </p:childTnLst>
                                </p:cTn>
                              </p:par>
                              <p:par>
                                <p:cTn id="14" presetID="22" presetClass="entr" presetSubtype="1"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2"/>
          <p:cNvSpPr>
            <a:spLocks noGrp="1" noChangeArrowheads="1"/>
          </p:cNvSpPr>
          <p:nvPr>
            <p:ph type="title"/>
          </p:nvPr>
        </p:nvSpPr>
        <p:spPr>
          <a:xfrm>
            <a:off x="377825" y="150813"/>
            <a:ext cx="7772400" cy="1143000"/>
          </a:xfrm>
        </p:spPr>
        <p:txBody>
          <a:bodyPr/>
          <a:lstStyle/>
          <a:p>
            <a:pPr>
              <a:defRPr/>
            </a:pPr>
            <a:r>
              <a:rPr lang="en-US">
                <a:cs typeface="+mj-cs"/>
              </a:rPr>
              <a:t>Path attributes and BGP routes</a:t>
            </a:r>
          </a:p>
        </p:txBody>
      </p:sp>
      <p:sp>
        <p:nvSpPr>
          <p:cNvPr id="164868" name="Rectangle 3"/>
          <p:cNvSpPr>
            <a:spLocks noGrp="1" noChangeArrowheads="1"/>
          </p:cNvSpPr>
          <p:nvPr>
            <p:ph type="body" idx="1"/>
          </p:nvPr>
        </p:nvSpPr>
        <p:spPr>
          <a:xfrm>
            <a:off x="377825" y="1299755"/>
            <a:ext cx="8335963" cy="5416867"/>
          </a:xfrm>
        </p:spPr>
        <p:txBody>
          <a:bodyPr/>
          <a:lstStyle/>
          <a:p>
            <a:r>
              <a:rPr lang="en-US" dirty="0">
                <a:solidFill>
                  <a:srgbClr val="C00000"/>
                </a:solidFill>
                <a:latin typeface="Gill Sans MT" charset="0"/>
              </a:rPr>
              <a:t>advertised network </a:t>
            </a:r>
            <a:r>
              <a:rPr lang="en-US" dirty="0">
                <a:latin typeface="Gill Sans MT" charset="0"/>
              </a:rPr>
              <a:t>(referred to as prefix in BGP)</a:t>
            </a:r>
            <a:r>
              <a:rPr lang="en-US" dirty="0">
                <a:solidFill>
                  <a:srgbClr val="C00000"/>
                </a:solidFill>
                <a:latin typeface="Gill Sans MT" charset="0"/>
              </a:rPr>
              <a:t> </a:t>
            </a:r>
            <a:r>
              <a:rPr lang="en-US" dirty="0">
                <a:latin typeface="Gill Sans MT" charset="0"/>
              </a:rPr>
              <a:t>includes BGP attributes </a:t>
            </a:r>
          </a:p>
          <a:p>
            <a:pPr lvl="1"/>
            <a:r>
              <a:rPr lang="en-US" dirty="0">
                <a:latin typeface="Gill Sans MT" charset="0"/>
              </a:rPr>
              <a:t>prefix + attributes = </a:t>
            </a:r>
            <a:r>
              <a:rPr lang="ja-JP" altLang="en-US" dirty="0">
                <a:latin typeface="Gill Sans MT" charset="0"/>
              </a:rPr>
              <a:t>“</a:t>
            </a:r>
            <a:r>
              <a:rPr lang="en-US" altLang="ja-JP" dirty="0">
                <a:latin typeface="Gill Sans MT" charset="0"/>
              </a:rPr>
              <a:t>route</a:t>
            </a:r>
            <a:r>
              <a:rPr lang="ja-JP" altLang="en-US" dirty="0">
                <a:latin typeface="Gill Sans MT" charset="0"/>
              </a:rPr>
              <a:t>”</a:t>
            </a:r>
            <a:endParaRPr lang="en-US" altLang="ja-JP" dirty="0">
              <a:latin typeface="Gill Sans MT" charset="0"/>
            </a:endParaRPr>
          </a:p>
          <a:p>
            <a:r>
              <a:rPr lang="en-US" dirty="0">
                <a:latin typeface="Gill Sans MT" charset="0"/>
              </a:rPr>
              <a:t>three important attributes:</a:t>
            </a:r>
          </a:p>
          <a:p>
            <a:pPr lvl="1"/>
            <a:r>
              <a:rPr lang="en-US" dirty="0">
                <a:solidFill>
                  <a:srgbClr val="C00000"/>
                </a:solidFill>
                <a:latin typeface="Gill Sans MT" charset="0"/>
              </a:rPr>
              <a:t>ORIGIN</a:t>
            </a:r>
            <a:r>
              <a:rPr lang="en-US" dirty="0">
                <a:solidFill>
                  <a:srgbClr val="000090"/>
                </a:solidFill>
                <a:latin typeface="Gill Sans MT" charset="0"/>
              </a:rPr>
              <a:t>: </a:t>
            </a:r>
            <a:r>
              <a:rPr lang="en-US" dirty="0">
                <a:latin typeface="Gill Sans MT" charset="0"/>
              </a:rPr>
              <a:t>advertising AS</a:t>
            </a:r>
          </a:p>
          <a:p>
            <a:pPr lvl="1"/>
            <a:r>
              <a:rPr lang="en-US" dirty="0">
                <a:solidFill>
                  <a:srgbClr val="C00000"/>
                </a:solidFill>
                <a:latin typeface="Gill Sans MT" charset="0"/>
              </a:rPr>
              <a:t>AS-PATH</a:t>
            </a:r>
            <a:r>
              <a:rPr lang="en-US" dirty="0">
                <a:solidFill>
                  <a:srgbClr val="000090"/>
                </a:solidFill>
                <a:latin typeface="Gill Sans MT" charset="0"/>
              </a:rPr>
              <a:t>: </a:t>
            </a:r>
            <a:r>
              <a:rPr lang="en-US" dirty="0">
                <a:latin typeface="Gill Sans MT" charset="0"/>
              </a:rPr>
              <a:t>list of </a:t>
            </a:r>
            <a:r>
              <a:rPr lang="en-US" dirty="0" err="1">
                <a:latin typeface="Gill Sans MT" charset="0"/>
              </a:rPr>
              <a:t>ASes</a:t>
            </a:r>
            <a:r>
              <a:rPr lang="en-US" dirty="0">
                <a:latin typeface="Gill Sans MT" charset="0"/>
              </a:rPr>
              <a:t> through which advertisement has passed</a:t>
            </a:r>
          </a:p>
          <a:p>
            <a:pPr lvl="1"/>
            <a:r>
              <a:rPr lang="en-US" dirty="0">
                <a:solidFill>
                  <a:srgbClr val="C00000"/>
                </a:solidFill>
                <a:latin typeface="Gill Sans MT" charset="0"/>
              </a:rPr>
              <a:t>NEXT-HOP</a:t>
            </a:r>
            <a:r>
              <a:rPr lang="en-US" dirty="0">
                <a:solidFill>
                  <a:srgbClr val="CC0000"/>
                </a:solidFill>
                <a:latin typeface="Gill Sans MT" charset="0"/>
              </a:rPr>
              <a:t>:</a:t>
            </a:r>
            <a:r>
              <a:rPr lang="en-US" dirty="0">
                <a:latin typeface="Gill Sans MT" charset="0"/>
              </a:rPr>
              <a:t> indicates specific </a:t>
            </a:r>
            <a:r>
              <a:rPr lang="en-US" dirty="0">
                <a:solidFill>
                  <a:srgbClr val="C00000"/>
                </a:solidFill>
                <a:latin typeface="Gill Sans MT" charset="0"/>
              </a:rPr>
              <a:t>internal-AS</a:t>
            </a:r>
            <a:r>
              <a:rPr lang="en-US" dirty="0">
                <a:latin typeface="Gill Sans MT" charset="0"/>
              </a:rPr>
              <a:t> router to next-hop AS</a:t>
            </a:r>
          </a:p>
          <a:p>
            <a:r>
              <a:rPr lang="en-US" i="1" dirty="0">
                <a:solidFill>
                  <a:srgbClr val="C00000"/>
                </a:solidFill>
                <a:latin typeface="Gill Sans MT" charset="0"/>
              </a:rPr>
              <a:t>Policy-based routing</a:t>
            </a:r>
            <a:r>
              <a:rPr lang="en-US" i="1" dirty="0">
                <a:solidFill>
                  <a:srgbClr val="CC0000"/>
                </a:solidFill>
                <a:latin typeface="Gill Sans MT" charset="0"/>
              </a:rPr>
              <a:t>:</a:t>
            </a:r>
          </a:p>
          <a:p>
            <a:pPr lvl="1"/>
            <a:r>
              <a:rPr lang="en-US" dirty="0">
                <a:latin typeface="Gill Sans MT" charset="0"/>
              </a:rPr>
              <a:t>gateway receiving route advertisement uses </a:t>
            </a:r>
            <a:r>
              <a:rPr lang="en-US" i="1" dirty="0">
                <a:solidFill>
                  <a:srgbClr val="CC0000"/>
                </a:solidFill>
                <a:latin typeface="Gill Sans MT" charset="0"/>
              </a:rPr>
              <a:t>import policy</a:t>
            </a:r>
            <a:r>
              <a:rPr lang="en-US" i="1" dirty="0">
                <a:latin typeface="Gill Sans MT" charset="0"/>
              </a:rPr>
              <a:t> </a:t>
            </a:r>
            <a:r>
              <a:rPr lang="en-US" dirty="0">
                <a:latin typeface="Gill Sans MT" charset="0"/>
              </a:rPr>
              <a:t>to </a:t>
            </a:r>
            <a:r>
              <a:rPr lang="en-US" i="1" dirty="0">
                <a:solidFill>
                  <a:srgbClr val="C00000"/>
                </a:solidFill>
                <a:latin typeface="Gill Sans MT" charset="0"/>
              </a:rPr>
              <a:t>accept/decline </a:t>
            </a:r>
            <a:r>
              <a:rPr lang="en-US" dirty="0">
                <a:solidFill>
                  <a:srgbClr val="C00000"/>
                </a:solidFill>
                <a:latin typeface="Gill Sans MT" charset="0"/>
              </a:rPr>
              <a:t>path</a:t>
            </a:r>
            <a:r>
              <a:rPr lang="en-US" dirty="0">
                <a:latin typeface="Gill Sans MT" charset="0"/>
              </a:rPr>
              <a:t> (e.g., policy: never route through AS Y).</a:t>
            </a:r>
          </a:p>
          <a:p>
            <a:pPr lvl="1"/>
            <a:r>
              <a:rPr lang="en-US" dirty="0">
                <a:latin typeface="Gill Sans MT" charset="0"/>
              </a:rPr>
              <a:t>AS </a:t>
            </a:r>
            <a:r>
              <a:rPr lang="en-US" i="1" dirty="0">
                <a:solidFill>
                  <a:srgbClr val="C00000"/>
                </a:solidFill>
                <a:latin typeface="Gill Sans MT" charset="0"/>
              </a:rPr>
              <a:t>export policy</a:t>
            </a:r>
            <a:r>
              <a:rPr lang="en-US" dirty="0">
                <a:solidFill>
                  <a:srgbClr val="C00000"/>
                </a:solidFill>
                <a:latin typeface="Gill Sans MT" charset="0"/>
              </a:rPr>
              <a:t> </a:t>
            </a:r>
            <a:r>
              <a:rPr lang="en-US" dirty="0">
                <a:latin typeface="Gill Sans MT" charset="0"/>
              </a:rPr>
              <a:t>also determines whether to </a:t>
            </a:r>
            <a:r>
              <a:rPr lang="en-US" i="1" dirty="0">
                <a:solidFill>
                  <a:srgbClr val="CC0000"/>
                </a:solidFill>
                <a:latin typeface="Gill Sans MT" charset="0"/>
              </a:rPr>
              <a:t>advertise</a:t>
            </a:r>
            <a:r>
              <a:rPr lang="en-US" dirty="0">
                <a:latin typeface="Gill Sans MT" charset="0"/>
              </a:rPr>
              <a:t> </a:t>
            </a:r>
            <a:r>
              <a:rPr lang="en-US" dirty="0">
                <a:solidFill>
                  <a:srgbClr val="C00000"/>
                </a:solidFill>
                <a:latin typeface="Gill Sans MT" charset="0"/>
              </a:rPr>
              <a:t>path</a:t>
            </a:r>
            <a:r>
              <a:rPr lang="en-US" dirty="0">
                <a:latin typeface="Gill Sans MT" charset="0"/>
              </a:rPr>
              <a:t> to other neighboring </a:t>
            </a:r>
            <a:r>
              <a:rPr lang="en-US" dirty="0" err="1">
                <a:latin typeface="Gill Sans MT" charset="0"/>
              </a:rPr>
              <a:t>ASes</a:t>
            </a:r>
            <a:endParaRPr lang="en-US" dirty="0">
              <a:latin typeface="Gill Sans MT" charset="0"/>
            </a:endParaRPr>
          </a:p>
          <a:p>
            <a:pPr lvl="1"/>
            <a:endParaRPr lang="en-US" dirty="0">
              <a:latin typeface="Gill Sans MT" charset="0"/>
            </a:endParaRPr>
          </a:p>
        </p:txBody>
      </p:sp>
      <p:pic>
        <p:nvPicPr>
          <p:cNvPr id="164869" name="Picture 5"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688" y="993775"/>
            <a:ext cx="7313612"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83</a:t>
            </a:fld>
            <a:endParaRPr lang="en-US" sz="1200" dirty="0">
              <a:latin typeface="Tahoma" charset="0"/>
            </a:endParaRPr>
          </a:p>
        </p:txBody>
      </p:sp>
      <p:sp>
        <p:nvSpPr>
          <p:cNvPr id="6"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18785707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5" name="Rectangle 3"/>
          <p:cNvSpPr>
            <a:spLocks noGrp="1" noChangeArrowheads="1"/>
          </p:cNvSpPr>
          <p:nvPr>
            <p:ph type="title"/>
          </p:nvPr>
        </p:nvSpPr>
        <p:spPr>
          <a:xfrm>
            <a:off x="533400" y="0"/>
            <a:ext cx="7772400" cy="1143000"/>
          </a:xfrm>
        </p:spPr>
        <p:txBody>
          <a:bodyPr/>
          <a:lstStyle/>
          <a:p>
            <a:pPr>
              <a:defRPr/>
            </a:pPr>
            <a:r>
              <a:rPr lang="en-US" dirty="0">
                <a:cs typeface="+mj-cs"/>
              </a:rPr>
              <a:t>BGP path advertisement</a:t>
            </a:r>
          </a:p>
        </p:txBody>
      </p:sp>
      <p:sp>
        <p:nvSpPr>
          <p:cNvPr id="753668" name="Rectangle 4"/>
          <p:cNvSpPr>
            <a:spLocks noGrp="1" noChangeArrowheads="1"/>
          </p:cNvSpPr>
          <p:nvPr>
            <p:ph type="body" idx="1"/>
          </p:nvPr>
        </p:nvSpPr>
        <p:spPr>
          <a:xfrm>
            <a:off x="399869" y="4977429"/>
            <a:ext cx="8505825" cy="610571"/>
          </a:xfrm>
        </p:spPr>
        <p:txBody>
          <a:bodyPr/>
          <a:lstStyle/>
          <a:p>
            <a:pPr marL="293688" indent="-293688">
              <a:lnSpc>
                <a:spcPts val="2140"/>
              </a:lnSpc>
            </a:pPr>
            <a:r>
              <a:rPr lang="en-US" sz="2200" dirty="0">
                <a:latin typeface="Gill Sans MT" charset="0"/>
              </a:rPr>
              <a:t>based on AS2 </a:t>
            </a:r>
            <a:r>
              <a:rPr lang="en-US" sz="2200" i="1" dirty="0">
                <a:solidFill>
                  <a:srgbClr val="C00000"/>
                </a:solidFill>
                <a:latin typeface="Gill Sans MT" charset="0"/>
              </a:rPr>
              <a:t>import polic</a:t>
            </a:r>
            <a:r>
              <a:rPr lang="en-US" sz="2200" dirty="0">
                <a:solidFill>
                  <a:srgbClr val="C00000"/>
                </a:solidFill>
                <a:latin typeface="Gill Sans MT" charset="0"/>
              </a:rPr>
              <a:t>y</a:t>
            </a:r>
            <a:r>
              <a:rPr lang="en-US" sz="2200" dirty="0">
                <a:latin typeface="Gill Sans MT" charset="0"/>
              </a:rPr>
              <a:t>, AS2 router 2c </a:t>
            </a:r>
            <a:r>
              <a:rPr lang="en-US" sz="2200" dirty="0">
                <a:solidFill>
                  <a:srgbClr val="C00000"/>
                </a:solidFill>
                <a:latin typeface="Gill Sans MT" charset="0"/>
              </a:rPr>
              <a:t>accepts</a:t>
            </a:r>
            <a:r>
              <a:rPr lang="en-US" sz="2200" dirty="0">
                <a:latin typeface="Gill Sans MT" charset="0"/>
              </a:rPr>
              <a:t> path </a:t>
            </a:r>
            <a:r>
              <a:rPr lang="en-US" sz="2200" dirty="0">
                <a:solidFill>
                  <a:srgbClr val="C00000"/>
                </a:solidFill>
                <a:latin typeface="Gill Sans MT" charset="0"/>
              </a:rPr>
              <a:t>AS3,X</a:t>
            </a:r>
            <a:r>
              <a:rPr lang="en-US" sz="2200" dirty="0">
                <a:latin typeface="Gill Sans MT" charset="0"/>
              </a:rPr>
              <a:t>, and propagates (via iBGP) to all AS2 routers</a:t>
            </a:r>
          </a:p>
          <a:p>
            <a:endParaRPr lang="en-US" sz="2000" dirty="0">
              <a:latin typeface="Gill Sans MT" charset="0"/>
            </a:endParaRPr>
          </a:p>
        </p:txBody>
      </p:sp>
      <p:pic>
        <p:nvPicPr>
          <p:cNvPr id="162849"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7" y="800100"/>
            <a:ext cx="5602043" cy="1768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5" name="Group 124"/>
          <p:cNvGrpSpPr/>
          <p:nvPr/>
        </p:nvGrpSpPr>
        <p:grpSpPr>
          <a:xfrm>
            <a:off x="624887" y="1451514"/>
            <a:ext cx="2557336" cy="1719017"/>
            <a:chOff x="-2170772" y="2784954"/>
            <a:chExt cx="2712783" cy="1853712"/>
          </a:xfrm>
        </p:grpSpPr>
        <p:sp>
          <p:nvSpPr>
            <p:cNvPr id="261" name="Freeform 2"/>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262" name="Group 261"/>
            <p:cNvGrpSpPr/>
            <p:nvPr/>
          </p:nvGrpSpPr>
          <p:grpSpPr>
            <a:xfrm>
              <a:off x="-1935370" y="2935816"/>
              <a:ext cx="2333625" cy="1590649"/>
              <a:chOff x="833331" y="2873352"/>
              <a:chExt cx="2333625" cy="1590649"/>
            </a:xfrm>
          </p:grpSpPr>
          <p:grpSp>
            <p:nvGrpSpPr>
              <p:cNvPr id="263" name="Group 262"/>
              <p:cNvGrpSpPr/>
              <p:nvPr/>
            </p:nvGrpSpPr>
            <p:grpSpPr>
              <a:xfrm>
                <a:off x="1736090" y="2873352"/>
                <a:ext cx="565150" cy="369332"/>
                <a:chOff x="1736090" y="2873352"/>
                <a:chExt cx="565150" cy="369332"/>
              </a:xfrm>
            </p:grpSpPr>
            <p:grpSp>
              <p:nvGrpSpPr>
                <p:cNvPr id="312" name="Group 327"/>
                <p:cNvGrpSpPr>
                  <a:grpSpLocks/>
                </p:cNvGrpSpPr>
                <p:nvPr/>
              </p:nvGrpSpPr>
              <p:grpSpPr bwMode="auto">
                <a:xfrm>
                  <a:off x="1736090" y="2893762"/>
                  <a:ext cx="565150" cy="292100"/>
                  <a:chOff x="1871277" y="1576300"/>
                  <a:chExt cx="1128371" cy="437861"/>
                </a:xfrm>
              </p:grpSpPr>
              <p:sp>
                <p:nvSpPr>
                  <p:cNvPr id="316" name="Oval 315"/>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17" name="Rectangle 316"/>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8" name="Oval 317"/>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19" name="Freeform 318"/>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0" name="Freeform 319"/>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1" name="Freeform 320"/>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2" name="Freeform 321"/>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23" name="Straight Connector 322"/>
                  <p:cNvCxnSpPr>
                    <a:endCxn id="318"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13" name="Group 312"/>
                <p:cNvGrpSpPr/>
                <p:nvPr/>
              </p:nvGrpSpPr>
              <p:grpSpPr>
                <a:xfrm>
                  <a:off x="1770362" y="2873352"/>
                  <a:ext cx="441422" cy="369332"/>
                  <a:chOff x="667045" y="1708643"/>
                  <a:chExt cx="441422" cy="369332"/>
                </a:xfrm>
              </p:grpSpPr>
              <p:sp>
                <p:nvSpPr>
                  <p:cNvPr id="314" name="Oval 313"/>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5" name="TextBox 314"/>
                  <p:cNvSpPr txBox="1"/>
                  <p:nvPr/>
                </p:nvSpPr>
                <p:spPr>
                  <a:xfrm>
                    <a:off x="667045" y="1708643"/>
                    <a:ext cx="441422" cy="369332"/>
                  </a:xfrm>
                  <a:prstGeom prst="rect">
                    <a:avLst/>
                  </a:prstGeom>
                  <a:noFill/>
                </p:spPr>
                <p:txBody>
                  <a:bodyPr wrap="none" rtlCol="0">
                    <a:spAutoFit/>
                  </a:bodyPr>
                  <a:lstStyle/>
                  <a:p>
                    <a:r>
                      <a:rPr lang="en-US" dirty="0"/>
                      <a:t>1b</a:t>
                    </a:r>
                  </a:p>
                </p:txBody>
              </p:sp>
            </p:grpSp>
          </p:grpSp>
          <p:grpSp>
            <p:nvGrpSpPr>
              <p:cNvPr id="264" name="Group 263"/>
              <p:cNvGrpSpPr/>
              <p:nvPr/>
            </p:nvGrpSpPr>
            <p:grpSpPr>
              <a:xfrm>
                <a:off x="1740320" y="4094669"/>
                <a:ext cx="565150" cy="369332"/>
                <a:chOff x="1736090" y="2873352"/>
                <a:chExt cx="565150" cy="369332"/>
              </a:xfrm>
            </p:grpSpPr>
            <p:grpSp>
              <p:nvGrpSpPr>
                <p:cNvPr id="299" name="Group 327"/>
                <p:cNvGrpSpPr>
                  <a:grpSpLocks/>
                </p:cNvGrpSpPr>
                <p:nvPr/>
              </p:nvGrpSpPr>
              <p:grpSpPr bwMode="auto">
                <a:xfrm>
                  <a:off x="1736090" y="2893762"/>
                  <a:ext cx="565150" cy="292100"/>
                  <a:chOff x="1871277" y="1576300"/>
                  <a:chExt cx="1128371" cy="437861"/>
                </a:xfrm>
              </p:grpSpPr>
              <p:sp>
                <p:nvSpPr>
                  <p:cNvPr id="303" name="Oval 302"/>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04" name="Rectangle 303"/>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5" name="Oval 304"/>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06" name="Freeform 305"/>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7" name="Freeform 306"/>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8" name="Freeform 307"/>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9" name="Freeform 308"/>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10" name="Straight Connector 309"/>
                  <p:cNvCxnSpPr>
                    <a:endCxn id="305"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00" name="Group 299"/>
                <p:cNvGrpSpPr/>
                <p:nvPr/>
              </p:nvGrpSpPr>
              <p:grpSpPr>
                <a:xfrm>
                  <a:off x="1770362" y="2873352"/>
                  <a:ext cx="441422" cy="369332"/>
                  <a:chOff x="667045" y="1708643"/>
                  <a:chExt cx="441422" cy="369332"/>
                </a:xfrm>
              </p:grpSpPr>
              <p:sp>
                <p:nvSpPr>
                  <p:cNvPr id="301" name="Oval 300"/>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2" name="TextBox 301"/>
                  <p:cNvSpPr txBox="1"/>
                  <p:nvPr/>
                </p:nvSpPr>
                <p:spPr>
                  <a:xfrm>
                    <a:off x="667045" y="1708643"/>
                    <a:ext cx="441422" cy="369332"/>
                  </a:xfrm>
                  <a:prstGeom prst="rect">
                    <a:avLst/>
                  </a:prstGeom>
                  <a:noFill/>
                </p:spPr>
                <p:txBody>
                  <a:bodyPr wrap="none" rtlCol="0">
                    <a:spAutoFit/>
                  </a:bodyPr>
                  <a:lstStyle/>
                  <a:p>
                    <a:r>
                      <a:rPr lang="en-US" dirty="0"/>
                      <a:t>1d</a:t>
                    </a:r>
                  </a:p>
                </p:txBody>
              </p:sp>
            </p:grpSp>
          </p:grpSp>
          <p:grpSp>
            <p:nvGrpSpPr>
              <p:cNvPr id="265" name="Group 264"/>
              <p:cNvGrpSpPr/>
              <p:nvPr/>
            </p:nvGrpSpPr>
            <p:grpSpPr>
              <a:xfrm>
                <a:off x="2601806" y="3485072"/>
                <a:ext cx="565150" cy="369332"/>
                <a:chOff x="1736090" y="2873352"/>
                <a:chExt cx="565150" cy="369332"/>
              </a:xfrm>
            </p:grpSpPr>
            <p:grpSp>
              <p:nvGrpSpPr>
                <p:cNvPr id="286" name="Group 327"/>
                <p:cNvGrpSpPr>
                  <a:grpSpLocks/>
                </p:cNvGrpSpPr>
                <p:nvPr/>
              </p:nvGrpSpPr>
              <p:grpSpPr bwMode="auto">
                <a:xfrm>
                  <a:off x="1736090" y="2893762"/>
                  <a:ext cx="565150" cy="292100"/>
                  <a:chOff x="1871277" y="1576300"/>
                  <a:chExt cx="1128371" cy="437861"/>
                </a:xfrm>
              </p:grpSpPr>
              <p:sp>
                <p:nvSpPr>
                  <p:cNvPr id="290" name="Oval 289"/>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91" name="Rectangle 290"/>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2" name="Oval 291"/>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93" name="Freeform 292"/>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4" name="Freeform 293"/>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5" name="Freeform 294"/>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6" name="Freeform 295"/>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97" name="Straight Connector 296"/>
                  <p:cNvCxnSpPr>
                    <a:endCxn id="292"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87" name="Group 286"/>
                <p:cNvGrpSpPr/>
                <p:nvPr/>
              </p:nvGrpSpPr>
              <p:grpSpPr>
                <a:xfrm>
                  <a:off x="1770362" y="2873352"/>
                  <a:ext cx="428460" cy="369332"/>
                  <a:chOff x="667045" y="1708643"/>
                  <a:chExt cx="428460" cy="369332"/>
                </a:xfrm>
              </p:grpSpPr>
              <p:sp>
                <p:nvSpPr>
                  <p:cNvPr id="288" name="Oval 287"/>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9" name="TextBox 288"/>
                  <p:cNvSpPr txBox="1"/>
                  <p:nvPr/>
                </p:nvSpPr>
                <p:spPr>
                  <a:xfrm>
                    <a:off x="667045" y="1708643"/>
                    <a:ext cx="428460" cy="369332"/>
                  </a:xfrm>
                  <a:prstGeom prst="rect">
                    <a:avLst/>
                  </a:prstGeom>
                  <a:noFill/>
                </p:spPr>
                <p:txBody>
                  <a:bodyPr wrap="none" rtlCol="0">
                    <a:spAutoFit/>
                  </a:bodyPr>
                  <a:lstStyle/>
                  <a:p>
                    <a:r>
                      <a:rPr lang="en-US" dirty="0"/>
                      <a:t>1c</a:t>
                    </a:r>
                  </a:p>
                </p:txBody>
              </p:sp>
            </p:grpSp>
          </p:grpSp>
          <p:grpSp>
            <p:nvGrpSpPr>
              <p:cNvPr id="266" name="Group 265"/>
              <p:cNvGrpSpPr/>
              <p:nvPr/>
            </p:nvGrpSpPr>
            <p:grpSpPr>
              <a:xfrm>
                <a:off x="833331" y="3478719"/>
                <a:ext cx="565150" cy="369332"/>
                <a:chOff x="1736090" y="2873352"/>
                <a:chExt cx="565150" cy="369332"/>
              </a:xfrm>
            </p:grpSpPr>
            <p:grpSp>
              <p:nvGrpSpPr>
                <p:cNvPr id="273" name="Group 327"/>
                <p:cNvGrpSpPr>
                  <a:grpSpLocks/>
                </p:cNvGrpSpPr>
                <p:nvPr/>
              </p:nvGrpSpPr>
              <p:grpSpPr bwMode="auto">
                <a:xfrm>
                  <a:off x="1736090" y="2893762"/>
                  <a:ext cx="565150" cy="292100"/>
                  <a:chOff x="1871277" y="1576300"/>
                  <a:chExt cx="1128371" cy="437861"/>
                </a:xfrm>
              </p:grpSpPr>
              <p:sp>
                <p:nvSpPr>
                  <p:cNvPr id="277" name="Oval 276"/>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78" name="Rectangle 277"/>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9" name="Oval 278"/>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80" name="Freeform 279"/>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1" name="Freeform 280"/>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2" name="Freeform 281"/>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3" name="Freeform 282"/>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84" name="Straight Connector 283"/>
                  <p:cNvCxnSpPr>
                    <a:endCxn id="279"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74" name="Group 273"/>
                <p:cNvGrpSpPr/>
                <p:nvPr/>
              </p:nvGrpSpPr>
              <p:grpSpPr>
                <a:xfrm>
                  <a:off x="1770362" y="2873352"/>
                  <a:ext cx="441422" cy="369332"/>
                  <a:chOff x="667045" y="1708643"/>
                  <a:chExt cx="441422" cy="369332"/>
                </a:xfrm>
              </p:grpSpPr>
              <p:sp>
                <p:nvSpPr>
                  <p:cNvPr id="275" name="Oval 274"/>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6" name="TextBox 275"/>
                  <p:cNvSpPr txBox="1"/>
                  <p:nvPr/>
                </p:nvSpPr>
                <p:spPr>
                  <a:xfrm>
                    <a:off x="667045" y="1708643"/>
                    <a:ext cx="441422" cy="369332"/>
                  </a:xfrm>
                  <a:prstGeom prst="rect">
                    <a:avLst/>
                  </a:prstGeom>
                  <a:noFill/>
                </p:spPr>
                <p:txBody>
                  <a:bodyPr wrap="none" rtlCol="0">
                    <a:spAutoFit/>
                  </a:bodyPr>
                  <a:lstStyle/>
                  <a:p>
                    <a:r>
                      <a:rPr lang="en-US" dirty="0"/>
                      <a:t>1a</a:t>
                    </a:r>
                  </a:p>
                </p:txBody>
              </p:sp>
            </p:grpSp>
          </p:grpSp>
          <p:cxnSp>
            <p:nvCxnSpPr>
              <p:cNvPr id="267" name="Straight Connector 266"/>
              <p:cNvCxnSpPr>
                <a:stCxn id="315" idx="2"/>
                <a:endCxn id="302" idx="0"/>
              </p:cNvCxnSpPr>
              <p:nvPr/>
            </p:nvCxnSpPr>
            <p:spPr bwMode="auto">
              <a:xfrm>
                <a:off x="1991073" y="3242684"/>
                <a:ext cx="4230" cy="851985"/>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8" name="Straight Connector 267"/>
              <p:cNvCxnSpPr/>
              <p:nvPr/>
            </p:nvCxnSpPr>
            <p:spPr bwMode="auto">
              <a:xfrm>
                <a:off x="1407477" y="3648621"/>
                <a:ext cx="1204913" cy="635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9" name="Straight Connector 268"/>
              <p:cNvCxnSpPr>
                <a:stCxn id="316" idx="7"/>
              </p:cNvCxnSpPr>
              <p:nvPr/>
            </p:nvCxnSpPr>
            <p:spPr bwMode="auto">
              <a:xfrm>
                <a:off x="2218708" y="3154477"/>
                <a:ext cx="480042" cy="36977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0" name="Straight Connector 269"/>
              <p:cNvCxnSpPr/>
              <p:nvPr/>
            </p:nvCxnSpPr>
            <p:spPr bwMode="auto">
              <a:xfrm>
                <a:off x="1300073" y="3786304"/>
                <a:ext cx="477927" cy="357071"/>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1" name="Straight Connector 270"/>
              <p:cNvCxnSpPr/>
              <p:nvPr/>
            </p:nvCxnSpPr>
            <p:spPr bwMode="auto">
              <a:xfrm flipH="1">
                <a:off x="2196042" y="3783542"/>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2" name="Straight Connector 271"/>
              <p:cNvCxnSpPr/>
              <p:nvPr/>
            </p:nvCxnSpPr>
            <p:spPr bwMode="auto">
              <a:xfrm flipH="1">
                <a:off x="1287553" y="3166946"/>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grpSp>
        <p:nvGrpSpPr>
          <p:cNvPr id="126" name="Group 125"/>
          <p:cNvGrpSpPr/>
          <p:nvPr/>
        </p:nvGrpSpPr>
        <p:grpSpPr>
          <a:xfrm>
            <a:off x="3285692" y="2378685"/>
            <a:ext cx="2545688" cy="1720535"/>
            <a:chOff x="-2170772" y="2784954"/>
            <a:chExt cx="2712783" cy="1853712"/>
          </a:xfrm>
        </p:grpSpPr>
        <p:sp>
          <p:nvSpPr>
            <p:cNvPr id="197" name="Freeform 2"/>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198" name="Group 197"/>
            <p:cNvGrpSpPr/>
            <p:nvPr/>
          </p:nvGrpSpPr>
          <p:grpSpPr>
            <a:xfrm>
              <a:off x="-1935370" y="2935816"/>
              <a:ext cx="2333625" cy="1590649"/>
              <a:chOff x="833331" y="2873352"/>
              <a:chExt cx="2333625" cy="1590649"/>
            </a:xfrm>
          </p:grpSpPr>
          <p:grpSp>
            <p:nvGrpSpPr>
              <p:cNvPr id="199" name="Group 198"/>
              <p:cNvGrpSpPr/>
              <p:nvPr/>
            </p:nvGrpSpPr>
            <p:grpSpPr>
              <a:xfrm>
                <a:off x="1736090" y="2873352"/>
                <a:ext cx="565150" cy="369332"/>
                <a:chOff x="1736090" y="2873352"/>
                <a:chExt cx="565150" cy="369332"/>
              </a:xfrm>
            </p:grpSpPr>
            <p:grpSp>
              <p:nvGrpSpPr>
                <p:cNvPr id="248" name="Group 327"/>
                <p:cNvGrpSpPr>
                  <a:grpSpLocks/>
                </p:cNvGrpSpPr>
                <p:nvPr/>
              </p:nvGrpSpPr>
              <p:grpSpPr bwMode="auto">
                <a:xfrm>
                  <a:off x="1736090" y="2893762"/>
                  <a:ext cx="565150" cy="292100"/>
                  <a:chOff x="1871277" y="1576300"/>
                  <a:chExt cx="1128371" cy="437861"/>
                </a:xfrm>
              </p:grpSpPr>
              <p:sp>
                <p:nvSpPr>
                  <p:cNvPr id="252" name="Oval 251"/>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53" name="Rectangle 252"/>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4" name="Oval 253"/>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55" name="Freeform 254"/>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 name="Freeform 255"/>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7" name="Freeform 256"/>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8" name="Freeform 257"/>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59" name="Straight Connector 258"/>
                  <p:cNvCxnSpPr>
                    <a:endCxn id="254"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49" name="Group 248"/>
                <p:cNvGrpSpPr/>
                <p:nvPr/>
              </p:nvGrpSpPr>
              <p:grpSpPr>
                <a:xfrm>
                  <a:off x="1770362" y="2873352"/>
                  <a:ext cx="441422" cy="369332"/>
                  <a:chOff x="667045" y="1708643"/>
                  <a:chExt cx="441422" cy="369332"/>
                </a:xfrm>
              </p:grpSpPr>
              <p:sp>
                <p:nvSpPr>
                  <p:cNvPr id="250" name="Oval 249"/>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1" name="TextBox 250"/>
                  <p:cNvSpPr txBox="1"/>
                  <p:nvPr/>
                </p:nvSpPr>
                <p:spPr>
                  <a:xfrm>
                    <a:off x="667045" y="1708643"/>
                    <a:ext cx="441422" cy="369332"/>
                  </a:xfrm>
                  <a:prstGeom prst="rect">
                    <a:avLst/>
                  </a:prstGeom>
                  <a:noFill/>
                </p:spPr>
                <p:txBody>
                  <a:bodyPr wrap="none" rtlCol="0">
                    <a:spAutoFit/>
                  </a:bodyPr>
                  <a:lstStyle/>
                  <a:p>
                    <a:r>
                      <a:rPr lang="en-US" dirty="0"/>
                      <a:t>2b</a:t>
                    </a:r>
                  </a:p>
                </p:txBody>
              </p:sp>
            </p:grpSp>
          </p:grpSp>
          <p:grpSp>
            <p:nvGrpSpPr>
              <p:cNvPr id="200" name="Group 199"/>
              <p:cNvGrpSpPr/>
              <p:nvPr/>
            </p:nvGrpSpPr>
            <p:grpSpPr>
              <a:xfrm>
                <a:off x="1740320" y="4094669"/>
                <a:ext cx="565150" cy="369332"/>
                <a:chOff x="1736090" y="2873352"/>
                <a:chExt cx="565150" cy="369332"/>
              </a:xfrm>
            </p:grpSpPr>
            <p:grpSp>
              <p:nvGrpSpPr>
                <p:cNvPr id="235" name="Group 327"/>
                <p:cNvGrpSpPr>
                  <a:grpSpLocks/>
                </p:cNvGrpSpPr>
                <p:nvPr/>
              </p:nvGrpSpPr>
              <p:grpSpPr bwMode="auto">
                <a:xfrm>
                  <a:off x="1736090" y="2893762"/>
                  <a:ext cx="565150" cy="292100"/>
                  <a:chOff x="1871277" y="1576300"/>
                  <a:chExt cx="1128371" cy="437861"/>
                </a:xfrm>
              </p:grpSpPr>
              <p:sp>
                <p:nvSpPr>
                  <p:cNvPr id="239" name="Oval 238"/>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0" name="Rectangle 239"/>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1" name="Oval 240"/>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2" name="Freeform 24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3" name="Freeform 242"/>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4" name="Freeform 243"/>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 name="Freeform 244"/>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46" name="Straight Connector 245"/>
                  <p:cNvCxnSpPr>
                    <a:endCxn id="241"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36" name="Group 235"/>
                <p:cNvGrpSpPr/>
                <p:nvPr/>
              </p:nvGrpSpPr>
              <p:grpSpPr>
                <a:xfrm>
                  <a:off x="1770362" y="2873352"/>
                  <a:ext cx="441422" cy="369332"/>
                  <a:chOff x="667045" y="1708643"/>
                  <a:chExt cx="441422" cy="369332"/>
                </a:xfrm>
              </p:grpSpPr>
              <p:sp>
                <p:nvSpPr>
                  <p:cNvPr id="237" name="Oval 236"/>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8" name="TextBox 237"/>
                  <p:cNvSpPr txBox="1"/>
                  <p:nvPr/>
                </p:nvSpPr>
                <p:spPr>
                  <a:xfrm>
                    <a:off x="667045" y="1708643"/>
                    <a:ext cx="441422" cy="369332"/>
                  </a:xfrm>
                  <a:prstGeom prst="rect">
                    <a:avLst/>
                  </a:prstGeom>
                  <a:noFill/>
                </p:spPr>
                <p:txBody>
                  <a:bodyPr wrap="none" rtlCol="0">
                    <a:spAutoFit/>
                  </a:bodyPr>
                  <a:lstStyle/>
                  <a:p>
                    <a:r>
                      <a:rPr lang="en-US" dirty="0"/>
                      <a:t>2d</a:t>
                    </a:r>
                  </a:p>
                </p:txBody>
              </p:sp>
            </p:grpSp>
          </p:grpSp>
          <p:grpSp>
            <p:nvGrpSpPr>
              <p:cNvPr id="201" name="Group 200"/>
              <p:cNvGrpSpPr/>
              <p:nvPr/>
            </p:nvGrpSpPr>
            <p:grpSpPr>
              <a:xfrm>
                <a:off x="2601806" y="3485072"/>
                <a:ext cx="565150" cy="369332"/>
                <a:chOff x="1736090" y="2873352"/>
                <a:chExt cx="565150" cy="369332"/>
              </a:xfrm>
            </p:grpSpPr>
            <p:grpSp>
              <p:nvGrpSpPr>
                <p:cNvPr id="222" name="Group 327"/>
                <p:cNvGrpSpPr>
                  <a:grpSpLocks/>
                </p:cNvGrpSpPr>
                <p:nvPr/>
              </p:nvGrpSpPr>
              <p:grpSpPr bwMode="auto">
                <a:xfrm>
                  <a:off x="1736090" y="2893762"/>
                  <a:ext cx="565150" cy="292100"/>
                  <a:chOff x="1871277" y="1576300"/>
                  <a:chExt cx="1128371" cy="437861"/>
                </a:xfrm>
              </p:grpSpPr>
              <p:sp>
                <p:nvSpPr>
                  <p:cNvPr id="226" name="Oval 225"/>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27" name="Rectangle 226"/>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8" name="Oval 227"/>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29" name="Freeform 228"/>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0" name="Freeform 229"/>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1" name="Freeform 230"/>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2" name="Freeform 231"/>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33" name="Straight Connector 232"/>
                  <p:cNvCxnSpPr>
                    <a:endCxn id="228"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23" name="Group 222"/>
                <p:cNvGrpSpPr/>
                <p:nvPr/>
              </p:nvGrpSpPr>
              <p:grpSpPr>
                <a:xfrm>
                  <a:off x="1770362" y="2873352"/>
                  <a:ext cx="428460" cy="369332"/>
                  <a:chOff x="667045" y="1708643"/>
                  <a:chExt cx="428460" cy="369332"/>
                </a:xfrm>
              </p:grpSpPr>
              <p:sp>
                <p:nvSpPr>
                  <p:cNvPr id="224" name="Oval 223"/>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5" name="TextBox 224"/>
                  <p:cNvSpPr txBox="1"/>
                  <p:nvPr/>
                </p:nvSpPr>
                <p:spPr>
                  <a:xfrm>
                    <a:off x="667045" y="1708643"/>
                    <a:ext cx="428460" cy="369332"/>
                  </a:xfrm>
                  <a:prstGeom prst="rect">
                    <a:avLst/>
                  </a:prstGeom>
                  <a:noFill/>
                </p:spPr>
                <p:txBody>
                  <a:bodyPr wrap="none" rtlCol="0">
                    <a:spAutoFit/>
                  </a:bodyPr>
                  <a:lstStyle/>
                  <a:p>
                    <a:r>
                      <a:rPr lang="en-US" dirty="0"/>
                      <a:t>2c</a:t>
                    </a:r>
                  </a:p>
                </p:txBody>
              </p:sp>
            </p:grpSp>
          </p:grpSp>
          <p:grpSp>
            <p:nvGrpSpPr>
              <p:cNvPr id="202" name="Group 201"/>
              <p:cNvGrpSpPr/>
              <p:nvPr/>
            </p:nvGrpSpPr>
            <p:grpSpPr>
              <a:xfrm>
                <a:off x="833331" y="3478719"/>
                <a:ext cx="565150" cy="369332"/>
                <a:chOff x="1736090" y="2873352"/>
                <a:chExt cx="565150" cy="369332"/>
              </a:xfrm>
            </p:grpSpPr>
            <p:grpSp>
              <p:nvGrpSpPr>
                <p:cNvPr id="209" name="Group 327"/>
                <p:cNvGrpSpPr>
                  <a:grpSpLocks/>
                </p:cNvGrpSpPr>
                <p:nvPr/>
              </p:nvGrpSpPr>
              <p:grpSpPr bwMode="auto">
                <a:xfrm>
                  <a:off x="1736090" y="2893762"/>
                  <a:ext cx="565150" cy="292100"/>
                  <a:chOff x="1871277" y="1576300"/>
                  <a:chExt cx="1128371" cy="437861"/>
                </a:xfrm>
              </p:grpSpPr>
              <p:sp>
                <p:nvSpPr>
                  <p:cNvPr id="213" name="Oval 212"/>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14" name="Rectangle 213"/>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5" name="Oval 214"/>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16" name="Freeform 215"/>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7" name="Freeform 216"/>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8" name="Freeform 217"/>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9" name="Freeform 218"/>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20" name="Straight Connector 219"/>
                  <p:cNvCxnSpPr>
                    <a:endCxn id="215"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1770362" y="2873352"/>
                  <a:ext cx="441422" cy="369332"/>
                  <a:chOff x="667045" y="1708643"/>
                  <a:chExt cx="441422" cy="369332"/>
                </a:xfrm>
              </p:grpSpPr>
              <p:sp>
                <p:nvSpPr>
                  <p:cNvPr id="211" name="Oval 210"/>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2" name="TextBox 211"/>
                  <p:cNvSpPr txBox="1"/>
                  <p:nvPr/>
                </p:nvSpPr>
                <p:spPr>
                  <a:xfrm>
                    <a:off x="667045" y="1708643"/>
                    <a:ext cx="441422" cy="369332"/>
                  </a:xfrm>
                  <a:prstGeom prst="rect">
                    <a:avLst/>
                  </a:prstGeom>
                  <a:noFill/>
                </p:spPr>
                <p:txBody>
                  <a:bodyPr wrap="none" rtlCol="0">
                    <a:spAutoFit/>
                  </a:bodyPr>
                  <a:lstStyle/>
                  <a:p>
                    <a:r>
                      <a:rPr lang="en-US" dirty="0"/>
                      <a:t>2a</a:t>
                    </a:r>
                  </a:p>
                </p:txBody>
              </p:sp>
            </p:grpSp>
          </p:grpSp>
          <p:cxnSp>
            <p:nvCxnSpPr>
              <p:cNvPr id="203" name="Straight Connector 202"/>
              <p:cNvCxnSpPr>
                <a:stCxn id="251" idx="2"/>
                <a:endCxn id="238" idx="0"/>
              </p:cNvCxnSpPr>
              <p:nvPr/>
            </p:nvCxnSpPr>
            <p:spPr bwMode="auto">
              <a:xfrm>
                <a:off x="1991073" y="3242684"/>
                <a:ext cx="4230" cy="851985"/>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4" name="Straight Connector 203"/>
              <p:cNvCxnSpPr/>
              <p:nvPr/>
            </p:nvCxnSpPr>
            <p:spPr bwMode="auto">
              <a:xfrm>
                <a:off x="1407477" y="3648621"/>
                <a:ext cx="1204913" cy="635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5" name="Straight Connector 204"/>
              <p:cNvCxnSpPr>
                <a:stCxn id="252" idx="7"/>
              </p:cNvCxnSpPr>
              <p:nvPr/>
            </p:nvCxnSpPr>
            <p:spPr bwMode="auto">
              <a:xfrm>
                <a:off x="2218708" y="3154477"/>
                <a:ext cx="480042" cy="36977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6" name="Straight Connector 205"/>
              <p:cNvCxnSpPr/>
              <p:nvPr/>
            </p:nvCxnSpPr>
            <p:spPr bwMode="auto">
              <a:xfrm>
                <a:off x="1300073" y="3786304"/>
                <a:ext cx="477927" cy="357071"/>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7" name="Straight Connector 206"/>
              <p:cNvCxnSpPr/>
              <p:nvPr/>
            </p:nvCxnSpPr>
            <p:spPr bwMode="auto">
              <a:xfrm flipH="1">
                <a:off x="2196042" y="3783542"/>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8" name="Straight Connector 207"/>
              <p:cNvCxnSpPr/>
              <p:nvPr/>
            </p:nvCxnSpPr>
            <p:spPr bwMode="auto">
              <a:xfrm flipH="1">
                <a:off x="1287553" y="3166946"/>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sp>
        <p:nvSpPr>
          <p:cNvPr id="133" name="Freeform 2"/>
          <p:cNvSpPr>
            <a:spLocks/>
          </p:cNvSpPr>
          <p:nvPr/>
        </p:nvSpPr>
        <p:spPr bwMode="auto">
          <a:xfrm>
            <a:off x="5507686" y="1310427"/>
            <a:ext cx="2575521" cy="1672516"/>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134" name="Group 133"/>
          <p:cNvGrpSpPr/>
          <p:nvPr/>
        </p:nvGrpSpPr>
        <p:grpSpPr>
          <a:xfrm>
            <a:off x="5731177" y="1446543"/>
            <a:ext cx="2215548" cy="1435167"/>
            <a:chOff x="833331" y="2873352"/>
            <a:chExt cx="2333625" cy="1590649"/>
          </a:xfrm>
        </p:grpSpPr>
        <p:grpSp>
          <p:nvGrpSpPr>
            <p:cNvPr id="135" name="Group 134"/>
            <p:cNvGrpSpPr/>
            <p:nvPr/>
          </p:nvGrpSpPr>
          <p:grpSpPr>
            <a:xfrm>
              <a:off x="1736090" y="2873352"/>
              <a:ext cx="565150" cy="369332"/>
              <a:chOff x="1736090" y="2873352"/>
              <a:chExt cx="565150" cy="369332"/>
            </a:xfrm>
          </p:grpSpPr>
          <p:grpSp>
            <p:nvGrpSpPr>
              <p:cNvPr id="184" name="Group 327"/>
              <p:cNvGrpSpPr>
                <a:grpSpLocks/>
              </p:cNvGrpSpPr>
              <p:nvPr/>
            </p:nvGrpSpPr>
            <p:grpSpPr bwMode="auto">
              <a:xfrm>
                <a:off x="1736090" y="2893762"/>
                <a:ext cx="565150" cy="292100"/>
                <a:chOff x="1871277" y="1576300"/>
                <a:chExt cx="1128371" cy="437861"/>
              </a:xfrm>
            </p:grpSpPr>
            <p:sp>
              <p:nvSpPr>
                <p:cNvPr id="188" name="Oval 187"/>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89" name="Rectangle 188"/>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0" name="Oval 189"/>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91" name="Freeform 190"/>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2" name="Freeform 191"/>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3" name="Freeform 192"/>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4" name="Freeform 193"/>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95" name="Straight Connector 194"/>
                <p:cNvCxnSpPr>
                  <a:endCxn id="190"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85" name="Group 184"/>
              <p:cNvGrpSpPr/>
              <p:nvPr/>
            </p:nvGrpSpPr>
            <p:grpSpPr>
              <a:xfrm>
                <a:off x="1770362" y="2873352"/>
                <a:ext cx="441422" cy="369332"/>
                <a:chOff x="667045" y="1708643"/>
                <a:chExt cx="441422" cy="369332"/>
              </a:xfrm>
            </p:grpSpPr>
            <p:sp>
              <p:nvSpPr>
                <p:cNvPr id="186" name="Oval 185"/>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7" name="TextBox 186"/>
                <p:cNvSpPr txBox="1"/>
                <p:nvPr/>
              </p:nvSpPr>
              <p:spPr>
                <a:xfrm>
                  <a:off x="667045" y="1708643"/>
                  <a:ext cx="441422" cy="369332"/>
                </a:xfrm>
                <a:prstGeom prst="rect">
                  <a:avLst/>
                </a:prstGeom>
                <a:noFill/>
              </p:spPr>
              <p:txBody>
                <a:bodyPr wrap="none" rtlCol="0">
                  <a:spAutoFit/>
                </a:bodyPr>
                <a:lstStyle/>
                <a:p>
                  <a:r>
                    <a:rPr lang="en-US" dirty="0"/>
                    <a:t>3b</a:t>
                  </a:r>
                </a:p>
              </p:txBody>
            </p:sp>
          </p:grpSp>
        </p:grpSp>
        <p:grpSp>
          <p:nvGrpSpPr>
            <p:cNvPr id="136" name="Group 135"/>
            <p:cNvGrpSpPr/>
            <p:nvPr/>
          </p:nvGrpSpPr>
          <p:grpSpPr>
            <a:xfrm>
              <a:off x="1740320" y="4094669"/>
              <a:ext cx="565150" cy="369332"/>
              <a:chOff x="1736090" y="2873352"/>
              <a:chExt cx="565150" cy="369332"/>
            </a:xfrm>
          </p:grpSpPr>
          <p:grpSp>
            <p:nvGrpSpPr>
              <p:cNvPr id="171" name="Group 327"/>
              <p:cNvGrpSpPr>
                <a:grpSpLocks/>
              </p:cNvGrpSpPr>
              <p:nvPr/>
            </p:nvGrpSpPr>
            <p:grpSpPr bwMode="auto">
              <a:xfrm>
                <a:off x="1736090" y="2893762"/>
                <a:ext cx="565150" cy="292100"/>
                <a:chOff x="1871277" y="1576300"/>
                <a:chExt cx="1128371" cy="437861"/>
              </a:xfrm>
            </p:grpSpPr>
            <p:sp>
              <p:nvSpPr>
                <p:cNvPr id="175" name="Oval 174"/>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76" name="Rectangle 175"/>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7" name="Oval 176"/>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78" name="Freeform 177"/>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9" name="Freeform 178"/>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0" name="Freeform 179"/>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1" name="Freeform 180"/>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82" name="Straight Connector 181"/>
                <p:cNvCxnSpPr>
                  <a:endCxn id="177"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72" name="Group 171"/>
              <p:cNvGrpSpPr/>
              <p:nvPr/>
            </p:nvGrpSpPr>
            <p:grpSpPr>
              <a:xfrm>
                <a:off x="1770362" y="2873352"/>
                <a:ext cx="441422" cy="369332"/>
                <a:chOff x="667045" y="1708643"/>
                <a:chExt cx="441422" cy="369332"/>
              </a:xfrm>
            </p:grpSpPr>
            <p:sp>
              <p:nvSpPr>
                <p:cNvPr id="173" name="Oval 172"/>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4" name="TextBox 173"/>
                <p:cNvSpPr txBox="1"/>
                <p:nvPr/>
              </p:nvSpPr>
              <p:spPr>
                <a:xfrm>
                  <a:off x="667045" y="1708643"/>
                  <a:ext cx="441422" cy="369332"/>
                </a:xfrm>
                <a:prstGeom prst="rect">
                  <a:avLst/>
                </a:prstGeom>
                <a:noFill/>
              </p:spPr>
              <p:txBody>
                <a:bodyPr wrap="none" rtlCol="0">
                  <a:spAutoFit/>
                </a:bodyPr>
                <a:lstStyle/>
                <a:p>
                  <a:r>
                    <a:rPr lang="en-US" dirty="0"/>
                    <a:t>3d</a:t>
                  </a:r>
                </a:p>
              </p:txBody>
            </p:sp>
          </p:grpSp>
        </p:grpSp>
        <p:grpSp>
          <p:nvGrpSpPr>
            <p:cNvPr id="137" name="Group 136"/>
            <p:cNvGrpSpPr/>
            <p:nvPr/>
          </p:nvGrpSpPr>
          <p:grpSpPr>
            <a:xfrm>
              <a:off x="2601806" y="3485072"/>
              <a:ext cx="565150" cy="369332"/>
              <a:chOff x="1736090" y="2873352"/>
              <a:chExt cx="565150" cy="369332"/>
            </a:xfrm>
          </p:grpSpPr>
          <p:grpSp>
            <p:nvGrpSpPr>
              <p:cNvPr id="158" name="Group 327"/>
              <p:cNvGrpSpPr>
                <a:grpSpLocks/>
              </p:cNvGrpSpPr>
              <p:nvPr/>
            </p:nvGrpSpPr>
            <p:grpSpPr bwMode="auto">
              <a:xfrm>
                <a:off x="1736090" y="2893762"/>
                <a:ext cx="565150" cy="292100"/>
                <a:chOff x="1871277" y="1576300"/>
                <a:chExt cx="1128371" cy="437861"/>
              </a:xfrm>
            </p:grpSpPr>
            <p:sp>
              <p:nvSpPr>
                <p:cNvPr id="162" name="Oval 161"/>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63" name="Rectangle 162"/>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4" name="Oval 163"/>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65" name="Freeform 164"/>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6" name="Freeform 165"/>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7" name="Freeform 166"/>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8" name="Freeform 167"/>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69" name="Straight Connector 168"/>
                <p:cNvCxnSpPr>
                  <a:endCxn id="164"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59" name="Group 158"/>
              <p:cNvGrpSpPr/>
              <p:nvPr/>
            </p:nvGrpSpPr>
            <p:grpSpPr>
              <a:xfrm>
                <a:off x="1770362" y="2873352"/>
                <a:ext cx="428460" cy="369332"/>
                <a:chOff x="667045" y="1708643"/>
                <a:chExt cx="428460" cy="369332"/>
              </a:xfrm>
            </p:grpSpPr>
            <p:sp>
              <p:nvSpPr>
                <p:cNvPr id="160" name="Oval 159"/>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1" name="TextBox 160"/>
                <p:cNvSpPr txBox="1"/>
                <p:nvPr/>
              </p:nvSpPr>
              <p:spPr>
                <a:xfrm>
                  <a:off x="667045" y="1708643"/>
                  <a:ext cx="428460" cy="369332"/>
                </a:xfrm>
                <a:prstGeom prst="rect">
                  <a:avLst/>
                </a:prstGeom>
                <a:noFill/>
              </p:spPr>
              <p:txBody>
                <a:bodyPr wrap="none" rtlCol="0">
                  <a:spAutoFit/>
                </a:bodyPr>
                <a:lstStyle/>
                <a:p>
                  <a:r>
                    <a:rPr lang="en-US" dirty="0"/>
                    <a:t>3c</a:t>
                  </a:r>
                </a:p>
              </p:txBody>
            </p:sp>
          </p:grpSp>
        </p:grpSp>
        <p:grpSp>
          <p:nvGrpSpPr>
            <p:cNvPr id="138" name="Group 137"/>
            <p:cNvGrpSpPr/>
            <p:nvPr/>
          </p:nvGrpSpPr>
          <p:grpSpPr>
            <a:xfrm>
              <a:off x="833331" y="3478719"/>
              <a:ext cx="565150" cy="369332"/>
              <a:chOff x="1736090" y="2873352"/>
              <a:chExt cx="565150" cy="369332"/>
            </a:xfrm>
          </p:grpSpPr>
          <p:grpSp>
            <p:nvGrpSpPr>
              <p:cNvPr id="145" name="Group 327"/>
              <p:cNvGrpSpPr>
                <a:grpSpLocks/>
              </p:cNvGrpSpPr>
              <p:nvPr/>
            </p:nvGrpSpPr>
            <p:grpSpPr bwMode="auto">
              <a:xfrm>
                <a:off x="1736090" y="2893762"/>
                <a:ext cx="565150" cy="292100"/>
                <a:chOff x="1871277" y="1576300"/>
                <a:chExt cx="1128371" cy="437861"/>
              </a:xfrm>
            </p:grpSpPr>
            <p:sp>
              <p:nvSpPr>
                <p:cNvPr id="149" name="Oval 148"/>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50" name="Rectangle 149"/>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1" name="Oval 150"/>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52" name="Freeform 15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3" name="Freeform 152"/>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4" name="Freeform 153"/>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5" name="Freeform 154"/>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56" name="Straight Connector 155"/>
                <p:cNvCxnSpPr>
                  <a:endCxn id="151"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1770362" y="2873352"/>
                <a:ext cx="441422" cy="369332"/>
                <a:chOff x="667045" y="1708643"/>
                <a:chExt cx="441422" cy="369332"/>
              </a:xfrm>
            </p:grpSpPr>
            <p:sp>
              <p:nvSpPr>
                <p:cNvPr id="147" name="Oval 146"/>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TextBox 147"/>
                <p:cNvSpPr txBox="1"/>
                <p:nvPr/>
              </p:nvSpPr>
              <p:spPr>
                <a:xfrm>
                  <a:off x="667045" y="1708643"/>
                  <a:ext cx="441422" cy="369332"/>
                </a:xfrm>
                <a:prstGeom prst="rect">
                  <a:avLst/>
                </a:prstGeom>
                <a:noFill/>
              </p:spPr>
              <p:txBody>
                <a:bodyPr wrap="none" rtlCol="0">
                  <a:spAutoFit/>
                </a:bodyPr>
                <a:lstStyle/>
                <a:p>
                  <a:r>
                    <a:rPr lang="en-US" dirty="0"/>
                    <a:t>3a</a:t>
                  </a:r>
                </a:p>
              </p:txBody>
            </p:sp>
          </p:grpSp>
        </p:grpSp>
        <p:cxnSp>
          <p:nvCxnSpPr>
            <p:cNvPr id="139" name="Straight Connector 138"/>
            <p:cNvCxnSpPr>
              <a:stCxn id="187" idx="2"/>
              <a:endCxn id="174" idx="0"/>
            </p:cNvCxnSpPr>
            <p:nvPr/>
          </p:nvCxnSpPr>
          <p:spPr bwMode="auto">
            <a:xfrm>
              <a:off x="1991073" y="3242684"/>
              <a:ext cx="4230" cy="851985"/>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0" name="Straight Connector 139"/>
            <p:cNvCxnSpPr/>
            <p:nvPr/>
          </p:nvCxnSpPr>
          <p:spPr bwMode="auto">
            <a:xfrm>
              <a:off x="1407477" y="3648621"/>
              <a:ext cx="1204913" cy="635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1" name="Straight Connector 140"/>
            <p:cNvCxnSpPr>
              <a:stCxn id="188" idx="7"/>
            </p:cNvCxnSpPr>
            <p:nvPr/>
          </p:nvCxnSpPr>
          <p:spPr bwMode="auto">
            <a:xfrm>
              <a:off x="2218708" y="3154477"/>
              <a:ext cx="480042" cy="36977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2" name="Straight Connector 141"/>
            <p:cNvCxnSpPr/>
            <p:nvPr/>
          </p:nvCxnSpPr>
          <p:spPr bwMode="auto">
            <a:xfrm>
              <a:off x="1300073" y="3786304"/>
              <a:ext cx="477927" cy="357071"/>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3" name="Straight Connector 142"/>
            <p:cNvCxnSpPr/>
            <p:nvPr/>
          </p:nvCxnSpPr>
          <p:spPr bwMode="auto">
            <a:xfrm flipH="1">
              <a:off x="2196042" y="3783542"/>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4" name="Straight Connector 143"/>
            <p:cNvCxnSpPr/>
            <p:nvPr/>
          </p:nvCxnSpPr>
          <p:spPr bwMode="auto">
            <a:xfrm flipH="1">
              <a:off x="1287553" y="3166946"/>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cxnSp>
        <p:nvCxnSpPr>
          <p:cNvPr id="128" name="Straight Connector 127"/>
          <p:cNvCxnSpPr/>
          <p:nvPr/>
        </p:nvCxnSpPr>
        <p:spPr bwMode="auto">
          <a:xfrm flipH="1" flipV="1">
            <a:off x="3046706" y="2340047"/>
            <a:ext cx="480877" cy="744090"/>
          </a:xfrm>
          <a:prstGeom prst="line">
            <a:avLst/>
          </a:prstGeom>
          <a:solidFill>
            <a:schemeClr val="accent1"/>
          </a:solidFill>
          <a:ln w="38100" cap="flat" cmpd="sng" algn="ctr">
            <a:solidFill>
              <a:srgbClr val="CC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9" name="Straight Connector 128"/>
          <p:cNvCxnSpPr/>
          <p:nvPr/>
        </p:nvCxnSpPr>
        <p:spPr bwMode="auto">
          <a:xfrm flipV="1">
            <a:off x="5523188" y="2281165"/>
            <a:ext cx="337735" cy="823128"/>
          </a:xfrm>
          <a:prstGeom prst="line">
            <a:avLst/>
          </a:prstGeom>
          <a:solidFill>
            <a:schemeClr val="accent1"/>
          </a:solidFill>
          <a:ln w="38100" cap="flat" cmpd="sng" algn="ctr">
            <a:solidFill>
              <a:srgbClr val="CC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0" name="TextBox 129"/>
          <p:cNvSpPr txBox="1"/>
          <p:nvPr/>
        </p:nvSpPr>
        <p:spPr>
          <a:xfrm>
            <a:off x="3493291" y="2438369"/>
            <a:ext cx="682273" cy="400110"/>
          </a:xfrm>
          <a:prstGeom prst="rect">
            <a:avLst/>
          </a:prstGeom>
          <a:noFill/>
        </p:spPr>
        <p:txBody>
          <a:bodyPr wrap="none" rtlCol="0">
            <a:spAutoFit/>
          </a:bodyPr>
          <a:lstStyle/>
          <a:p>
            <a:r>
              <a:rPr lang="en-US" sz="2000" dirty="0">
                <a:solidFill>
                  <a:srgbClr val="000090"/>
                </a:solidFill>
              </a:rPr>
              <a:t>AS2</a:t>
            </a:r>
          </a:p>
        </p:txBody>
      </p:sp>
      <p:sp>
        <p:nvSpPr>
          <p:cNvPr id="131" name="TextBox 130"/>
          <p:cNvSpPr txBox="1"/>
          <p:nvPr/>
        </p:nvSpPr>
        <p:spPr>
          <a:xfrm>
            <a:off x="5543950" y="1351667"/>
            <a:ext cx="682273" cy="400110"/>
          </a:xfrm>
          <a:prstGeom prst="rect">
            <a:avLst/>
          </a:prstGeom>
          <a:noFill/>
        </p:spPr>
        <p:txBody>
          <a:bodyPr wrap="none" rtlCol="0">
            <a:spAutoFit/>
          </a:bodyPr>
          <a:lstStyle/>
          <a:p>
            <a:r>
              <a:rPr lang="en-US" sz="2000" dirty="0">
                <a:solidFill>
                  <a:srgbClr val="000090"/>
                </a:solidFill>
              </a:rPr>
              <a:t>AS3</a:t>
            </a:r>
          </a:p>
        </p:txBody>
      </p:sp>
      <p:sp>
        <p:nvSpPr>
          <p:cNvPr id="132" name="TextBox 131"/>
          <p:cNvSpPr txBox="1"/>
          <p:nvPr/>
        </p:nvSpPr>
        <p:spPr>
          <a:xfrm>
            <a:off x="707172" y="1562343"/>
            <a:ext cx="682273" cy="400110"/>
          </a:xfrm>
          <a:prstGeom prst="rect">
            <a:avLst/>
          </a:prstGeom>
          <a:noFill/>
        </p:spPr>
        <p:txBody>
          <a:bodyPr wrap="none" rtlCol="0">
            <a:spAutoFit/>
          </a:bodyPr>
          <a:lstStyle/>
          <a:p>
            <a:r>
              <a:rPr lang="en-US" sz="2000" dirty="0">
                <a:solidFill>
                  <a:srgbClr val="000090"/>
                </a:solidFill>
              </a:rPr>
              <a:t>AS1</a:t>
            </a:r>
          </a:p>
        </p:txBody>
      </p:sp>
      <p:grpSp>
        <p:nvGrpSpPr>
          <p:cNvPr id="11" name="Group 10"/>
          <p:cNvGrpSpPr/>
          <p:nvPr/>
        </p:nvGrpSpPr>
        <p:grpSpPr>
          <a:xfrm>
            <a:off x="7070827" y="2413274"/>
            <a:ext cx="1701734" cy="616172"/>
            <a:chOff x="7073692" y="5469792"/>
            <a:chExt cx="1701734" cy="616172"/>
          </a:xfrm>
        </p:grpSpPr>
        <p:grpSp>
          <p:nvGrpSpPr>
            <p:cNvPr id="10" name="Group 9"/>
            <p:cNvGrpSpPr/>
            <p:nvPr/>
          </p:nvGrpSpPr>
          <p:grpSpPr>
            <a:xfrm>
              <a:off x="7073692" y="5469792"/>
              <a:ext cx="1701734" cy="616172"/>
              <a:chOff x="6946249" y="5096269"/>
              <a:chExt cx="1701734" cy="616172"/>
            </a:xfrm>
          </p:grpSpPr>
          <p:sp>
            <p:nvSpPr>
              <p:cNvPr id="399" name="Freeform 2"/>
              <p:cNvSpPr>
                <a:spLocks/>
              </p:cNvSpPr>
              <p:nvPr/>
            </p:nvSpPr>
            <p:spPr bwMode="auto">
              <a:xfrm>
                <a:off x="6946249" y="5096269"/>
                <a:ext cx="1701734" cy="61617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 w 9959"/>
                  <a:gd name="connsiteY0" fmla="*/ 5593 h 11352"/>
                  <a:gd name="connsiteX1" fmla="*/ 1089 w 9959"/>
                  <a:gd name="connsiteY1" fmla="*/ 469 h 11352"/>
                  <a:gd name="connsiteX2" fmla="*/ 4845 w 9959"/>
                  <a:gd name="connsiteY2" fmla="*/ 561 h 11352"/>
                  <a:gd name="connsiteX3" fmla="*/ 8027 w 9959"/>
                  <a:gd name="connsiteY3" fmla="*/ 3370 h 11352"/>
                  <a:gd name="connsiteX4" fmla="*/ 9955 w 9959"/>
                  <a:gd name="connsiteY4" fmla="*/ 5970 h 11352"/>
                  <a:gd name="connsiteX5" fmla="*/ 8435 w 9959"/>
                  <a:gd name="connsiteY5" fmla="*/ 7863 h 11352"/>
                  <a:gd name="connsiteX6" fmla="*/ 5161 w 9959"/>
                  <a:gd name="connsiteY6" fmla="*/ 11352 h 11352"/>
                  <a:gd name="connsiteX7" fmla="*/ 2712 w 9959"/>
                  <a:gd name="connsiteY7" fmla="*/ 8240 h 11352"/>
                  <a:gd name="connsiteX8" fmla="*/ 1334 w 9959"/>
                  <a:gd name="connsiteY8" fmla="*/ 7922 h 11352"/>
                  <a:gd name="connsiteX9" fmla="*/ 4 w 9959"/>
                  <a:gd name="connsiteY9" fmla="*/ 5593 h 11352"/>
                  <a:gd name="connsiteX0" fmla="*/ 0 w 11223"/>
                  <a:gd name="connsiteY0" fmla="*/ 3835 h 9929"/>
                  <a:gd name="connsiteX1" fmla="*/ 2316 w 11223"/>
                  <a:gd name="connsiteY1" fmla="*/ 342 h 9929"/>
                  <a:gd name="connsiteX2" fmla="*/ 6088 w 11223"/>
                  <a:gd name="connsiteY2" fmla="*/ 423 h 9929"/>
                  <a:gd name="connsiteX3" fmla="*/ 9283 w 11223"/>
                  <a:gd name="connsiteY3" fmla="*/ 2898 h 9929"/>
                  <a:gd name="connsiteX4" fmla="*/ 11219 w 11223"/>
                  <a:gd name="connsiteY4" fmla="*/ 5188 h 9929"/>
                  <a:gd name="connsiteX5" fmla="*/ 9693 w 11223"/>
                  <a:gd name="connsiteY5" fmla="*/ 6856 h 9929"/>
                  <a:gd name="connsiteX6" fmla="*/ 6405 w 11223"/>
                  <a:gd name="connsiteY6" fmla="*/ 9929 h 9929"/>
                  <a:gd name="connsiteX7" fmla="*/ 3946 w 11223"/>
                  <a:gd name="connsiteY7" fmla="*/ 7188 h 9929"/>
                  <a:gd name="connsiteX8" fmla="*/ 2562 w 11223"/>
                  <a:gd name="connsiteY8" fmla="*/ 6908 h 9929"/>
                  <a:gd name="connsiteX9" fmla="*/ 0 w 11223"/>
                  <a:gd name="connsiteY9" fmla="*/ 3835 h 9929"/>
                  <a:gd name="connsiteX0" fmla="*/ 0 w 9999"/>
                  <a:gd name="connsiteY0" fmla="*/ 3862 h 10000"/>
                  <a:gd name="connsiteX1" fmla="*/ 2064 w 9999"/>
                  <a:gd name="connsiteY1" fmla="*/ 344 h 10000"/>
                  <a:gd name="connsiteX2" fmla="*/ 5425 w 9999"/>
                  <a:gd name="connsiteY2" fmla="*/ 426 h 10000"/>
                  <a:gd name="connsiteX3" fmla="*/ 8271 w 9999"/>
                  <a:gd name="connsiteY3" fmla="*/ 2919 h 10000"/>
                  <a:gd name="connsiteX4" fmla="*/ 9996 w 9999"/>
                  <a:gd name="connsiteY4" fmla="*/ 5225 h 10000"/>
                  <a:gd name="connsiteX5" fmla="*/ 8637 w 9999"/>
                  <a:gd name="connsiteY5" fmla="*/ 6905 h 10000"/>
                  <a:gd name="connsiteX6" fmla="*/ 5707 w 9999"/>
                  <a:gd name="connsiteY6" fmla="*/ 10000 h 10000"/>
                  <a:gd name="connsiteX7" fmla="*/ 2283 w 9999"/>
                  <a:gd name="connsiteY7" fmla="*/ 6957 h 10000"/>
                  <a:gd name="connsiteX8" fmla="*/ 0 w 9999"/>
                  <a:gd name="connsiteY8" fmla="*/ 3862 h 10000"/>
                  <a:gd name="connsiteX0" fmla="*/ 124 w 10124"/>
                  <a:gd name="connsiteY0" fmla="*/ 3862 h 10000"/>
                  <a:gd name="connsiteX1" fmla="*/ 2188 w 10124"/>
                  <a:gd name="connsiteY1" fmla="*/ 344 h 10000"/>
                  <a:gd name="connsiteX2" fmla="*/ 5550 w 10124"/>
                  <a:gd name="connsiteY2" fmla="*/ 426 h 10000"/>
                  <a:gd name="connsiteX3" fmla="*/ 8396 w 10124"/>
                  <a:gd name="connsiteY3" fmla="*/ 2919 h 10000"/>
                  <a:gd name="connsiteX4" fmla="*/ 10121 w 10124"/>
                  <a:gd name="connsiteY4" fmla="*/ 5225 h 10000"/>
                  <a:gd name="connsiteX5" fmla="*/ 8762 w 10124"/>
                  <a:gd name="connsiteY5" fmla="*/ 6905 h 10000"/>
                  <a:gd name="connsiteX6" fmla="*/ 5832 w 10124"/>
                  <a:gd name="connsiteY6" fmla="*/ 10000 h 10000"/>
                  <a:gd name="connsiteX7" fmla="*/ 124 w 10124"/>
                  <a:gd name="connsiteY7" fmla="*/ 3862 h 10000"/>
                  <a:gd name="connsiteX0" fmla="*/ 43 w 10045"/>
                  <a:gd name="connsiteY0" fmla="*/ 3862 h 6912"/>
                  <a:gd name="connsiteX1" fmla="*/ 2107 w 10045"/>
                  <a:gd name="connsiteY1" fmla="*/ 344 h 6912"/>
                  <a:gd name="connsiteX2" fmla="*/ 5469 w 10045"/>
                  <a:gd name="connsiteY2" fmla="*/ 426 h 6912"/>
                  <a:gd name="connsiteX3" fmla="*/ 8315 w 10045"/>
                  <a:gd name="connsiteY3" fmla="*/ 2919 h 6912"/>
                  <a:gd name="connsiteX4" fmla="*/ 10040 w 10045"/>
                  <a:gd name="connsiteY4" fmla="*/ 5225 h 6912"/>
                  <a:gd name="connsiteX5" fmla="*/ 8681 w 10045"/>
                  <a:gd name="connsiteY5" fmla="*/ 6905 h 6912"/>
                  <a:gd name="connsiteX6" fmla="*/ 3967 w 10045"/>
                  <a:gd name="connsiteY6" fmla="*/ 5885 h 6912"/>
                  <a:gd name="connsiteX7" fmla="*/ 43 w 10045"/>
                  <a:gd name="connsiteY7" fmla="*/ 3862 h 6912"/>
                  <a:gd name="connsiteX0" fmla="*/ 47 w 10004"/>
                  <a:gd name="connsiteY0" fmla="*/ 5106 h 9519"/>
                  <a:gd name="connsiteX1" fmla="*/ 2102 w 10004"/>
                  <a:gd name="connsiteY1" fmla="*/ 17 h 9519"/>
                  <a:gd name="connsiteX2" fmla="*/ 6651 w 10004"/>
                  <a:gd name="connsiteY2" fmla="*/ 3484 h 9519"/>
                  <a:gd name="connsiteX3" fmla="*/ 8282 w 10004"/>
                  <a:gd name="connsiteY3" fmla="*/ 3742 h 9519"/>
                  <a:gd name="connsiteX4" fmla="*/ 9999 w 10004"/>
                  <a:gd name="connsiteY4" fmla="*/ 7078 h 9519"/>
                  <a:gd name="connsiteX5" fmla="*/ 8646 w 10004"/>
                  <a:gd name="connsiteY5" fmla="*/ 9509 h 9519"/>
                  <a:gd name="connsiteX6" fmla="*/ 3953 w 10004"/>
                  <a:gd name="connsiteY6" fmla="*/ 8033 h 9519"/>
                  <a:gd name="connsiteX7" fmla="*/ 47 w 10004"/>
                  <a:gd name="connsiteY7" fmla="*/ 5106 h 9519"/>
                  <a:gd name="connsiteX0" fmla="*/ 43 w 9996"/>
                  <a:gd name="connsiteY0" fmla="*/ 6232 h 10868"/>
                  <a:gd name="connsiteX1" fmla="*/ 2097 w 9996"/>
                  <a:gd name="connsiteY1" fmla="*/ 886 h 10868"/>
                  <a:gd name="connsiteX2" fmla="*/ 5642 w 9996"/>
                  <a:gd name="connsiteY2" fmla="*/ 385 h 10868"/>
                  <a:gd name="connsiteX3" fmla="*/ 8275 w 9996"/>
                  <a:gd name="connsiteY3" fmla="*/ 4799 h 10868"/>
                  <a:gd name="connsiteX4" fmla="*/ 9991 w 9996"/>
                  <a:gd name="connsiteY4" fmla="*/ 8304 h 10868"/>
                  <a:gd name="connsiteX5" fmla="*/ 8639 w 9996"/>
                  <a:gd name="connsiteY5" fmla="*/ 10857 h 10868"/>
                  <a:gd name="connsiteX6" fmla="*/ 3947 w 9996"/>
                  <a:gd name="connsiteY6" fmla="*/ 9307 h 10868"/>
                  <a:gd name="connsiteX7" fmla="*/ 43 w 9996"/>
                  <a:gd name="connsiteY7" fmla="*/ 6232 h 10868"/>
                  <a:gd name="connsiteX0" fmla="*/ 43 w 10004"/>
                  <a:gd name="connsiteY0" fmla="*/ 5543 h 9809"/>
                  <a:gd name="connsiteX1" fmla="*/ 2098 w 10004"/>
                  <a:gd name="connsiteY1" fmla="*/ 624 h 9809"/>
                  <a:gd name="connsiteX2" fmla="*/ 5644 w 10004"/>
                  <a:gd name="connsiteY2" fmla="*/ 163 h 9809"/>
                  <a:gd name="connsiteX3" fmla="*/ 8163 w 10004"/>
                  <a:gd name="connsiteY3" fmla="*/ 1492 h 9809"/>
                  <a:gd name="connsiteX4" fmla="*/ 9995 w 10004"/>
                  <a:gd name="connsiteY4" fmla="*/ 7450 h 9809"/>
                  <a:gd name="connsiteX5" fmla="*/ 8642 w 10004"/>
                  <a:gd name="connsiteY5" fmla="*/ 9799 h 9809"/>
                  <a:gd name="connsiteX6" fmla="*/ 3949 w 10004"/>
                  <a:gd name="connsiteY6" fmla="*/ 8373 h 9809"/>
                  <a:gd name="connsiteX7" fmla="*/ 43 w 10004"/>
                  <a:gd name="connsiteY7" fmla="*/ 5543 h 9809"/>
                  <a:gd name="connsiteX0" fmla="*/ 43 w 8950"/>
                  <a:gd name="connsiteY0" fmla="*/ 5651 h 10081"/>
                  <a:gd name="connsiteX1" fmla="*/ 2097 w 8950"/>
                  <a:gd name="connsiteY1" fmla="*/ 636 h 10081"/>
                  <a:gd name="connsiteX2" fmla="*/ 5642 w 8950"/>
                  <a:gd name="connsiteY2" fmla="*/ 166 h 10081"/>
                  <a:gd name="connsiteX3" fmla="*/ 8160 w 8950"/>
                  <a:gd name="connsiteY3" fmla="*/ 1521 h 10081"/>
                  <a:gd name="connsiteX4" fmla="*/ 8473 w 8950"/>
                  <a:gd name="connsiteY4" fmla="*/ 5322 h 10081"/>
                  <a:gd name="connsiteX5" fmla="*/ 8639 w 8950"/>
                  <a:gd name="connsiteY5" fmla="*/ 9990 h 10081"/>
                  <a:gd name="connsiteX6" fmla="*/ 3947 w 8950"/>
                  <a:gd name="connsiteY6" fmla="*/ 8536 h 10081"/>
                  <a:gd name="connsiteX7" fmla="*/ 43 w 8950"/>
                  <a:gd name="connsiteY7" fmla="*/ 5651 h 10081"/>
                  <a:gd name="connsiteX0" fmla="*/ 48 w 9651"/>
                  <a:gd name="connsiteY0" fmla="*/ 5606 h 8648"/>
                  <a:gd name="connsiteX1" fmla="*/ 2343 w 9651"/>
                  <a:gd name="connsiteY1" fmla="*/ 631 h 8648"/>
                  <a:gd name="connsiteX2" fmla="*/ 6304 w 9651"/>
                  <a:gd name="connsiteY2" fmla="*/ 165 h 8648"/>
                  <a:gd name="connsiteX3" fmla="*/ 9117 w 9651"/>
                  <a:gd name="connsiteY3" fmla="*/ 1509 h 8648"/>
                  <a:gd name="connsiteX4" fmla="*/ 9467 w 9651"/>
                  <a:gd name="connsiteY4" fmla="*/ 5279 h 8648"/>
                  <a:gd name="connsiteX5" fmla="*/ 6997 w 9651"/>
                  <a:gd name="connsiteY5" fmla="*/ 8019 h 8648"/>
                  <a:gd name="connsiteX6" fmla="*/ 4410 w 9651"/>
                  <a:gd name="connsiteY6" fmla="*/ 8467 h 8648"/>
                  <a:gd name="connsiteX7" fmla="*/ 48 w 9651"/>
                  <a:gd name="connsiteY7" fmla="*/ 5606 h 8648"/>
                  <a:gd name="connsiteX0" fmla="*/ 41 w 9991"/>
                  <a:gd name="connsiteY0" fmla="*/ 6482 h 9316"/>
                  <a:gd name="connsiteX1" fmla="*/ 2419 w 9991"/>
                  <a:gd name="connsiteY1" fmla="*/ 730 h 9316"/>
                  <a:gd name="connsiteX2" fmla="*/ 6523 w 9991"/>
                  <a:gd name="connsiteY2" fmla="*/ 191 h 9316"/>
                  <a:gd name="connsiteX3" fmla="*/ 9438 w 9991"/>
                  <a:gd name="connsiteY3" fmla="*/ 1745 h 9316"/>
                  <a:gd name="connsiteX4" fmla="*/ 9800 w 9991"/>
                  <a:gd name="connsiteY4" fmla="*/ 6104 h 9316"/>
                  <a:gd name="connsiteX5" fmla="*/ 7241 w 9991"/>
                  <a:gd name="connsiteY5" fmla="*/ 9273 h 9316"/>
                  <a:gd name="connsiteX6" fmla="*/ 1411 w 9991"/>
                  <a:gd name="connsiteY6" fmla="*/ 7856 h 9316"/>
                  <a:gd name="connsiteX7" fmla="*/ 41 w 9991"/>
                  <a:gd name="connsiteY7" fmla="*/ 6482 h 9316"/>
                  <a:gd name="connsiteX0" fmla="*/ 19 w 10708"/>
                  <a:gd name="connsiteY0" fmla="*/ 7721 h 10038"/>
                  <a:gd name="connsiteX1" fmla="*/ 3129 w 10708"/>
                  <a:gd name="connsiteY1" fmla="*/ 825 h 10038"/>
                  <a:gd name="connsiteX2" fmla="*/ 7237 w 10708"/>
                  <a:gd name="connsiteY2" fmla="*/ 246 h 10038"/>
                  <a:gd name="connsiteX3" fmla="*/ 10155 w 10708"/>
                  <a:gd name="connsiteY3" fmla="*/ 1914 h 10038"/>
                  <a:gd name="connsiteX4" fmla="*/ 10517 w 10708"/>
                  <a:gd name="connsiteY4" fmla="*/ 6593 h 10038"/>
                  <a:gd name="connsiteX5" fmla="*/ 7956 w 10708"/>
                  <a:gd name="connsiteY5" fmla="*/ 9995 h 10038"/>
                  <a:gd name="connsiteX6" fmla="*/ 2120 w 10708"/>
                  <a:gd name="connsiteY6" fmla="*/ 8474 h 10038"/>
                  <a:gd name="connsiteX7" fmla="*/ 19 w 10708"/>
                  <a:gd name="connsiteY7" fmla="*/ 7721 h 10038"/>
                  <a:gd name="connsiteX0" fmla="*/ 359 w 11048"/>
                  <a:gd name="connsiteY0" fmla="*/ 7721 h 10038"/>
                  <a:gd name="connsiteX1" fmla="*/ 3469 w 11048"/>
                  <a:gd name="connsiteY1" fmla="*/ 825 h 10038"/>
                  <a:gd name="connsiteX2" fmla="*/ 7577 w 11048"/>
                  <a:gd name="connsiteY2" fmla="*/ 246 h 10038"/>
                  <a:gd name="connsiteX3" fmla="*/ 10495 w 11048"/>
                  <a:gd name="connsiteY3" fmla="*/ 1914 h 10038"/>
                  <a:gd name="connsiteX4" fmla="*/ 10857 w 11048"/>
                  <a:gd name="connsiteY4" fmla="*/ 6593 h 10038"/>
                  <a:gd name="connsiteX5" fmla="*/ 8296 w 11048"/>
                  <a:gd name="connsiteY5" fmla="*/ 9995 h 10038"/>
                  <a:gd name="connsiteX6" fmla="*/ 2460 w 11048"/>
                  <a:gd name="connsiteY6" fmla="*/ 8474 h 10038"/>
                  <a:gd name="connsiteX7" fmla="*/ 359 w 11048"/>
                  <a:gd name="connsiteY7" fmla="*/ 7721 h 10038"/>
                  <a:gd name="connsiteX0" fmla="*/ 359 w 11048"/>
                  <a:gd name="connsiteY0" fmla="*/ 8392 h 10075"/>
                  <a:gd name="connsiteX1" fmla="*/ 3469 w 11048"/>
                  <a:gd name="connsiteY1" fmla="*/ 864 h 10075"/>
                  <a:gd name="connsiteX2" fmla="*/ 7577 w 11048"/>
                  <a:gd name="connsiteY2" fmla="*/ 285 h 10075"/>
                  <a:gd name="connsiteX3" fmla="*/ 10495 w 11048"/>
                  <a:gd name="connsiteY3" fmla="*/ 1953 h 10075"/>
                  <a:gd name="connsiteX4" fmla="*/ 10857 w 11048"/>
                  <a:gd name="connsiteY4" fmla="*/ 6632 h 10075"/>
                  <a:gd name="connsiteX5" fmla="*/ 8296 w 11048"/>
                  <a:gd name="connsiteY5" fmla="*/ 10034 h 10075"/>
                  <a:gd name="connsiteX6" fmla="*/ 2460 w 11048"/>
                  <a:gd name="connsiteY6" fmla="*/ 8513 h 10075"/>
                  <a:gd name="connsiteX7" fmla="*/ 359 w 11048"/>
                  <a:gd name="connsiteY7" fmla="*/ 8392 h 10075"/>
                  <a:gd name="connsiteX0" fmla="*/ 371 w 11060"/>
                  <a:gd name="connsiteY0" fmla="*/ 8392 h 10075"/>
                  <a:gd name="connsiteX1" fmla="*/ 3481 w 11060"/>
                  <a:gd name="connsiteY1" fmla="*/ 864 h 10075"/>
                  <a:gd name="connsiteX2" fmla="*/ 7589 w 11060"/>
                  <a:gd name="connsiteY2" fmla="*/ 285 h 10075"/>
                  <a:gd name="connsiteX3" fmla="*/ 10507 w 11060"/>
                  <a:gd name="connsiteY3" fmla="*/ 1953 h 10075"/>
                  <a:gd name="connsiteX4" fmla="*/ 10869 w 11060"/>
                  <a:gd name="connsiteY4" fmla="*/ 6632 h 10075"/>
                  <a:gd name="connsiteX5" fmla="*/ 8308 w 11060"/>
                  <a:gd name="connsiteY5" fmla="*/ 10034 h 10075"/>
                  <a:gd name="connsiteX6" fmla="*/ 2472 w 11060"/>
                  <a:gd name="connsiteY6" fmla="*/ 8513 h 10075"/>
                  <a:gd name="connsiteX7" fmla="*/ 371 w 11060"/>
                  <a:gd name="connsiteY7" fmla="*/ 8392 h 10075"/>
                  <a:gd name="connsiteX0" fmla="*/ 54 w 10743"/>
                  <a:gd name="connsiteY0" fmla="*/ 9468 h 11151"/>
                  <a:gd name="connsiteX1" fmla="*/ 4027 w 10743"/>
                  <a:gd name="connsiteY1" fmla="*/ 495 h 11151"/>
                  <a:gd name="connsiteX2" fmla="*/ 7272 w 10743"/>
                  <a:gd name="connsiteY2" fmla="*/ 1361 h 11151"/>
                  <a:gd name="connsiteX3" fmla="*/ 10190 w 10743"/>
                  <a:gd name="connsiteY3" fmla="*/ 3029 h 11151"/>
                  <a:gd name="connsiteX4" fmla="*/ 10552 w 10743"/>
                  <a:gd name="connsiteY4" fmla="*/ 7708 h 11151"/>
                  <a:gd name="connsiteX5" fmla="*/ 7991 w 10743"/>
                  <a:gd name="connsiteY5" fmla="*/ 11110 h 11151"/>
                  <a:gd name="connsiteX6" fmla="*/ 2155 w 10743"/>
                  <a:gd name="connsiteY6" fmla="*/ 9589 h 11151"/>
                  <a:gd name="connsiteX7" fmla="*/ 54 w 10743"/>
                  <a:gd name="connsiteY7" fmla="*/ 9468 h 11151"/>
                  <a:gd name="connsiteX0" fmla="*/ 54 w 10743"/>
                  <a:gd name="connsiteY0" fmla="*/ 9506 h 11189"/>
                  <a:gd name="connsiteX1" fmla="*/ 4027 w 10743"/>
                  <a:gd name="connsiteY1" fmla="*/ 533 h 11189"/>
                  <a:gd name="connsiteX2" fmla="*/ 7272 w 10743"/>
                  <a:gd name="connsiteY2" fmla="*/ 1399 h 11189"/>
                  <a:gd name="connsiteX3" fmla="*/ 10190 w 10743"/>
                  <a:gd name="connsiteY3" fmla="*/ 3067 h 11189"/>
                  <a:gd name="connsiteX4" fmla="*/ 10552 w 10743"/>
                  <a:gd name="connsiteY4" fmla="*/ 7746 h 11189"/>
                  <a:gd name="connsiteX5" fmla="*/ 7991 w 10743"/>
                  <a:gd name="connsiteY5" fmla="*/ 11148 h 11189"/>
                  <a:gd name="connsiteX6" fmla="*/ 2155 w 10743"/>
                  <a:gd name="connsiteY6" fmla="*/ 9627 h 11189"/>
                  <a:gd name="connsiteX7" fmla="*/ 54 w 10743"/>
                  <a:gd name="connsiteY7" fmla="*/ 9506 h 11189"/>
                  <a:gd name="connsiteX0" fmla="*/ 40 w 11293"/>
                  <a:gd name="connsiteY0" fmla="*/ 9082 h 11127"/>
                  <a:gd name="connsiteX1" fmla="*/ 4577 w 11293"/>
                  <a:gd name="connsiteY1" fmla="*/ 470 h 11127"/>
                  <a:gd name="connsiteX2" fmla="*/ 7822 w 11293"/>
                  <a:gd name="connsiteY2" fmla="*/ 1336 h 11127"/>
                  <a:gd name="connsiteX3" fmla="*/ 10740 w 11293"/>
                  <a:gd name="connsiteY3" fmla="*/ 3004 h 11127"/>
                  <a:gd name="connsiteX4" fmla="*/ 11102 w 11293"/>
                  <a:gd name="connsiteY4" fmla="*/ 7683 h 11127"/>
                  <a:gd name="connsiteX5" fmla="*/ 8541 w 11293"/>
                  <a:gd name="connsiteY5" fmla="*/ 11085 h 11127"/>
                  <a:gd name="connsiteX6" fmla="*/ 2705 w 11293"/>
                  <a:gd name="connsiteY6" fmla="*/ 9564 h 11127"/>
                  <a:gd name="connsiteX7" fmla="*/ 40 w 11293"/>
                  <a:gd name="connsiteY7" fmla="*/ 9082 h 1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3" h="11127">
                    <a:moveTo>
                      <a:pt x="40" y="9082"/>
                    </a:moveTo>
                    <a:cubicBezTo>
                      <a:pt x="352" y="7566"/>
                      <a:pt x="3280" y="1761"/>
                      <a:pt x="4577" y="470"/>
                    </a:cubicBezTo>
                    <a:cubicBezTo>
                      <a:pt x="5874" y="-821"/>
                      <a:pt x="6795" y="914"/>
                      <a:pt x="7822" y="1336"/>
                    </a:cubicBezTo>
                    <a:cubicBezTo>
                      <a:pt x="8849" y="1758"/>
                      <a:pt x="10193" y="1947"/>
                      <a:pt x="10740" y="3004"/>
                    </a:cubicBezTo>
                    <a:cubicBezTo>
                      <a:pt x="11287" y="4061"/>
                      <a:pt x="11468" y="6337"/>
                      <a:pt x="11102" y="7683"/>
                    </a:cubicBezTo>
                    <a:cubicBezTo>
                      <a:pt x="10736" y="9030"/>
                      <a:pt x="9940" y="10771"/>
                      <a:pt x="8541" y="11085"/>
                    </a:cubicBezTo>
                    <a:cubicBezTo>
                      <a:pt x="7141" y="11398"/>
                      <a:pt x="4122" y="9898"/>
                      <a:pt x="2705" y="9564"/>
                    </a:cubicBezTo>
                    <a:cubicBezTo>
                      <a:pt x="1288" y="9230"/>
                      <a:pt x="-272" y="10598"/>
                      <a:pt x="40" y="9082"/>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370" name="Group 327"/>
              <p:cNvGrpSpPr>
                <a:grpSpLocks/>
              </p:cNvGrpSpPr>
              <p:nvPr/>
            </p:nvGrpSpPr>
            <p:grpSpPr bwMode="auto">
              <a:xfrm>
                <a:off x="7908175" y="5241780"/>
                <a:ext cx="536554" cy="263548"/>
                <a:chOff x="1871277" y="1576300"/>
                <a:chExt cx="1128371" cy="437861"/>
              </a:xfrm>
            </p:grpSpPr>
            <p:sp>
              <p:nvSpPr>
                <p:cNvPr id="374" name="Oval 373"/>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5" name="Rectangle 374"/>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6" name="Oval 375"/>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7" name="Freeform 376"/>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8" name="Freeform 377"/>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9" name="Freeform 378"/>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0" name="Freeform 379"/>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81" name="Straight Connector 380"/>
                <p:cNvCxnSpPr>
                  <a:endCxn id="376"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71" name="Group 370"/>
              <p:cNvGrpSpPr/>
              <p:nvPr/>
            </p:nvGrpSpPr>
            <p:grpSpPr>
              <a:xfrm>
                <a:off x="7876581" y="5223365"/>
                <a:ext cx="466894" cy="369332"/>
                <a:chOff x="599495" y="1708643"/>
                <a:chExt cx="491778" cy="409344"/>
              </a:xfrm>
            </p:grpSpPr>
            <p:sp>
              <p:nvSpPr>
                <p:cNvPr id="372" name="Oval 371"/>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3" name="TextBox 372"/>
                <p:cNvSpPr txBox="1"/>
                <p:nvPr/>
              </p:nvSpPr>
              <p:spPr>
                <a:xfrm>
                  <a:off x="599495" y="1708643"/>
                  <a:ext cx="491778" cy="409344"/>
                </a:xfrm>
                <a:prstGeom prst="rect">
                  <a:avLst/>
                </a:prstGeom>
                <a:noFill/>
              </p:spPr>
              <p:txBody>
                <a:bodyPr wrap="none" rtlCol="0">
                  <a:spAutoFit/>
                </a:bodyPr>
                <a:lstStyle/>
                <a:p>
                  <a:pPr algn="ctr"/>
                  <a:r>
                    <a:rPr lang="en-US" dirty="0"/>
                    <a:t>  X</a:t>
                  </a:r>
                </a:p>
              </p:txBody>
            </p:sp>
          </p:grpSp>
        </p:grpSp>
        <p:cxnSp>
          <p:nvCxnSpPr>
            <p:cNvPr id="402" name="Straight Connector 401"/>
            <p:cNvCxnSpPr/>
            <p:nvPr/>
          </p:nvCxnSpPr>
          <p:spPr bwMode="auto">
            <a:xfrm flipH="1">
              <a:off x="7133690" y="5764030"/>
              <a:ext cx="870024" cy="9999"/>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7" name="Group 6"/>
          <p:cNvGrpSpPr/>
          <p:nvPr/>
        </p:nvGrpSpPr>
        <p:grpSpPr>
          <a:xfrm>
            <a:off x="5713444" y="2379268"/>
            <a:ext cx="1009362" cy="768350"/>
            <a:chOff x="5713444" y="2379268"/>
            <a:chExt cx="1009362" cy="768350"/>
          </a:xfrm>
        </p:grpSpPr>
        <p:sp>
          <p:nvSpPr>
            <p:cNvPr id="162850" name="AutoShape 118"/>
            <p:cNvSpPr>
              <a:spLocks noChangeArrowheads="1"/>
            </p:cNvSpPr>
            <p:nvPr/>
          </p:nvSpPr>
          <p:spPr bwMode="auto">
            <a:xfrm rot="17597965">
              <a:off x="5467382" y="2625330"/>
              <a:ext cx="768350" cy="276226"/>
            </a:xfrm>
            <a:prstGeom prst="leftArrow">
              <a:avLst>
                <a:gd name="adj1" fmla="val 50000"/>
                <a:gd name="adj2" fmla="val 69540"/>
              </a:avLst>
            </a:prstGeom>
            <a:gradFill rotWithShape="1">
              <a:gsLst>
                <a:gs pos="0">
                  <a:srgbClr val="FF0000"/>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2851" name="Text Box 119"/>
            <p:cNvSpPr txBox="1">
              <a:spLocks noChangeArrowheads="1"/>
            </p:cNvSpPr>
            <p:nvPr/>
          </p:nvSpPr>
          <p:spPr bwMode="auto">
            <a:xfrm>
              <a:off x="5906829" y="2784958"/>
              <a:ext cx="815977"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pPr>
              <a:r>
                <a:rPr lang="en-US" sz="1600" i="1" dirty="0">
                  <a:solidFill>
                    <a:srgbClr val="CC0000"/>
                  </a:solidFill>
                </a:rPr>
                <a:t>AS3,X </a:t>
              </a:r>
            </a:p>
          </p:txBody>
        </p:sp>
      </p:grpSp>
      <p:grpSp>
        <p:nvGrpSpPr>
          <p:cNvPr id="6" name="Group 5"/>
          <p:cNvGrpSpPr/>
          <p:nvPr/>
        </p:nvGrpSpPr>
        <p:grpSpPr>
          <a:xfrm>
            <a:off x="2028828" y="2438604"/>
            <a:ext cx="1260153" cy="888605"/>
            <a:chOff x="2028828" y="2438604"/>
            <a:chExt cx="1260153" cy="888605"/>
          </a:xfrm>
        </p:grpSpPr>
        <p:sp>
          <p:nvSpPr>
            <p:cNvPr id="332" name="Text Box 119"/>
            <p:cNvSpPr txBox="1">
              <a:spLocks noChangeArrowheads="1"/>
            </p:cNvSpPr>
            <p:nvPr/>
          </p:nvSpPr>
          <p:spPr bwMode="auto">
            <a:xfrm>
              <a:off x="2028828" y="3019432"/>
              <a:ext cx="126015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pPr>
              <a:r>
                <a:rPr lang="en-US" sz="1600" i="1" dirty="0">
                  <a:solidFill>
                    <a:srgbClr val="CC0000"/>
                  </a:solidFill>
                </a:rPr>
                <a:t>AS2,AS3,X </a:t>
              </a:r>
            </a:p>
          </p:txBody>
        </p:sp>
        <p:sp>
          <p:nvSpPr>
            <p:cNvPr id="327" name="AutoShape 118"/>
            <p:cNvSpPr>
              <a:spLocks noChangeArrowheads="1"/>
            </p:cNvSpPr>
            <p:nvPr/>
          </p:nvSpPr>
          <p:spPr bwMode="auto">
            <a:xfrm rot="3445218">
              <a:off x="2734864" y="2684666"/>
              <a:ext cx="768350" cy="276225"/>
            </a:xfrm>
            <a:prstGeom prst="leftArrow">
              <a:avLst>
                <a:gd name="adj1" fmla="val 50000"/>
                <a:gd name="adj2" fmla="val 69540"/>
              </a:avLst>
            </a:prstGeom>
            <a:gradFill rotWithShape="1">
              <a:gsLst>
                <a:gs pos="0">
                  <a:srgbClr val="FF0000"/>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sp>
        <p:nvSpPr>
          <p:cNvPr id="326" name="Rectangle 4"/>
          <p:cNvSpPr txBox="1">
            <a:spLocks noChangeArrowheads="1"/>
          </p:cNvSpPr>
          <p:nvPr/>
        </p:nvSpPr>
        <p:spPr bwMode="auto">
          <a:xfrm>
            <a:off x="415500" y="4289671"/>
            <a:ext cx="8505825" cy="620996"/>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93688" indent="-293688">
              <a:lnSpc>
                <a:spcPts val="2140"/>
              </a:lnSpc>
            </a:pPr>
            <a:r>
              <a:rPr lang="en-US" sz="2200" dirty="0">
                <a:latin typeface="Gill Sans MT" charset="0"/>
              </a:rPr>
              <a:t>AS2 router 2c receives path advertisement </a:t>
            </a:r>
            <a:r>
              <a:rPr lang="en-US" sz="2000" dirty="0">
                <a:solidFill>
                  <a:srgbClr val="CC0000"/>
                </a:solidFill>
                <a:latin typeface="Gill Sans MT" charset="0"/>
              </a:rPr>
              <a:t>AS3,X </a:t>
            </a:r>
            <a:r>
              <a:rPr lang="en-US" sz="2200" dirty="0">
                <a:latin typeface="Gill Sans MT" charset="0"/>
              </a:rPr>
              <a:t>(via eBGP) from AS3 router 3a</a:t>
            </a:r>
            <a:endParaRPr lang="en-US" sz="2000" dirty="0">
              <a:latin typeface="Gill Sans MT" charset="0"/>
            </a:endParaRPr>
          </a:p>
        </p:txBody>
      </p:sp>
      <p:sp>
        <p:nvSpPr>
          <p:cNvPr id="328" name="Rectangle 4"/>
          <p:cNvSpPr txBox="1">
            <a:spLocks noChangeArrowheads="1"/>
          </p:cNvSpPr>
          <p:nvPr/>
        </p:nvSpPr>
        <p:spPr bwMode="auto">
          <a:xfrm>
            <a:off x="411594" y="5663719"/>
            <a:ext cx="8505825" cy="61854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93688" indent="-293688">
              <a:lnSpc>
                <a:spcPts val="2140"/>
              </a:lnSpc>
            </a:pPr>
            <a:r>
              <a:rPr lang="en-US" sz="2200" dirty="0">
                <a:latin typeface="Gill Sans MT" charset="0"/>
              </a:rPr>
              <a:t>based on AS2 </a:t>
            </a:r>
            <a:r>
              <a:rPr lang="en-US" sz="2200" i="1" dirty="0">
                <a:solidFill>
                  <a:srgbClr val="C00000"/>
                </a:solidFill>
                <a:latin typeface="Gill Sans MT" charset="0"/>
              </a:rPr>
              <a:t>export policy</a:t>
            </a:r>
            <a:r>
              <a:rPr lang="en-US" sz="2200" dirty="0">
                <a:latin typeface="Gill Sans MT" charset="0"/>
              </a:rPr>
              <a:t>,  AS2 router 2a </a:t>
            </a:r>
            <a:r>
              <a:rPr lang="en-US" sz="2200" dirty="0">
                <a:solidFill>
                  <a:srgbClr val="C00000"/>
                </a:solidFill>
                <a:latin typeface="Gill Sans MT" charset="0"/>
              </a:rPr>
              <a:t>advertises</a:t>
            </a:r>
            <a:r>
              <a:rPr lang="en-US" sz="2200" dirty="0">
                <a:latin typeface="Gill Sans MT" charset="0"/>
              </a:rPr>
              <a:t> (via eBGP)  path </a:t>
            </a:r>
            <a:r>
              <a:rPr lang="en-US" sz="2000" dirty="0">
                <a:solidFill>
                  <a:srgbClr val="CC0000"/>
                </a:solidFill>
                <a:latin typeface="Gill Sans MT" charset="0"/>
              </a:rPr>
              <a:t>AS2, AS3, X  </a:t>
            </a:r>
            <a:r>
              <a:rPr lang="en-US" sz="2200" dirty="0">
                <a:latin typeface="Gill Sans MT" charset="0"/>
              </a:rPr>
              <a:t> to AS</a:t>
            </a:r>
            <a:r>
              <a:rPr lang="en-US" sz="2200" dirty="0">
                <a:latin typeface="Arial"/>
                <a:cs typeface="Arial"/>
              </a:rPr>
              <a:t>1</a:t>
            </a:r>
            <a:r>
              <a:rPr lang="en-US" sz="2200" dirty="0">
                <a:latin typeface="Gill Sans MT" charset="0"/>
              </a:rPr>
              <a:t> router </a:t>
            </a:r>
            <a:r>
              <a:rPr lang="en-US" sz="2200" dirty="0">
                <a:latin typeface="Arial"/>
                <a:cs typeface="Arial"/>
              </a:rPr>
              <a:t>1</a:t>
            </a:r>
            <a:r>
              <a:rPr lang="en-US" sz="2200" dirty="0">
                <a:latin typeface="Gill Sans MT" charset="0"/>
              </a:rPr>
              <a:t>c</a:t>
            </a:r>
          </a:p>
          <a:p>
            <a:endParaRPr lang="en-US" sz="2000" dirty="0">
              <a:latin typeface="Gill Sans MT" charset="0"/>
            </a:endParaRPr>
          </a:p>
        </p:txBody>
      </p:sp>
      <p:grpSp>
        <p:nvGrpSpPr>
          <p:cNvPr id="5" name="Group 4"/>
          <p:cNvGrpSpPr/>
          <p:nvPr/>
        </p:nvGrpSpPr>
        <p:grpSpPr>
          <a:xfrm>
            <a:off x="4052000" y="2820739"/>
            <a:ext cx="1118837" cy="826267"/>
            <a:chOff x="4052000" y="2820739"/>
            <a:chExt cx="1118837" cy="826267"/>
          </a:xfrm>
        </p:grpSpPr>
        <p:cxnSp>
          <p:nvCxnSpPr>
            <p:cNvPr id="3" name="Straight Arrow Connector 2"/>
            <p:cNvCxnSpPr/>
            <p:nvPr/>
          </p:nvCxnSpPr>
          <p:spPr bwMode="auto">
            <a:xfrm flipH="1" flipV="1">
              <a:off x="4769093" y="2820739"/>
              <a:ext cx="401744" cy="302376"/>
            </a:xfrm>
            <a:prstGeom prst="straightConnector1">
              <a:avLst/>
            </a:prstGeom>
            <a:solidFill>
              <a:schemeClr val="accent1"/>
            </a:solidFill>
            <a:ln w="25400" cap="flat" cmpd="sng" algn="ctr">
              <a:solidFill>
                <a:srgbClr val="CC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30" name="Straight Arrow Connector 329"/>
            <p:cNvCxnSpPr/>
            <p:nvPr/>
          </p:nvCxnSpPr>
          <p:spPr bwMode="auto">
            <a:xfrm flipH="1" flipV="1">
              <a:off x="4052000" y="3192229"/>
              <a:ext cx="1059565" cy="14171"/>
            </a:xfrm>
            <a:prstGeom prst="straightConnector1">
              <a:avLst/>
            </a:prstGeom>
            <a:solidFill>
              <a:schemeClr val="accent1"/>
            </a:solidFill>
            <a:ln w="25400" cap="flat" cmpd="sng" algn="ctr">
              <a:solidFill>
                <a:srgbClr val="CC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31" name="Straight Arrow Connector 330"/>
            <p:cNvCxnSpPr/>
            <p:nvPr/>
          </p:nvCxnSpPr>
          <p:spPr bwMode="auto">
            <a:xfrm flipH="1">
              <a:off x="4748700" y="3344630"/>
              <a:ext cx="401744" cy="302376"/>
            </a:xfrm>
            <a:prstGeom prst="straightConnector1">
              <a:avLst/>
            </a:prstGeom>
            <a:solidFill>
              <a:schemeClr val="accent1"/>
            </a:solidFill>
            <a:ln w="25400" cap="flat" cmpd="sng" algn="ctr">
              <a:solidFill>
                <a:srgbClr val="CC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325"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84</a:t>
            </a:fld>
            <a:endParaRPr lang="en-US" sz="1200" dirty="0">
              <a:latin typeface="Tahoma" charset="0"/>
            </a:endParaRPr>
          </a:p>
        </p:txBody>
      </p:sp>
      <p:sp>
        <p:nvSpPr>
          <p:cNvPr id="329"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102035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6"/>
                                        </p:tgtEl>
                                        <p:attrNameLst>
                                          <p:attrName>style.visibility</p:attrName>
                                        </p:attrNameLst>
                                      </p:cBhvr>
                                      <p:to>
                                        <p:strVal val="visible"/>
                                      </p:to>
                                    </p:set>
                                    <p:animEffect transition="in" filter="dissolve">
                                      <p:cBhvr>
                                        <p:cTn id="11" dur="1000"/>
                                        <p:tgtEl>
                                          <p:spTgt spid="32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right)">
                                      <p:cBhvr>
                                        <p:cTn id="16" dur="500"/>
                                        <p:tgtEl>
                                          <p:spTgt spid="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53668">
                                            <p:txEl>
                                              <p:pRg st="0" end="0"/>
                                            </p:txEl>
                                          </p:spTgt>
                                        </p:tgtEl>
                                        <p:attrNameLst>
                                          <p:attrName>style.visibility</p:attrName>
                                        </p:attrNameLst>
                                      </p:cBhvr>
                                      <p:to>
                                        <p:strVal val="visible"/>
                                      </p:to>
                                    </p:set>
                                    <p:animEffect transition="in" filter="dissolve">
                                      <p:cBhvr>
                                        <p:cTn id="19" dur="500"/>
                                        <p:tgtEl>
                                          <p:spTgt spid="75366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28"/>
                                        </p:tgtEl>
                                        <p:attrNameLst>
                                          <p:attrName>style.visibility</p:attrName>
                                        </p:attrNameLst>
                                      </p:cBhvr>
                                      <p:to>
                                        <p:strVal val="visible"/>
                                      </p:to>
                                    </p:set>
                                    <p:animEffect transition="in" filter="dissolve">
                                      <p:cBhvr>
                                        <p:cTn id="27" dur="5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668" grpId="0" build="p"/>
      <p:bldP spid="326" grpId="0"/>
      <p:bldP spid="32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5" name="Rectangle 3"/>
          <p:cNvSpPr>
            <a:spLocks noGrp="1" noChangeArrowheads="1"/>
          </p:cNvSpPr>
          <p:nvPr>
            <p:ph type="title"/>
          </p:nvPr>
        </p:nvSpPr>
        <p:spPr>
          <a:xfrm>
            <a:off x="533400" y="0"/>
            <a:ext cx="7772400" cy="1143000"/>
          </a:xfrm>
        </p:spPr>
        <p:txBody>
          <a:bodyPr/>
          <a:lstStyle/>
          <a:p>
            <a:pPr>
              <a:defRPr/>
            </a:pPr>
            <a:r>
              <a:rPr lang="en-US" dirty="0">
                <a:cs typeface="+mj-cs"/>
              </a:rPr>
              <a:t>BGP path advertisement</a:t>
            </a:r>
          </a:p>
        </p:txBody>
      </p:sp>
      <p:sp>
        <p:nvSpPr>
          <p:cNvPr id="753668" name="Rectangle 4"/>
          <p:cNvSpPr>
            <a:spLocks noGrp="1" noChangeArrowheads="1"/>
          </p:cNvSpPr>
          <p:nvPr>
            <p:ph type="body" idx="1"/>
          </p:nvPr>
        </p:nvSpPr>
        <p:spPr>
          <a:xfrm>
            <a:off x="638175" y="4742967"/>
            <a:ext cx="8505825" cy="320100"/>
          </a:xfrm>
        </p:spPr>
        <p:txBody>
          <a:bodyPr/>
          <a:lstStyle/>
          <a:p>
            <a:pPr marL="293688" indent="-293688">
              <a:lnSpc>
                <a:spcPts val="2140"/>
              </a:lnSpc>
            </a:pPr>
            <a:r>
              <a:rPr lang="en-US" sz="2200" dirty="0">
                <a:latin typeface="Gill Sans MT" charset="0"/>
              </a:rPr>
              <a:t>AS</a:t>
            </a:r>
            <a:r>
              <a:rPr lang="en-US" sz="2200" dirty="0">
                <a:latin typeface="Arial"/>
                <a:cs typeface="Arial"/>
              </a:rPr>
              <a:t>1</a:t>
            </a:r>
            <a:r>
              <a:rPr lang="en-US" sz="2200" dirty="0">
                <a:latin typeface="Gill Sans MT" charset="0"/>
              </a:rPr>
              <a:t> gateway router</a:t>
            </a:r>
            <a:r>
              <a:rPr lang="en-US" sz="2200" dirty="0">
                <a:latin typeface="Arial"/>
                <a:cs typeface="Arial"/>
              </a:rPr>
              <a:t> 1c </a:t>
            </a:r>
            <a:r>
              <a:rPr lang="en-US" sz="2200" dirty="0">
                <a:latin typeface="Gill Sans MT" charset="0"/>
              </a:rPr>
              <a:t>learns path </a:t>
            </a:r>
            <a:r>
              <a:rPr lang="en-US" sz="2200" i="1" dirty="0">
                <a:solidFill>
                  <a:srgbClr val="CC0000"/>
                </a:solidFill>
                <a:latin typeface="Gill Sans MT" charset="0"/>
              </a:rPr>
              <a:t>AS2,AS3,X </a:t>
            </a:r>
            <a:r>
              <a:rPr lang="en-US" sz="2200" dirty="0">
                <a:latin typeface="Gill Sans MT" charset="0"/>
              </a:rPr>
              <a:t>from 2a</a:t>
            </a:r>
            <a:endParaRPr lang="en-US" sz="2000" dirty="0">
              <a:latin typeface="Gill Sans MT" charset="0"/>
            </a:endParaRPr>
          </a:p>
          <a:p>
            <a:endParaRPr lang="en-US" sz="2000" dirty="0">
              <a:latin typeface="Gill Sans MT" charset="0"/>
            </a:endParaRPr>
          </a:p>
        </p:txBody>
      </p:sp>
      <p:pic>
        <p:nvPicPr>
          <p:cNvPr id="162849"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7" y="800100"/>
            <a:ext cx="5602043" cy="1768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5" name="Group 124"/>
          <p:cNvGrpSpPr/>
          <p:nvPr/>
        </p:nvGrpSpPr>
        <p:grpSpPr>
          <a:xfrm>
            <a:off x="624887" y="1451514"/>
            <a:ext cx="2557336" cy="1719017"/>
            <a:chOff x="-2170772" y="2784954"/>
            <a:chExt cx="2712783" cy="1853712"/>
          </a:xfrm>
        </p:grpSpPr>
        <p:sp>
          <p:nvSpPr>
            <p:cNvPr id="261" name="Freeform 2"/>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262" name="Group 261"/>
            <p:cNvGrpSpPr/>
            <p:nvPr/>
          </p:nvGrpSpPr>
          <p:grpSpPr>
            <a:xfrm>
              <a:off x="-1935370" y="2935816"/>
              <a:ext cx="2333625" cy="1590649"/>
              <a:chOff x="833331" y="2873352"/>
              <a:chExt cx="2333625" cy="1590649"/>
            </a:xfrm>
          </p:grpSpPr>
          <p:grpSp>
            <p:nvGrpSpPr>
              <p:cNvPr id="263" name="Group 262"/>
              <p:cNvGrpSpPr/>
              <p:nvPr/>
            </p:nvGrpSpPr>
            <p:grpSpPr>
              <a:xfrm>
                <a:off x="1736090" y="2873352"/>
                <a:ext cx="565150" cy="369332"/>
                <a:chOff x="1736090" y="2873352"/>
                <a:chExt cx="565150" cy="369332"/>
              </a:xfrm>
            </p:grpSpPr>
            <p:grpSp>
              <p:nvGrpSpPr>
                <p:cNvPr id="312" name="Group 327"/>
                <p:cNvGrpSpPr>
                  <a:grpSpLocks/>
                </p:cNvGrpSpPr>
                <p:nvPr/>
              </p:nvGrpSpPr>
              <p:grpSpPr bwMode="auto">
                <a:xfrm>
                  <a:off x="1736090" y="2893762"/>
                  <a:ext cx="565150" cy="292100"/>
                  <a:chOff x="1871277" y="1576300"/>
                  <a:chExt cx="1128371" cy="437861"/>
                </a:xfrm>
              </p:grpSpPr>
              <p:sp>
                <p:nvSpPr>
                  <p:cNvPr id="316" name="Oval 315"/>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17" name="Rectangle 316"/>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8" name="Oval 317"/>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19" name="Freeform 318"/>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0" name="Freeform 319"/>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1" name="Freeform 320"/>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2" name="Freeform 321"/>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23" name="Straight Connector 322"/>
                  <p:cNvCxnSpPr>
                    <a:endCxn id="318"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13" name="Group 312"/>
                <p:cNvGrpSpPr/>
                <p:nvPr/>
              </p:nvGrpSpPr>
              <p:grpSpPr>
                <a:xfrm>
                  <a:off x="1770362" y="2873352"/>
                  <a:ext cx="441422" cy="369332"/>
                  <a:chOff x="667045" y="1708643"/>
                  <a:chExt cx="441422" cy="369332"/>
                </a:xfrm>
              </p:grpSpPr>
              <p:sp>
                <p:nvSpPr>
                  <p:cNvPr id="314" name="Oval 313"/>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5" name="TextBox 314"/>
                  <p:cNvSpPr txBox="1"/>
                  <p:nvPr/>
                </p:nvSpPr>
                <p:spPr>
                  <a:xfrm>
                    <a:off x="667045" y="1708643"/>
                    <a:ext cx="441422" cy="369332"/>
                  </a:xfrm>
                  <a:prstGeom prst="rect">
                    <a:avLst/>
                  </a:prstGeom>
                  <a:noFill/>
                </p:spPr>
                <p:txBody>
                  <a:bodyPr wrap="none" rtlCol="0">
                    <a:spAutoFit/>
                  </a:bodyPr>
                  <a:lstStyle/>
                  <a:p>
                    <a:r>
                      <a:rPr lang="en-US" dirty="0"/>
                      <a:t>1b</a:t>
                    </a:r>
                  </a:p>
                </p:txBody>
              </p:sp>
            </p:grpSp>
          </p:grpSp>
          <p:grpSp>
            <p:nvGrpSpPr>
              <p:cNvPr id="264" name="Group 263"/>
              <p:cNvGrpSpPr/>
              <p:nvPr/>
            </p:nvGrpSpPr>
            <p:grpSpPr>
              <a:xfrm>
                <a:off x="1740320" y="4094669"/>
                <a:ext cx="565150" cy="369332"/>
                <a:chOff x="1736090" y="2873352"/>
                <a:chExt cx="565150" cy="369332"/>
              </a:xfrm>
            </p:grpSpPr>
            <p:grpSp>
              <p:nvGrpSpPr>
                <p:cNvPr id="299" name="Group 327"/>
                <p:cNvGrpSpPr>
                  <a:grpSpLocks/>
                </p:cNvGrpSpPr>
                <p:nvPr/>
              </p:nvGrpSpPr>
              <p:grpSpPr bwMode="auto">
                <a:xfrm>
                  <a:off x="1736090" y="2893762"/>
                  <a:ext cx="565150" cy="292100"/>
                  <a:chOff x="1871277" y="1576300"/>
                  <a:chExt cx="1128371" cy="437861"/>
                </a:xfrm>
              </p:grpSpPr>
              <p:sp>
                <p:nvSpPr>
                  <p:cNvPr id="303" name="Oval 302"/>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04" name="Rectangle 303"/>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5" name="Oval 304"/>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06" name="Freeform 305"/>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7" name="Freeform 306"/>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8" name="Freeform 307"/>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9" name="Freeform 308"/>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10" name="Straight Connector 309"/>
                  <p:cNvCxnSpPr>
                    <a:endCxn id="305"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00" name="Group 299"/>
                <p:cNvGrpSpPr/>
                <p:nvPr/>
              </p:nvGrpSpPr>
              <p:grpSpPr>
                <a:xfrm>
                  <a:off x="1770362" y="2873352"/>
                  <a:ext cx="441422" cy="369332"/>
                  <a:chOff x="667045" y="1708643"/>
                  <a:chExt cx="441422" cy="369332"/>
                </a:xfrm>
              </p:grpSpPr>
              <p:sp>
                <p:nvSpPr>
                  <p:cNvPr id="301" name="Oval 300"/>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2" name="TextBox 301"/>
                  <p:cNvSpPr txBox="1"/>
                  <p:nvPr/>
                </p:nvSpPr>
                <p:spPr>
                  <a:xfrm>
                    <a:off x="667045" y="1708643"/>
                    <a:ext cx="441422" cy="369332"/>
                  </a:xfrm>
                  <a:prstGeom prst="rect">
                    <a:avLst/>
                  </a:prstGeom>
                  <a:noFill/>
                </p:spPr>
                <p:txBody>
                  <a:bodyPr wrap="none" rtlCol="0">
                    <a:spAutoFit/>
                  </a:bodyPr>
                  <a:lstStyle/>
                  <a:p>
                    <a:r>
                      <a:rPr lang="en-US" dirty="0"/>
                      <a:t>1d</a:t>
                    </a:r>
                  </a:p>
                </p:txBody>
              </p:sp>
            </p:grpSp>
          </p:grpSp>
          <p:grpSp>
            <p:nvGrpSpPr>
              <p:cNvPr id="265" name="Group 264"/>
              <p:cNvGrpSpPr/>
              <p:nvPr/>
            </p:nvGrpSpPr>
            <p:grpSpPr>
              <a:xfrm>
                <a:off x="2601806" y="3485072"/>
                <a:ext cx="565150" cy="369332"/>
                <a:chOff x="1736090" y="2873352"/>
                <a:chExt cx="565150" cy="369332"/>
              </a:xfrm>
            </p:grpSpPr>
            <p:grpSp>
              <p:nvGrpSpPr>
                <p:cNvPr id="286" name="Group 327"/>
                <p:cNvGrpSpPr>
                  <a:grpSpLocks/>
                </p:cNvGrpSpPr>
                <p:nvPr/>
              </p:nvGrpSpPr>
              <p:grpSpPr bwMode="auto">
                <a:xfrm>
                  <a:off x="1736090" y="2893762"/>
                  <a:ext cx="565150" cy="292100"/>
                  <a:chOff x="1871277" y="1576300"/>
                  <a:chExt cx="1128371" cy="437861"/>
                </a:xfrm>
              </p:grpSpPr>
              <p:sp>
                <p:nvSpPr>
                  <p:cNvPr id="290" name="Oval 289"/>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91" name="Rectangle 290"/>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2" name="Oval 291"/>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93" name="Freeform 292"/>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4" name="Freeform 293"/>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5" name="Freeform 294"/>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6" name="Freeform 295"/>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97" name="Straight Connector 296"/>
                  <p:cNvCxnSpPr>
                    <a:endCxn id="292"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87" name="Group 286"/>
                <p:cNvGrpSpPr/>
                <p:nvPr/>
              </p:nvGrpSpPr>
              <p:grpSpPr>
                <a:xfrm>
                  <a:off x="1770362" y="2873352"/>
                  <a:ext cx="428460" cy="369332"/>
                  <a:chOff x="667045" y="1708643"/>
                  <a:chExt cx="428460" cy="369332"/>
                </a:xfrm>
              </p:grpSpPr>
              <p:sp>
                <p:nvSpPr>
                  <p:cNvPr id="288" name="Oval 287"/>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9" name="TextBox 288"/>
                  <p:cNvSpPr txBox="1"/>
                  <p:nvPr/>
                </p:nvSpPr>
                <p:spPr>
                  <a:xfrm>
                    <a:off x="667045" y="1708643"/>
                    <a:ext cx="428460" cy="369332"/>
                  </a:xfrm>
                  <a:prstGeom prst="rect">
                    <a:avLst/>
                  </a:prstGeom>
                  <a:noFill/>
                </p:spPr>
                <p:txBody>
                  <a:bodyPr wrap="none" rtlCol="0">
                    <a:spAutoFit/>
                  </a:bodyPr>
                  <a:lstStyle/>
                  <a:p>
                    <a:r>
                      <a:rPr lang="en-US" dirty="0"/>
                      <a:t>1c</a:t>
                    </a:r>
                  </a:p>
                </p:txBody>
              </p:sp>
            </p:grpSp>
          </p:grpSp>
          <p:grpSp>
            <p:nvGrpSpPr>
              <p:cNvPr id="266" name="Group 265"/>
              <p:cNvGrpSpPr/>
              <p:nvPr/>
            </p:nvGrpSpPr>
            <p:grpSpPr>
              <a:xfrm>
                <a:off x="833331" y="3478719"/>
                <a:ext cx="565150" cy="369332"/>
                <a:chOff x="1736090" y="2873352"/>
                <a:chExt cx="565150" cy="369332"/>
              </a:xfrm>
            </p:grpSpPr>
            <p:grpSp>
              <p:nvGrpSpPr>
                <p:cNvPr id="273" name="Group 327"/>
                <p:cNvGrpSpPr>
                  <a:grpSpLocks/>
                </p:cNvGrpSpPr>
                <p:nvPr/>
              </p:nvGrpSpPr>
              <p:grpSpPr bwMode="auto">
                <a:xfrm>
                  <a:off x="1736090" y="2893762"/>
                  <a:ext cx="565150" cy="292100"/>
                  <a:chOff x="1871277" y="1576300"/>
                  <a:chExt cx="1128371" cy="437861"/>
                </a:xfrm>
              </p:grpSpPr>
              <p:sp>
                <p:nvSpPr>
                  <p:cNvPr id="277" name="Oval 276"/>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78" name="Rectangle 277"/>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9" name="Oval 278"/>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80" name="Freeform 279"/>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1" name="Freeform 280"/>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2" name="Freeform 281"/>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3" name="Freeform 282"/>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84" name="Straight Connector 283"/>
                  <p:cNvCxnSpPr>
                    <a:endCxn id="279"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74" name="Group 273"/>
                <p:cNvGrpSpPr/>
                <p:nvPr/>
              </p:nvGrpSpPr>
              <p:grpSpPr>
                <a:xfrm>
                  <a:off x="1770362" y="2873352"/>
                  <a:ext cx="441422" cy="369332"/>
                  <a:chOff x="667045" y="1708643"/>
                  <a:chExt cx="441422" cy="369332"/>
                </a:xfrm>
              </p:grpSpPr>
              <p:sp>
                <p:nvSpPr>
                  <p:cNvPr id="275" name="Oval 274"/>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6" name="TextBox 275"/>
                  <p:cNvSpPr txBox="1"/>
                  <p:nvPr/>
                </p:nvSpPr>
                <p:spPr>
                  <a:xfrm>
                    <a:off x="667045" y="1708643"/>
                    <a:ext cx="441422" cy="369332"/>
                  </a:xfrm>
                  <a:prstGeom prst="rect">
                    <a:avLst/>
                  </a:prstGeom>
                  <a:noFill/>
                </p:spPr>
                <p:txBody>
                  <a:bodyPr wrap="none" rtlCol="0">
                    <a:spAutoFit/>
                  </a:bodyPr>
                  <a:lstStyle/>
                  <a:p>
                    <a:r>
                      <a:rPr lang="en-US" dirty="0"/>
                      <a:t>1a</a:t>
                    </a:r>
                  </a:p>
                </p:txBody>
              </p:sp>
            </p:grpSp>
          </p:grpSp>
          <p:cxnSp>
            <p:nvCxnSpPr>
              <p:cNvPr id="267" name="Straight Connector 266"/>
              <p:cNvCxnSpPr>
                <a:stCxn id="315" idx="2"/>
                <a:endCxn id="302" idx="0"/>
              </p:cNvCxnSpPr>
              <p:nvPr/>
            </p:nvCxnSpPr>
            <p:spPr bwMode="auto">
              <a:xfrm>
                <a:off x="1991073" y="3242684"/>
                <a:ext cx="4230" cy="851985"/>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8" name="Straight Connector 267"/>
              <p:cNvCxnSpPr/>
              <p:nvPr/>
            </p:nvCxnSpPr>
            <p:spPr bwMode="auto">
              <a:xfrm>
                <a:off x="1407477" y="3648621"/>
                <a:ext cx="1204913" cy="635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9" name="Straight Connector 268"/>
              <p:cNvCxnSpPr>
                <a:stCxn id="316" idx="7"/>
              </p:cNvCxnSpPr>
              <p:nvPr/>
            </p:nvCxnSpPr>
            <p:spPr bwMode="auto">
              <a:xfrm>
                <a:off x="2218708" y="3154477"/>
                <a:ext cx="480042" cy="36977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0" name="Straight Connector 269"/>
              <p:cNvCxnSpPr/>
              <p:nvPr/>
            </p:nvCxnSpPr>
            <p:spPr bwMode="auto">
              <a:xfrm>
                <a:off x="1300073" y="3786304"/>
                <a:ext cx="477927" cy="357071"/>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1" name="Straight Connector 270"/>
              <p:cNvCxnSpPr/>
              <p:nvPr/>
            </p:nvCxnSpPr>
            <p:spPr bwMode="auto">
              <a:xfrm flipH="1">
                <a:off x="2196042" y="3783542"/>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2" name="Straight Connector 271"/>
              <p:cNvCxnSpPr/>
              <p:nvPr/>
            </p:nvCxnSpPr>
            <p:spPr bwMode="auto">
              <a:xfrm flipH="1">
                <a:off x="1287553" y="3166946"/>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grpSp>
        <p:nvGrpSpPr>
          <p:cNvPr id="126" name="Group 125"/>
          <p:cNvGrpSpPr/>
          <p:nvPr/>
        </p:nvGrpSpPr>
        <p:grpSpPr>
          <a:xfrm>
            <a:off x="3285692" y="2378685"/>
            <a:ext cx="2545688" cy="1720535"/>
            <a:chOff x="-2170772" y="2784954"/>
            <a:chExt cx="2712783" cy="1853712"/>
          </a:xfrm>
        </p:grpSpPr>
        <p:sp>
          <p:nvSpPr>
            <p:cNvPr id="197" name="Freeform 2"/>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198" name="Group 197"/>
            <p:cNvGrpSpPr/>
            <p:nvPr/>
          </p:nvGrpSpPr>
          <p:grpSpPr>
            <a:xfrm>
              <a:off x="-1935370" y="2935816"/>
              <a:ext cx="2333625" cy="1590649"/>
              <a:chOff x="833331" y="2873352"/>
              <a:chExt cx="2333625" cy="1590649"/>
            </a:xfrm>
          </p:grpSpPr>
          <p:grpSp>
            <p:nvGrpSpPr>
              <p:cNvPr id="199" name="Group 198"/>
              <p:cNvGrpSpPr/>
              <p:nvPr/>
            </p:nvGrpSpPr>
            <p:grpSpPr>
              <a:xfrm>
                <a:off x="1736090" y="2873352"/>
                <a:ext cx="565150" cy="369332"/>
                <a:chOff x="1736090" y="2873352"/>
                <a:chExt cx="565150" cy="369332"/>
              </a:xfrm>
            </p:grpSpPr>
            <p:grpSp>
              <p:nvGrpSpPr>
                <p:cNvPr id="248" name="Group 327"/>
                <p:cNvGrpSpPr>
                  <a:grpSpLocks/>
                </p:cNvGrpSpPr>
                <p:nvPr/>
              </p:nvGrpSpPr>
              <p:grpSpPr bwMode="auto">
                <a:xfrm>
                  <a:off x="1736090" y="2893762"/>
                  <a:ext cx="565150" cy="292100"/>
                  <a:chOff x="1871277" y="1576300"/>
                  <a:chExt cx="1128371" cy="437861"/>
                </a:xfrm>
              </p:grpSpPr>
              <p:sp>
                <p:nvSpPr>
                  <p:cNvPr id="252" name="Oval 251"/>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53" name="Rectangle 252"/>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4" name="Oval 253"/>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55" name="Freeform 254"/>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 name="Freeform 255"/>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7" name="Freeform 256"/>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8" name="Freeform 257"/>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59" name="Straight Connector 258"/>
                  <p:cNvCxnSpPr>
                    <a:endCxn id="254"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49" name="Group 248"/>
                <p:cNvGrpSpPr/>
                <p:nvPr/>
              </p:nvGrpSpPr>
              <p:grpSpPr>
                <a:xfrm>
                  <a:off x="1770362" y="2873352"/>
                  <a:ext cx="441422" cy="369332"/>
                  <a:chOff x="667045" y="1708643"/>
                  <a:chExt cx="441422" cy="369332"/>
                </a:xfrm>
              </p:grpSpPr>
              <p:sp>
                <p:nvSpPr>
                  <p:cNvPr id="250" name="Oval 249"/>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1" name="TextBox 250"/>
                  <p:cNvSpPr txBox="1"/>
                  <p:nvPr/>
                </p:nvSpPr>
                <p:spPr>
                  <a:xfrm>
                    <a:off x="667045" y="1708643"/>
                    <a:ext cx="441422" cy="369332"/>
                  </a:xfrm>
                  <a:prstGeom prst="rect">
                    <a:avLst/>
                  </a:prstGeom>
                  <a:noFill/>
                </p:spPr>
                <p:txBody>
                  <a:bodyPr wrap="none" rtlCol="0">
                    <a:spAutoFit/>
                  </a:bodyPr>
                  <a:lstStyle/>
                  <a:p>
                    <a:r>
                      <a:rPr lang="en-US" dirty="0"/>
                      <a:t>2b</a:t>
                    </a:r>
                  </a:p>
                </p:txBody>
              </p:sp>
            </p:grpSp>
          </p:grpSp>
          <p:grpSp>
            <p:nvGrpSpPr>
              <p:cNvPr id="200" name="Group 199"/>
              <p:cNvGrpSpPr/>
              <p:nvPr/>
            </p:nvGrpSpPr>
            <p:grpSpPr>
              <a:xfrm>
                <a:off x="1740320" y="4094669"/>
                <a:ext cx="565150" cy="369332"/>
                <a:chOff x="1736090" y="2873352"/>
                <a:chExt cx="565150" cy="369332"/>
              </a:xfrm>
            </p:grpSpPr>
            <p:grpSp>
              <p:nvGrpSpPr>
                <p:cNvPr id="235" name="Group 327"/>
                <p:cNvGrpSpPr>
                  <a:grpSpLocks/>
                </p:cNvGrpSpPr>
                <p:nvPr/>
              </p:nvGrpSpPr>
              <p:grpSpPr bwMode="auto">
                <a:xfrm>
                  <a:off x="1736090" y="2893762"/>
                  <a:ext cx="565150" cy="292100"/>
                  <a:chOff x="1871277" y="1576300"/>
                  <a:chExt cx="1128371" cy="437861"/>
                </a:xfrm>
              </p:grpSpPr>
              <p:sp>
                <p:nvSpPr>
                  <p:cNvPr id="239" name="Oval 238"/>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0" name="Rectangle 239"/>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1" name="Oval 240"/>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2" name="Freeform 24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3" name="Freeform 242"/>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4" name="Freeform 243"/>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 name="Freeform 244"/>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46" name="Straight Connector 245"/>
                  <p:cNvCxnSpPr>
                    <a:endCxn id="241"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36" name="Group 235"/>
                <p:cNvGrpSpPr/>
                <p:nvPr/>
              </p:nvGrpSpPr>
              <p:grpSpPr>
                <a:xfrm>
                  <a:off x="1770362" y="2873352"/>
                  <a:ext cx="441422" cy="369332"/>
                  <a:chOff x="667045" y="1708643"/>
                  <a:chExt cx="441422" cy="369332"/>
                </a:xfrm>
              </p:grpSpPr>
              <p:sp>
                <p:nvSpPr>
                  <p:cNvPr id="237" name="Oval 236"/>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8" name="TextBox 237"/>
                  <p:cNvSpPr txBox="1"/>
                  <p:nvPr/>
                </p:nvSpPr>
                <p:spPr>
                  <a:xfrm>
                    <a:off x="667045" y="1708643"/>
                    <a:ext cx="441422" cy="369332"/>
                  </a:xfrm>
                  <a:prstGeom prst="rect">
                    <a:avLst/>
                  </a:prstGeom>
                  <a:noFill/>
                </p:spPr>
                <p:txBody>
                  <a:bodyPr wrap="none" rtlCol="0">
                    <a:spAutoFit/>
                  </a:bodyPr>
                  <a:lstStyle/>
                  <a:p>
                    <a:r>
                      <a:rPr lang="en-US" dirty="0"/>
                      <a:t>2d</a:t>
                    </a:r>
                  </a:p>
                </p:txBody>
              </p:sp>
            </p:grpSp>
          </p:grpSp>
          <p:grpSp>
            <p:nvGrpSpPr>
              <p:cNvPr id="201" name="Group 200"/>
              <p:cNvGrpSpPr/>
              <p:nvPr/>
            </p:nvGrpSpPr>
            <p:grpSpPr>
              <a:xfrm>
                <a:off x="2601806" y="3485072"/>
                <a:ext cx="565150" cy="369332"/>
                <a:chOff x="1736090" y="2873352"/>
                <a:chExt cx="565150" cy="369332"/>
              </a:xfrm>
            </p:grpSpPr>
            <p:grpSp>
              <p:nvGrpSpPr>
                <p:cNvPr id="222" name="Group 327"/>
                <p:cNvGrpSpPr>
                  <a:grpSpLocks/>
                </p:cNvGrpSpPr>
                <p:nvPr/>
              </p:nvGrpSpPr>
              <p:grpSpPr bwMode="auto">
                <a:xfrm>
                  <a:off x="1736090" y="2893762"/>
                  <a:ext cx="565150" cy="292100"/>
                  <a:chOff x="1871277" y="1576300"/>
                  <a:chExt cx="1128371" cy="437861"/>
                </a:xfrm>
              </p:grpSpPr>
              <p:sp>
                <p:nvSpPr>
                  <p:cNvPr id="226" name="Oval 225"/>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27" name="Rectangle 226"/>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8" name="Oval 227"/>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29" name="Freeform 228"/>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0" name="Freeform 229"/>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1" name="Freeform 230"/>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2" name="Freeform 231"/>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33" name="Straight Connector 232"/>
                  <p:cNvCxnSpPr>
                    <a:endCxn id="228"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23" name="Group 222"/>
                <p:cNvGrpSpPr/>
                <p:nvPr/>
              </p:nvGrpSpPr>
              <p:grpSpPr>
                <a:xfrm>
                  <a:off x="1770362" y="2873352"/>
                  <a:ext cx="428460" cy="369332"/>
                  <a:chOff x="667045" y="1708643"/>
                  <a:chExt cx="428460" cy="369332"/>
                </a:xfrm>
              </p:grpSpPr>
              <p:sp>
                <p:nvSpPr>
                  <p:cNvPr id="224" name="Oval 223"/>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5" name="TextBox 224"/>
                  <p:cNvSpPr txBox="1"/>
                  <p:nvPr/>
                </p:nvSpPr>
                <p:spPr>
                  <a:xfrm>
                    <a:off x="667045" y="1708643"/>
                    <a:ext cx="428460" cy="369332"/>
                  </a:xfrm>
                  <a:prstGeom prst="rect">
                    <a:avLst/>
                  </a:prstGeom>
                  <a:noFill/>
                </p:spPr>
                <p:txBody>
                  <a:bodyPr wrap="none" rtlCol="0">
                    <a:spAutoFit/>
                  </a:bodyPr>
                  <a:lstStyle/>
                  <a:p>
                    <a:r>
                      <a:rPr lang="en-US" dirty="0"/>
                      <a:t>2c</a:t>
                    </a:r>
                  </a:p>
                </p:txBody>
              </p:sp>
            </p:grpSp>
          </p:grpSp>
          <p:grpSp>
            <p:nvGrpSpPr>
              <p:cNvPr id="202" name="Group 201"/>
              <p:cNvGrpSpPr/>
              <p:nvPr/>
            </p:nvGrpSpPr>
            <p:grpSpPr>
              <a:xfrm>
                <a:off x="833331" y="3478719"/>
                <a:ext cx="565150" cy="369332"/>
                <a:chOff x="1736090" y="2873352"/>
                <a:chExt cx="565150" cy="369332"/>
              </a:xfrm>
            </p:grpSpPr>
            <p:grpSp>
              <p:nvGrpSpPr>
                <p:cNvPr id="209" name="Group 327"/>
                <p:cNvGrpSpPr>
                  <a:grpSpLocks/>
                </p:cNvGrpSpPr>
                <p:nvPr/>
              </p:nvGrpSpPr>
              <p:grpSpPr bwMode="auto">
                <a:xfrm>
                  <a:off x="1736090" y="2893762"/>
                  <a:ext cx="565150" cy="292100"/>
                  <a:chOff x="1871277" y="1576300"/>
                  <a:chExt cx="1128371" cy="437861"/>
                </a:xfrm>
              </p:grpSpPr>
              <p:sp>
                <p:nvSpPr>
                  <p:cNvPr id="213" name="Oval 212"/>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14" name="Rectangle 213"/>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5" name="Oval 214"/>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16" name="Freeform 215"/>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7" name="Freeform 216"/>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8" name="Freeform 217"/>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9" name="Freeform 218"/>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20" name="Straight Connector 219"/>
                  <p:cNvCxnSpPr>
                    <a:endCxn id="215"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1770362" y="2873352"/>
                  <a:ext cx="441422" cy="369332"/>
                  <a:chOff x="667045" y="1708643"/>
                  <a:chExt cx="441422" cy="369332"/>
                </a:xfrm>
              </p:grpSpPr>
              <p:sp>
                <p:nvSpPr>
                  <p:cNvPr id="211" name="Oval 210"/>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2" name="TextBox 211"/>
                  <p:cNvSpPr txBox="1"/>
                  <p:nvPr/>
                </p:nvSpPr>
                <p:spPr>
                  <a:xfrm>
                    <a:off x="667045" y="1708643"/>
                    <a:ext cx="441422" cy="369332"/>
                  </a:xfrm>
                  <a:prstGeom prst="rect">
                    <a:avLst/>
                  </a:prstGeom>
                  <a:noFill/>
                </p:spPr>
                <p:txBody>
                  <a:bodyPr wrap="none" rtlCol="0">
                    <a:spAutoFit/>
                  </a:bodyPr>
                  <a:lstStyle/>
                  <a:p>
                    <a:r>
                      <a:rPr lang="en-US" dirty="0"/>
                      <a:t>2a</a:t>
                    </a:r>
                  </a:p>
                </p:txBody>
              </p:sp>
            </p:grpSp>
          </p:grpSp>
          <p:cxnSp>
            <p:nvCxnSpPr>
              <p:cNvPr id="203" name="Straight Connector 202"/>
              <p:cNvCxnSpPr>
                <a:stCxn id="251" idx="2"/>
                <a:endCxn id="238" idx="0"/>
              </p:cNvCxnSpPr>
              <p:nvPr/>
            </p:nvCxnSpPr>
            <p:spPr bwMode="auto">
              <a:xfrm>
                <a:off x="1991073" y="3242684"/>
                <a:ext cx="4230" cy="851985"/>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4" name="Straight Connector 203"/>
              <p:cNvCxnSpPr/>
              <p:nvPr/>
            </p:nvCxnSpPr>
            <p:spPr bwMode="auto">
              <a:xfrm>
                <a:off x="1407477" y="3648621"/>
                <a:ext cx="1204913" cy="635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5" name="Straight Connector 204"/>
              <p:cNvCxnSpPr>
                <a:stCxn id="252" idx="7"/>
              </p:cNvCxnSpPr>
              <p:nvPr/>
            </p:nvCxnSpPr>
            <p:spPr bwMode="auto">
              <a:xfrm>
                <a:off x="2218708" y="3154477"/>
                <a:ext cx="480042" cy="36977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6" name="Straight Connector 205"/>
              <p:cNvCxnSpPr/>
              <p:nvPr/>
            </p:nvCxnSpPr>
            <p:spPr bwMode="auto">
              <a:xfrm>
                <a:off x="1300073" y="3786304"/>
                <a:ext cx="477927" cy="357071"/>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7" name="Straight Connector 206"/>
              <p:cNvCxnSpPr/>
              <p:nvPr/>
            </p:nvCxnSpPr>
            <p:spPr bwMode="auto">
              <a:xfrm flipH="1">
                <a:off x="2196042" y="3783542"/>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8" name="Straight Connector 207"/>
              <p:cNvCxnSpPr/>
              <p:nvPr/>
            </p:nvCxnSpPr>
            <p:spPr bwMode="auto">
              <a:xfrm flipH="1">
                <a:off x="1287553" y="3166946"/>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sp>
        <p:nvSpPr>
          <p:cNvPr id="133" name="Freeform 2"/>
          <p:cNvSpPr>
            <a:spLocks/>
          </p:cNvSpPr>
          <p:nvPr/>
        </p:nvSpPr>
        <p:spPr bwMode="auto">
          <a:xfrm>
            <a:off x="5507686" y="1310427"/>
            <a:ext cx="2575521" cy="1672516"/>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134" name="Group 133"/>
          <p:cNvGrpSpPr/>
          <p:nvPr/>
        </p:nvGrpSpPr>
        <p:grpSpPr>
          <a:xfrm>
            <a:off x="5731177" y="1446543"/>
            <a:ext cx="2215548" cy="1435167"/>
            <a:chOff x="833331" y="2873352"/>
            <a:chExt cx="2333625" cy="1590649"/>
          </a:xfrm>
        </p:grpSpPr>
        <p:grpSp>
          <p:nvGrpSpPr>
            <p:cNvPr id="135" name="Group 134"/>
            <p:cNvGrpSpPr/>
            <p:nvPr/>
          </p:nvGrpSpPr>
          <p:grpSpPr>
            <a:xfrm>
              <a:off x="1736090" y="2873352"/>
              <a:ext cx="565150" cy="369332"/>
              <a:chOff x="1736090" y="2873352"/>
              <a:chExt cx="565150" cy="369332"/>
            </a:xfrm>
          </p:grpSpPr>
          <p:grpSp>
            <p:nvGrpSpPr>
              <p:cNvPr id="184" name="Group 327"/>
              <p:cNvGrpSpPr>
                <a:grpSpLocks/>
              </p:cNvGrpSpPr>
              <p:nvPr/>
            </p:nvGrpSpPr>
            <p:grpSpPr bwMode="auto">
              <a:xfrm>
                <a:off x="1736090" y="2893762"/>
                <a:ext cx="565150" cy="292100"/>
                <a:chOff x="1871277" y="1576300"/>
                <a:chExt cx="1128371" cy="437861"/>
              </a:xfrm>
            </p:grpSpPr>
            <p:sp>
              <p:nvSpPr>
                <p:cNvPr id="188" name="Oval 187"/>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89" name="Rectangle 188"/>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0" name="Oval 189"/>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91" name="Freeform 190"/>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2" name="Freeform 191"/>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3" name="Freeform 192"/>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4" name="Freeform 193"/>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95" name="Straight Connector 194"/>
                <p:cNvCxnSpPr>
                  <a:endCxn id="190"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85" name="Group 184"/>
              <p:cNvGrpSpPr/>
              <p:nvPr/>
            </p:nvGrpSpPr>
            <p:grpSpPr>
              <a:xfrm>
                <a:off x="1770362" y="2873352"/>
                <a:ext cx="441422" cy="369332"/>
                <a:chOff x="667045" y="1708643"/>
                <a:chExt cx="441422" cy="369332"/>
              </a:xfrm>
            </p:grpSpPr>
            <p:sp>
              <p:nvSpPr>
                <p:cNvPr id="186" name="Oval 185"/>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7" name="TextBox 186"/>
                <p:cNvSpPr txBox="1"/>
                <p:nvPr/>
              </p:nvSpPr>
              <p:spPr>
                <a:xfrm>
                  <a:off x="667045" y="1708643"/>
                  <a:ext cx="441422" cy="369332"/>
                </a:xfrm>
                <a:prstGeom prst="rect">
                  <a:avLst/>
                </a:prstGeom>
                <a:noFill/>
              </p:spPr>
              <p:txBody>
                <a:bodyPr wrap="none" rtlCol="0">
                  <a:spAutoFit/>
                </a:bodyPr>
                <a:lstStyle/>
                <a:p>
                  <a:r>
                    <a:rPr lang="en-US" dirty="0"/>
                    <a:t>3b</a:t>
                  </a:r>
                </a:p>
              </p:txBody>
            </p:sp>
          </p:grpSp>
        </p:grpSp>
        <p:grpSp>
          <p:nvGrpSpPr>
            <p:cNvPr id="136" name="Group 135"/>
            <p:cNvGrpSpPr/>
            <p:nvPr/>
          </p:nvGrpSpPr>
          <p:grpSpPr>
            <a:xfrm>
              <a:off x="1740320" y="4094669"/>
              <a:ext cx="565150" cy="369332"/>
              <a:chOff x="1736090" y="2873352"/>
              <a:chExt cx="565150" cy="369332"/>
            </a:xfrm>
          </p:grpSpPr>
          <p:grpSp>
            <p:nvGrpSpPr>
              <p:cNvPr id="171" name="Group 327"/>
              <p:cNvGrpSpPr>
                <a:grpSpLocks/>
              </p:cNvGrpSpPr>
              <p:nvPr/>
            </p:nvGrpSpPr>
            <p:grpSpPr bwMode="auto">
              <a:xfrm>
                <a:off x="1736090" y="2893762"/>
                <a:ext cx="565150" cy="292100"/>
                <a:chOff x="1871277" y="1576300"/>
                <a:chExt cx="1128371" cy="437861"/>
              </a:xfrm>
            </p:grpSpPr>
            <p:sp>
              <p:nvSpPr>
                <p:cNvPr id="175" name="Oval 174"/>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76" name="Rectangle 175"/>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7" name="Oval 176"/>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78" name="Freeform 177"/>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9" name="Freeform 178"/>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0" name="Freeform 179"/>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1" name="Freeform 180"/>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82" name="Straight Connector 181"/>
                <p:cNvCxnSpPr>
                  <a:endCxn id="177"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72" name="Group 171"/>
              <p:cNvGrpSpPr/>
              <p:nvPr/>
            </p:nvGrpSpPr>
            <p:grpSpPr>
              <a:xfrm>
                <a:off x="1770362" y="2873352"/>
                <a:ext cx="441422" cy="369332"/>
                <a:chOff x="667045" y="1708643"/>
                <a:chExt cx="441422" cy="369332"/>
              </a:xfrm>
            </p:grpSpPr>
            <p:sp>
              <p:nvSpPr>
                <p:cNvPr id="173" name="Oval 172"/>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4" name="TextBox 173"/>
                <p:cNvSpPr txBox="1"/>
                <p:nvPr/>
              </p:nvSpPr>
              <p:spPr>
                <a:xfrm>
                  <a:off x="667045" y="1708643"/>
                  <a:ext cx="441422" cy="369332"/>
                </a:xfrm>
                <a:prstGeom prst="rect">
                  <a:avLst/>
                </a:prstGeom>
                <a:noFill/>
              </p:spPr>
              <p:txBody>
                <a:bodyPr wrap="none" rtlCol="0">
                  <a:spAutoFit/>
                </a:bodyPr>
                <a:lstStyle/>
                <a:p>
                  <a:r>
                    <a:rPr lang="en-US" dirty="0"/>
                    <a:t>3d</a:t>
                  </a:r>
                </a:p>
              </p:txBody>
            </p:sp>
          </p:grpSp>
        </p:grpSp>
        <p:grpSp>
          <p:nvGrpSpPr>
            <p:cNvPr id="137" name="Group 136"/>
            <p:cNvGrpSpPr/>
            <p:nvPr/>
          </p:nvGrpSpPr>
          <p:grpSpPr>
            <a:xfrm>
              <a:off x="2601806" y="3485072"/>
              <a:ext cx="565150" cy="369332"/>
              <a:chOff x="1736090" y="2873352"/>
              <a:chExt cx="565150" cy="369332"/>
            </a:xfrm>
          </p:grpSpPr>
          <p:grpSp>
            <p:nvGrpSpPr>
              <p:cNvPr id="158" name="Group 327"/>
              <p:cNvGrpSpPr>
                <a:grpSpLocks/>
              </p:cNvGrpSpPr>
              <p:nvPr/>
            </p:nvGrpSpPr>
            <p:grpSpPr bwMode="auto">
              <a:xfrm>
                <a:off x="1736090" y="2893762"/>
                <a:ext cx="565150" cy="292100"/>
                <a:chOff x="1871277" y="1576300"/>
                <a:chExt cx="1128371" cy="437861"/>
              </a:xfrm>
            </p:grpSpPr>
            <p:sp>
              <p:nvSpPr>
                <p:cNvPr id="162" name="Oval 161"/>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63" name="Rectangle 162"/>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4" name="Oval 163"/>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65" name="Freeform 164"/>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6" name="Freeform 165"/>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7" name="Freeform 166"/>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8" name="Freeform 167"/>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69" name="Straight Connector 168"/>
                <p:cNvCxnSpPr>
                  <a:endCxn id="164"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59" name="Group 158"/>
              <p:cNvGrpSpPr/>
              <p:nvPr/>
            </p:nvGrpSpPr>
            <p:grpSpPr>
              <a:xfrm>
                <a:off x="1770362" y="2873352"/>
                <a:ext cx="428460" cy="369332"/>
                <a:chOff x="667045" y="1708643"/>
                <a:chExt cx="428460" cy="369332"/>
              </a:xfrm>
            </p:grpSpPr>
            <p:sp>
              <p:nvSpPr>
                <p:cNvPr id="160" name="Oval 159"/>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1" name="TextBox 160"/>
                <p:cNvSpPr txBox="1"/>
                <p:nvPr/>
              </p:nvSpPr>
              <p:spPr>
                <a:xfrm>
                  <a:off x="667045" y="1708643"/>
                  <a:ext cx="428460" cy="369332"/>
                </a:xfrm>
                <a:prstGeom prst="rect">
                  <a:avLst/>
                </a:prstGeom>
                <a:noFill/>
              </p:spPr>
              <p:txBody>
                <a:bodyPr wrap="none" rtlCol="0">
                  <a:spAutoFit/>
                </a:bodyPr>
                <a:lstStyle/>
                <a:p>
                  <a:r>
                    <a:rPr lang="en-US" dirty="0"/>
                    <a:t>3c</a:t>
                  </a:r>
                </a:p>
              </p:txBody>
            </p:sp>
          </p:grpSp>
        </p:grpSp>
        <p:grpSp>
          <p:nvGrpSpPr>
            <p:cNvPr id="138" name="Group 137"/>
            <p:cNvGrpSpPr/>
            <p:nvPr/>
          </p:nvGrpSpPr>
          <p:grpSpPr>
            <a:xfrm>
              <a:off x="833331" y="3478719"/>
              <a:ext cx="565150" cy="369332"/>
              <a:chOff x="1736090" y="2873352"/>
              <a:chExt cx="565150" cy="369332"/>
            </a:xfrm>
          </p:grpSpPr>
          <p:grpSp>
            <p:nvGrpSpPr>
              <p:cNvPr id="145" name="Group 327"/>
              <p:cNvGrpSpPr>
                <a:grpSpLocks/>
              </p:cNvGrpSpPr>
              <p:nvPr/>
            </p:nvGrpSpPr>
            <p:grpSpPr bwMode="auto">
              <a:xfrm>
                <a:off x="1736090" y="2893762"/>
                <a:ext cx="565150" cy="292100"/>
                <a:chOff x="1871277" y="1576300"/>
                <a:chExt cx="1128371" cy="437861"/>
              </a:xfrm>
            </p:grpSpPr>
            <p:sp>
              <p:nvSpPr>
                <p:cNvPr id="149" name="Oval 148"/>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50" name="Rectangle 149"/>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1" name="Oval 150"/>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52" name="Freeform 15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3" name="Freeform 152"/>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4" name="Freeform 153"/>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5" name="Freeform 154"/>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56" name="Straight Connector 155"/>
                <p:cNvCxnSpPr>
                  <a:endCxn id="151"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1770362" y="2873352"/>
                <a:ext cx="441422" cy="369332"/>
                <a:chOff x="667045" y="1708643"/>
                <a:chExt cx="441422" cy="369332"/>
              </a:xfrm>
            </p:grpSpPr>
            <p:sp>
              <p:nvSpPr>
                <p:cNvPr id="147" name="Oval 146"/>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TextBox 147"/>
                <p:cNvSpPr txBox="1"/>
                <p:nvPr/>
              </p:nvSpPr>
              <p:spPr>
                <a:xfrm>
                  <a:off x="667045" y="1708643"/>
                  <a:ext cx="441422" cy="369332"/>
                </a:xfrm>
                <a:prstGeom prst="rect">
                  <a:avLst/>
                </a:prstGeom>
                <a:noFill/>
              </p:spPr>
              <p:txBody>
                <a:bodyPr wrap="none" rtlCol="0">
                  <a:spAutoFit/>
                </a:bodyPr>
                <a:lstStyle/>
                <a:p>
                  <a:r>
                    <a:rPr lang="en-US" dirty="0"/>
                    <a:t>3a</a:t>
                  </a:r>
                </a:p>
              </p:txBody>
            </p:sp>
          </p:grpSp>
        </p:grpSp>
        <p:cxnSp>
          <p:nvCxnSpPr>
            <p:cNvPr id="139" name="Straight Connector 138"/>
            <p:cNvCxnSpPr>
              <a:stCxn id="187" idx="2"/>
              <a:endCxn id="174" idx="0"/>
            </p:cNvCxnSpPr>
            <p:nvPr/>
          </p:nvCxnSpPr>
          <p:spPr bwMode="auto">
            <a:xfrm>
              <a:off x="1991073" y="3242684"/>
              <a:ext cx="4230" cy="851985"/>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0" name="Straight Connector 139"/>
            <p:cNvCxnSpPr/>
            <p:nvPr/>
          </p:nvCxnSpPr>
          <p:spPr bwMode="auto">
            <a:xfrm>
              <a:off x="1407477" y="3648621"/>
              <a:ext cx="1204913" cy="635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1" name="Straight Connector 140"/>
            <p:cNvCxnSpPr>
              <a:stCxn id="188" idx="7"/>
            </p:cNvCxnSpPr>
            <p:nvPr/>
          </p:nvCxnSpPr>
          <p:spPr bwMode="auto">
            <a:xfrm>
              <a:off x="2218708" y="3154477"/>
              <a:ext cx="480042" cy="369773"/>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2" name="Straight Connector 141"/>
            <p:cNvCxnSpPr/>
            <p:nvPr/>
          </p:nvCxnSpPr>
          <p:spPr bwMode="auto">
            <a:xfrm>
              <a:off x="1300073" y="3786304"/>
              <a:ext cx="477927" cy="357071"/>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3" name="Straight Connector 142"/>
            <p:cNvCxnSpPr/>
            <p:nvPr/>
          </p:nvCxnSpPr>
          <p:spPr bwMode="auto">
            <a:xfrm flipH="1">
              <a:off x="2196042" y="3783542"/>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4" name="Straight Connector 143"/>
            <p:cNvCxnSpPr/>
            <p:nvPr/>
          </p:nvCxnSpPr>
          <p:spPr bwMode="auto">
            <a:xfrm flipH="1">
              <a:off x="1287553" y="3166946"/>
              <a:ext cx="508002" cy="349250"/>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cxnSp>
        <p:nvCxnSpPr>
          <p:cNvPr id="128" name="Straight Connector 127"/>
          <p:cNvCxnSpPr/>
          <p:nvPr/>
        </p:nvCxnSpPr>
        <p:spPr bwMode="auto">
          <a:xfrm flipH="1" flipV="1">
            <a:off x="3046706" y="2340047"/>
            <a:ext cx="480877" cy="744090"/>
          </a:xfrm>
          <a:prstGeom prst="line">
            <a:avLst/>
          </a:prstGeom>
          <a:solidFill>
            <a:schemeClr val="accent1"/>
          </a:solidFill>
          <a:ln w="38100" cap="flat" cmpd="sng" algn="ctr">
            <a:solidFill>
              <a:srgbClr val="CC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9" name="Straight Connector 128"/>
          <p:cNvCxnSpPr/>
          <p:nvPr/>
        </p:nvCxnSpPr>
        <p:spPr bwMode="auto">
          <a:xfrm flipV="1">
            <a:off x="5523188" y="2281165"/>
            <a:ext cx="337735" cy="823128"/>
          </a:xfrm>
          <a:prstGeom prst="line">
            <a:avLst/>
          </a:prstGeom>
          <a:solidFill>
            <a:schemeClr val="accent1"/>
          </a:solidFill>
          <a:ln w="38100" cap="flat" cmpd="sng" algn="ctr">
            <a:solidFill>
              <a:srgbClr val="CC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0" name="TextBox 129"/>
          <p:cNvSpPr txBox="1"/>
          <p:nvPr/>
        </p:nvSpPr>
        <p:spPr>
          <a:xfrm>
            <a:off x="3493291" y="2438369"/>
            <a:ext cx="682273" cy="400110"/>
          </a:xfrm>
          <a:prstGeom prst="rect">
            <a:avLst/>
          </a:prstGeom>
          <a:noFill/>
        </p:spPr>
        <p:txBody>
          <a:bodyPr wrap="none" rtlCol="0">
            <a:spAutoFit/>
          </a:bodyPr>
          <a:lstStyle/>
          <a:p>
            <a:r>
              <a:rPr lang="en-US" sz="2000" dirty="0">
                <a:solidFill>
                  <a:srgbClr val="000090"/>
                </a:solidFill>
              </a:rPr>
              <a:t>AS2</a:t>
            </a:r>
          </a:p>
        </p:txBody>
      </p:sp>
      <p:sp>
        <p:nvSpPr>
          <p:cNvPr id="131" name="TextBox 130"/>
          <p:cNvSpPr txBox="1"/>
          <p:nvPr/>
        </p:nvSpPr>
        <p:spPr>
          <a:xfrm>
            <a:off x="5543950" y="1351667"/>
            <a:ext cx="682273" cy="400110"/>
          </a:xfrm>
          <a:prstGeom prst="rect">
            <a:avLst/>
          </a:prstGeom>
          <a:noFill/>
        </p:spPr>
        <p:txBody>
          <a:bodyPr wrap="none" rtlCol="0">
            <a:spAutoFit/>
          </a:bodyPr>
          <a:lstStyle/>
          <a:p>
            <a:r>
              <a:rPr lang="en-US" sz="2000" dirty="0">
                <a:solidFill>
                  <a:srgbClr val="000090"/>
                </a:solidFill>
              </a:rPr>
              <a:t>AS3</a:t>
            </a:r>
          </a:p>
        </p:txBody>
      </p:sp>
      <p:sp>
        <p:nvSpPr>
          <p:cNvPr id="132" name="TextBox 131"/>
          <p:cNvSpPr txBox="1"/>
          <p:nvPr/>
        </p:nvSpPr>
        <p:spPr>
          <a:xfrm>
            <a:off x="707172" y="1562343"/>
            <a:ext cx="682273" cy="400110"/>
          </a:xfrm>
          <a:prstGeom prst="rect">
            <a:avLst/>
          </a:prstGeom>
          <a:noFill/>
        </p:spPr>
        <p:txBody>
          <a:bodyPr wrap="none" rtlCol="0">
            <a:spAutoFit/>
          </a:bodyPr>
          <a:lstStyle/>
          <a:p>
            <a:r>
              <a:rPr lang="en-US" sz="2000" dirty="0">
                <a:solidFill>
                  <a:srgbClr val="000090"/>
                </a:solidFill>
              </a:rPr>
              <a:t>AS1</a:t>
            </a:r>
          </a:p>
        </p:txBody>
      </p:sp>
      <p:grpSp>
        <p:nvGrpSpPr>
          <p:cNvPr id="11" name="Group 10"/>
          <p:cNvGrpSpPr/>
          <p:nvPr/>
        </p:nvGrpSpPr>
        <p:grpSpPr>
          <a:xfrm>
            <a:off x="7070827" y="2413274"/>
            <a:ext cx="1701734" cy="616172"/>
            <a:chOff x="7073692" y="5469792"/>
            <a:chExt cx="1701734" cy="616172"/>
          </a:xfrm>
        </p:grpSpPr>
        <p:grpSp>
          <p:nvGrpSpPr>
            <p:cNvPr id="10" name="Group 9"/>
            <p:cNvGrpSpPr/>
            <p:nvPr/>
          </p:nvGrpSpPr>
          <p:grpSpPr>
            <a:xfrm>
              <a:off x="7073692" y="5469792"/>
              <a:ext cx="1701734" cy="616172"/>
              <a:chOff x="6946249" y="5096269"/>
              <a:chExt cx="1701734" cy="616172"/>
            </a:xfrm>
          </p:grpSpPr>
          <p:sp>
            <p:nvSpPr>
              <p:cNvPr id="399" name="Freeform 2"/>
              <p:cNvSpPr>
                <a:spLocks/>
              </p:cNvSpPr>
              <p:nvPr/>
            </p:nvSpPr>
            <p:spPr bwMode="auto">
              <a:xfrm>
                <a:off x="6946249" y="5096269"/>
                <a:ext cx="1701734" cy="61617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 w 9959"/>
                  <a:gd name="connsiteY0" fmla="*/ 5593 h 11352"/>
                  <a:gd name="connsiteX1" fmla="*/ 1089 w 9959"/>
                  <a:gd name="connsiteY1" fmla="*/ 469 h 11352"/>
                  <a:gd name="connsiteX2" fmla="*/ 4845 w 9959"/>
                  <a:gd name="connsiteY2" fmla="*/ 561 h 11352"/>
                  <a:gd name="connsiteX3" fmla="*/ 8027 w 9959"/>
                  <a:gd name="connsiteY3" fmla="*/ 3370 h 11352"/>
                  <a:gd name="connsiteX4" fmla="*/ 9955 w 9959"/>
                  <a:gd name="connsiteY4" fmla="*/ 5970 h 11352"/>
                  <a:gd name="connsiteX5" fmla="*/ 8435 w 9959"/>
                  <a:gd name="connsiteY5" fmla="*/ 7863 h 11352"/>
                  <a:gd name="connsiteX6" fmla="*/ 5161 w 9959"/>
                  <a:gd name="connsiteY6" fmla="*/ 11352 h 11352"/>
                  <a:gd name="connsiteX7" fmla="*/ 2712 w 9959"/>
                  <a:gd name="connsiteY7" fmla="*/ 8240 h 11352"/>
                  <a:gd name="connsiteX8" fmla="*/ 1334 w 9959"/>
                  <a:gd name="connsiteY8" fmla="*/ 7922 h 11352"/>
                  <a:gd name="connsiteX9" fmla="*/ 4 w 9959"/>
                  <a:gd name="connsiteY9" fmla="*/ 5593 h 11352"/>
                  <a:gd name="connsiteX0" fmla="*/ 0 w 11223"/>
                  <a:gd name="connsiteY0" fmla="*/ 3835 h 9929"/>
                  <a:gd name="connsiteX1" fmla="*/ 2316 w 11223"/>
                  <a:gd name="connsiteY1" fmla="*/ 342 h 9929"/>
                  <a:gd name="connsiteX2" fmla="*/ 6088 w 11223"/>
                  <a:gd name="connsiteY2" fmla="*/ 423 h 9929"/>
                  <a:gd name="connsiteX3" fmla="*/ 9283 w 11223"/>
                  <a:gd name="connsiteY3" fmla="*/ 2898 h 9929"/>
                  <a:gd name="connsiteX4" fmla="*/ 11219 w 11223"/>
                  <a:gd name="connsiteY4" fmla="*/ 5188 h 9929"/>
                  <a:gd name="connsiteX5" fmla="*/ 9693 w 11223"/>
                  <a:gd name="connsiteY5" fmla="*/ 6856 h 9929"/>
                  <a:gd name="connsiteX6" fmla="*/ 6405 w 11223"/>
                  <a:gd name="connsiteY6" fmla="*/ 9929 h 9929"/>
                  <a:gd name="connsiteX7" fmla="*/ 3946 w 11223"/>
                  <a:gd name="connsiteY7" fmla="*/ 7188 h 9929"/>
                  <a:gd name="connsiteX8" fmla="*/ 2562 w 11223"/>
                  <a:gd name="connsiteY8" fmla="*/ 6908 h 9929"/>
                  <a:gd name="connsiteX9" fmla="*/ 0 w 11223"/>
                  <a:gd name="connsiteY9" fmla="*/ 3835 h 9929"/>
                  <a:gd name="connsiteX0" fmla="*/ 0 w 9999"/>
                  <a:gd name="connsiteY0" fmla="*/ 3862 h 10000"/>
                  <a:gd name="connsiteX1" fmla="*/ 2064 w 9999"/>
                  <a:gd name="connsiteY1" fmla="*/ 344 h 10000"/>
                  <a:gd name="connsiteX2" fmla="*/ 5425 w 9999"/>
                  <a:gd name="connsiteY2" fmla="*/ 426 h 10000"/>
                  <a:gd name="connsiteX3" fmla="*/ 8271 w 9999"/>
                  <a:gd name="connsiteY3" fmla="*/ 2919 h 10000"/>
                  <a:gd name="connsiteX4" fmla="*/ 9996 w 9999"/>
                  <a:gd name="connsiteY4" fmla="*/ 5225 h 10000"/>
                  <a:gd name="connsiteX5" fmla="*/ 8637 w 9999"/>
                  <a:gd name="connsiteY5" fmla="*/ 6905 h 10000"/>
                  <a:gd name="connsiteX6" fmla="*/ 5707 w 9999"/>
                  <a:gd name="connsiteY6" fmla="*/ 10000 h 10000"/>
                  <a:gd name="connsiteX7" fmla="*/ 2283 w 9999"/>
                  <a:gd name="connsiteY7" fmla="*/ 6957 h 10000"/>
                  <a:gd name="connsiteX8" fmla="*/ 0 w 9999"/>
                  <a:gd name="connsiteY8" fmla="*/ 3862 h 10000"/>
                  <a:gd name="connsiteX0" fmla="*/ 124 w 10124"/>
                  <a:gd name="connsiteY0" fmla="*/ 3862 h 10000"/>
                  <a:gd name="connsiteX1" fmla="*/ 2188 w 10124"/>
                  <a:gd name="connsiteY1" fmla="*/ 344 h 10000"/>
                  <a:gd name="connsiteX2" fmla="*/ 5550 w 10124"/>
                  <a:gd name="connsiteY2" fmla="*/ 426 h 10000"/>
                  <a:gd name="connsiteX3" fmla="*/ 8396 w 10124"/>
                  <a:gd name="connsiteY3" fmla="*/ 2919 h 10000"/>
                  <a:gd name="connsiteX4" fmla="*/ 10121 w 10124"/>
                  <a:gd name="connsiteY4" fmla="*/ 5225 h 10000"/>
                  <a:gd name="connsiteX5" fmla="*/ 8762 w 10124"/>
                  <a:gd name="connsiteY5" fmla="*/ 6905 h 10000"/>
                  <a:gd name="connsiteX6" fmla="*/ 5832 w 10124"/>
                  <a:gd name="connsiteY6" fmla="*/ 10000 h 10000"/>
                  <a:gd name="connsiteX7" fmla="*/ 124 w 10124"/>
                  <a:gd name="connsiteY7" fmla="*/ 3862 h 10000"/>
                  <a:gd name="connsiteX0" fmla="*/ 43 w 10045"/>
                  <a:gd name="connsiteY0" fmla="*/ 3862 h 6912"/>
                  <a:gd name="connsiteX1" fmla="*/ 2107 w 10045"/>
                  <a:gd name="connsiteY1" fmla="*/ 344 h 6912"/>
                  <a:gd name="connsiteX2" fmla="*/ 5469 w 10045"/>
                  <a:gd name="connsiteY2" fmla="*/ 426 h 6912"/>
                  <a:gd name="connsiteX3" fmla="*/ 8315 w 10045"/>
                  <a:gd name="connsiteY3" fmla="*/ 2919 h 6912"/>
                  <a:gd name="connsiteX4" fmla="*/ 10040 w 10045"/>
                  <a:gd name="connsiteY4" fmla="*/ 5225 h 6912"/>
                  <a:gd name="connsiteX5" fmla="*/ 8681 w 10045"/>
                  <a:gd name="connsiteY5" fmla="*/ 6905 h 6912"/>
                  <a:gd name="connsiteX6" fmla="*/ 3967 w 10045"/>
                  <a:gd name="connsiteY6" fmla="*/ 5885 h 6912"/>
                  <a:gd name="connsiteX7" fmla="*/ 43 w 10045"/>
                  <a:gd name="connsiteY7" fmla="*/ 3862 h 6912"/>
                  <a:gd name="connsiteX0" fmla="*/ 47 w 10004"/>
                  <a:gd name="connsiteY0" fmla="*/ 5106 h 9519"/>
                  <a:gd name="connsiteX1" fmla="*/ 2102 w 10004"/>
                  <a:gd name="connsiteY1" fmla="*/ 17 h 9519"/>
                  <a:gd name="connsiteX2" fmla="*/ 6651 w 10004"/>
                  <a:gd name="connsiteY2" fmla="*/ 3484 h 9519"/>
                  <a:gd name="connsiteX3" fmla="*/ 8282 w 10004"/>
                  <a:gd name="connsiteY3" fmla="*/ 3742 h 9519"/>
                  <a:gd name="connsiteX4" fmla="*/ 9999 w 10004"/>
                  <a:gd name="connsiteY4" fmla="*/ 7078 h 9519"/>
                  <a:gd name="connsiteX5" fmla="*/ 8646 w 10004"/>
                  <a:gd name="connsiteY5" fmla="*/ 9509 h 9519"/>
                  <a:gd name="connsiteX6" fmla="*/ 3953 w 10004"/>
                  <a:gd name="connsiteY6" fmla="*/ 8033 h 9519"/>
                  <a:gd name="connsiteX7" fmla="*/ 47 w 10004"/>
                  <a:gd name="connsiteY7" fmla="*/ 5106 h 9519"/>
                  <a:gd name="connsiteX0" fmla="*/ 43 w 9996"/>
                  <a:gd name="connsiteY0" fmla="*/ 6232 h 10868"/>
                  <a:gd name="connsiteX1" fmla="*/ 2097 w 9996"/>
                  <a:gd name="connsiteY1" fmla="*/ 886 h 10868"/>
                  <a:gd name="connsiteX2" fmla="*/ 5642 w 9996"/>
                  <a:gd name="connsiteY2" fmla="*/ 385 h 10868"/>
                  <a:gd name="connsiteX3" fmla="*/ 8275 w 9996"/>
                  <a:gd name="connsiteY3" fmla="*/ 4799 h 10868"/>
                  <a:gd name="connsiteX4" fmla="*/ 9991 w 9996"/>
                  <a:gd name="connsiteY4" fmla="*/ 8304 h 10868"/>
                  <a:gd name="connsiteX5" fmla="*/ 8639 w 9996"/>
                  <a:gd name="connsiteY5" fmla="*/ 10857 h 10868"/>
                  <a:gd name="connsiteX6" fmla="*/ 3947 w 9996"/>
                  <a:gd name="connsiteY6" fmla="*/ 9307 h 10868"/>
                  <a:gd name="connsiteX7" fmla="*/ 43 w 9996"/>
                  <a:gd name="connsiteY7" fmla="*/ 6232 h 10868"/>
                  <a:gd name="connsiteX0" fmla="*/ 43 w 10004"/>
                  <a:gd name="connsiteY0" fmla="*/ 5543 h 9809"/>
                  <a:gd name="connsiteX1" fmla="*/ 2098 w 10004"/>
                  <a:gd name="connsiteY1" fmla="*/ 624 h 9809"/>
                  <a:gd name="connsiteX2" fmla="*/ 5644 w 10004"/>
                  <a:gd name="connsiteY2" fmla="*/ 163 h 9809"/>
                  <a:gd name="connsiteX3" fmla="*/ 8163 w 10004"/>
                  <a:gd name="connsiteY3" fmla="*/ 1492 h 9809"/>
                  <a:gd name="connsiteX4" fmla="*/ 9995 w 10004"/>
                  <a:gd name="connsiteY4" fmla="*/ 7450 h 9809"/>
                  <a:gd name="connsiteX5" fmla="*/ 8642 w 10004"/>
                  <a:gd name="connsiteY5" fmla="*/ 9799 h 9809"/>
                  <a:gd name="connsiteX6" fmla="*/ 3949 w 10004"/>
                  <a:gd name="connsiteY6" fmla="*/ 8373 h 9809"/>
                  <a:gd name="connsiteX7" fmla="*/ 43 w 10004"/>
                  <a:gd name="connsiteY7" fmla="*/ 5543 h 9809"/>
                  <a:gd name="connsiteX0" fmla="*/ 43 w 8950"/>
                  <a:gd name="connsiteY0" fmla="*/ 5651 h 10081"/>
                  <a:gd name="connsiteX1" fmla="*/ 2097 w 8950"/>
                  <a:gd name="connsiteY1" fmla="*/ 636 h 10081"/>
                  <a:gd name="connsiteX2" fmla="*/ 5642 w 8950"/>
                  <a:gd name="connsiteY2" fmla="*/ 166 h 10081"/>
                  <a:gd name="connsiteX3" fmla="*/ 8160 w 8950"/>
                  <a:gd name="connsiteY3" fmla="*/ 1521 h 10081"/>
                  <a:gd name="connsiteX4" fmla="*/ 8473 w 8950"/>
                  <a:gd name="connsiteY4" fmla="*/ 5322 h 10081"/>
                  <a:gd name="connsiteX5" fmla="*/ 8639 w 8950"/>
                  <a:gd name="connsiteY5" fmla="*/ 9990 h 10081"/>
                  <a:gd name="connsiteX6" fmla="*/ 3947 w 8950"/>
                  <a:gd name="connsiteY6" fmla="*/ 8536 h 10081"/>
                  <a:gd name="connsiteX7" fmla="*/ 43 w 8950"/>
                  <a:gd name="connsiteY7" fmla="*/ 5651 h 10081"/>
                  <a:gd name="connsiteX0" fmla="*/ 48 w 9651"/>
                  <a:gd name="connsiteY0" fmla="*/ 5606 h 8648"/>
                  <a:gd name="connsiteX1" fmla="*/ 2343 w 9651"/>
                  <a:gd name="connsiteY1" fmla="*/ 631 h 8648"/>
                  <a:gd name="connsiteX2" fmla="*/ 6304 w 9651"/>
                  <a:gd name="connsiteY2" fmla="*/ 165 h 8648"/>
                  <a:gd name="connsiteX3" fmla="*/ 9117 w 9651"/>
                  <a:gd name="connsiteY3" fmla="*/ 1509 h 8648"/>
                  <a:gd name="connsiteX4" fmla="*/ 9467 w 9651"/>
                  <a:gd name="connsiteY4" fmla="*/ 5279 h 8648"/>
                  <a:gd name="connsiteX5" fmla="*/ 6997 w 9651"/>
                  <a:gd name="connsiteY5" fmla="*/ 8019 h 8648"/>
                  <a:gd name="connsiteX6" fmla="*/ 4410 w 9651"/>
                  <a:gd name="connsiteY6" fmla="*/ 8467 h 8648"/>
                  <a:gd name="connsiteX7" fmla="*/ 48 w 9651"/>
                  <a:gd name="connsiteY7" fmla="*/ 5606 h 8648"/>
                  <a:gd name="connsiteX0" fmla="*/ 41 w 9991"/>
                  <a:gd name="connsiteY0" fmla="*/ 6482 h 9316"/>
                  <a:gd name="connsiteX1" fmla="*/ 2419 w 9991"/>
                  <a:gd name="connsiteY1" fmla="*/ 730 h 9316"/>
                  <a:gd name="connsiteX2" fmla="*/ 6523 w 9991"/>
                  <a:gd name="connsiteY2" fmla="*/ 191 h 9316"/>
                  <a:gd name="connsiteX3" fmla="*/ 9438 w 9991"/>
                  <a:gd name="connsiteY3" fmla="*/ 1745 h 9316"/>
                  <a:gd name="connsiteX4" fmla="*/ 9800 w 9991"/>
                  <a:gd name="connsiteY4" fmla="*/ 6104 h 9316"/>
                  <a:gd name="connsiteX5" fmla="*/ 7241 w 9991"/>
                  <a:gd name="connsiteY5" fmla="*/ 9273 h 9316"/>
                  <a:gd name="connsiteX6" fmla="*/ 1411 w 9991"/>
                  <a:gd name="connsiteY6" fmla="*/ 7856 h 9316"/>
                  <a:gd name="connsiteX7" fmla="*/ 41 w 9991"/>
                  <a:gd name="connsiteY7" fmla="*/ 6482 h 9316"/>
                  <a:gd name="connsiteX0" fmla="*/ 19 w 10708"/>
                  <a:gd name="connsiteY0" fmla="*/ 7721 h 10038"/>
                  <a:gd name="connsiteX1" fmla="*/ 3129 w 10708"/>
                  <a:gd name="connsiteY1" fmla="*/ 825 h 10038"/>
                  <a:gd name="connsiteX2" fmla="*/ 7237 w 10708"/>
                  <a:gd name="connsiteY2" fmla="*/ 246 h 10038"/>
                  <a:gd name="connsiteX3" fmla="*/ 10155 w 10708"/>
                  <a:gd name="connsiteY3" fmla="*/ 1914 h 10038"/>
                  <a:gd name="connsiteX4" fmla="*/ 10517 w 10708"/>
                  <a:gd name="connsiteY4" fmla="*/ 6593 h 10038"/>
                  <a:gd name="connsiteX5" fmla="*/ 7956 w 10708"/>
                  <a:gd name="connsiteY5" fmla="*/ 9995 h 10038"/>
                  <a:gd name="connsiteX6" fmla="*/ 2120 w 10708"/>
                  <a:gd name="connsiteY6" fmla="*/ 8474 h 10038"/>
                  <a:gd name="connsiteX7" fmla="*/ 19 w 10708"/>
                  <a:gd name="connsiteY7" fmla="*/ 7721 h 10038"/>
                  <a:gd name="connsiteX0" fmla="*/ 359 w 11048"/>
                  <a:gd name="connsiteY0" fmla="*/ 7721 h 10038"/>
                  <a:gd name="connsiteX1" fmla="*/ 3469 w 11048"/>
                  <a:gd name="connsiteY1" fmla="*/ 825 h 10038"/>
                  <a:gd name="connsiteX2" fmla="*/ 7577 w 11048"/>
                  <a:gd name="connsiteY2" fmla="*/ 246 h 10038"/>
                  <a:gd name="connsiteX3" fmla="*/ 10495 w 11048"/>
                  <a:gd name="connsiteY3" fmla="*/ 1914 h 10038"/>
                  <a:gd name="connsiteX4" fmla="*/ 10857 w 11048"/>
                  <a:gd name="connsiteY4" fmla="*/ 6593 h 10038"/>
                  <a:gd name="connsiteX5" fmla="*/ 8296 w 11048"/>
                  <a:gd name="connsiteY5" fmla="*/ 9995 h 10038"/>
                  <a:gd name="connsiteX6" fmla="*/ 2460 w 11048"/>
                  <a:gd name="connsiteY6" fmla="*/ 8474 h 10038"/>
                  <a:gd name="connsiteX7" fmla="*/ 359 w 11048"/>
                  <a:gd name="connsiteY7" fmla="*/ 7721 h 10038"/>
                  <a:gd name="connsiteX0" fmla="*/ 359 w 11048"/>
                  <a:gd name="connsiteY0" fmla="*/ 8392 h 10075"/>
                  <a:gd name="connsiteX1" fmla="*/ 3469 w 11048"/>
                  <a:gd name="connsiteY1" fmla="*/ 864 h 10075"/>
                  <a:gd name="connsiteX2" fmla="*/ 7577 w 11048"/>
                  <a:gd name="connsiteY2" fmla="*/ 285 h 10075"/>
                  <a:gd name="connsiteX3" fmla="*/ 10495 w 11048"/>
                  <a:gd name="connsiteY3" fmla="*/ 1953 h 10075"/>
                  <a:gd name="connsiteX4" fmla="*/ 10857 w 11048"/>
                  <a:gd name="connsiteY4" fmla="*/ 6632 h 10075"/>
                  <a:gd name="connsiteX5" fmla="*/ 8296 w 11048"/>
                  <a:gd name="connsiteY5" fmla="*/ 10034 h 10075"/>
                  <a:gd name="connsiteX6" fmla="*/ 2460 w 11048"/>
                  <a:gd name="connsiteY6" fmla="*/ 8513 h 10075"/>
                  <a:gd name="connsiteX7" fmla="*/ 359 w 11048"/>
                  <a:gd name="connsiteY7" fmla="*/ 8392 h 10075"/>
                  <a:gd name="connsiteX0" fmla="*/ 371 w 11060"/>
                  <a:gd name="connsiteY0" fmla="*/ 8392 h 10075"/>
                  <a:gd name="connsiteX1" fmla="*/ 3481 w 11060"/>
                  <a:gd name="connsiteY1" fmla="*/ 864 h 10075"/>
                  <a:gd name="connsiteX2" fmla="*/ 7589 w 11060"/>
                  <a:gd name="connsiteY2" fmla="*/ 285 h 10075"/>
                  <a:gd name="connsiteX3" fmla="*/ 10507 w 11060"/>
                  <a:gd name="connsiteY3" fmla="*/ 1953 h 10075"/>
                  <a:gd name="connsiteX4" fmla="*/ 10869 w 11060"/>
                  <a:gd name="connsiteY4" fmla="*/ 6632 h 10075"/>
                  <a:gd name="connsiteX5" fmla="*/ 8308 w 11060"/>
                  <a:gd name="connsiteY5" fmla="*/ 10034 h 10075"/>
                  <a:gd name="connsiteX6" fmla="*/ 2472 w 11060"/>
                  <a:gd name="connsiteY6" fmla="*/ 8513 h 10075"/>
                  <a:gd name="connsiteX7" fmla="*/ 371 w 11060"/>
                  <a:gd name="connsiteY7" fmla="*/ 8392 h 10075"/>
                  <a:gd name="connsiteX0" fmla="*/ 54 w 10743"/>
                  <a:gd name="connsiteY0" fmla="*/ 9468 h 11151"/>
                  <a:gd name="connsiteX1" fmla="*/ 4027 w 10743"/>
                  <a:gd name="connsiteY1" fmla="*/ 495 h 11151"/>
                  <a:gd name="connsiteX2" fmla="*/ 7272 w 10743"/>
                  <a:gd name="connsiteY2" fmla="*/ 1361 h 11151"/>
                  <a:gd name="connsiteX3" fmla="*/ 10190 w 10743"/>
                  <a:gd name="connsiteY3" fmla="*/ 3029 h 11151"/>
                  <a:gd name="connsiteX4" fmla="*/ 10552 w 10743"/>
                  <a:gd name="connsiteY4" fmla="*/ 7708 h 11151"/>
                  <a:gd name="connsiteX5" fmla="*/ 7991 w 10743"/>
                  <a:gd name="connsiteY5" fmla="*/ 11110 h 11151"/>
                  <a:gd name="connsiteX6" fmla="*/ 2155 w 10743"/>
                  <a:gd name="connsiteY6" fmla="*/ 9589 h 11151"/>
                  <a:gd name="connsiteX7" fmla="*/ 54 w 10743"/>
                  <a:gd name="connsiteY7" fmla="*/ 9468 h 11151"/>
                  <a:gd name="connsiteX0" fmla="*/ 54 w 10743"/>
                  <a:gd name="connsiteY0" fmla="*/ 9506 h 11189"/>
                  <a:gd name="connsiteX1" fmla="*/ 4027 w 10743"/>
                  <a:gd name="connsiteY1" fmla="*/ 533 h 11189"/>
                  <a:gd name="connsiteX2" fmla="*/ 7272 w 10743"/>
                  <a:gd name="connsiteY2" fmla="*/ 1399 h 11189"/>
                  <a:gd name="connsiteX3" fmla="*/ 10190 w 10743"/>
                  <a:gd name="connsiteY3" fmla="*/ 3067 h 11189"/>
                  <a:gd name="connsiteX4" fmla="*/ 10552 w 10743"/>
                  <a:gd name="connsiteY4" fmla="*/ 7746 h 11189"/>
                  <a:gd name="connsiteX5" fmla="*/ 7991 w 10743"/>
                  <a:gd name="connsiteY5" fmla="*/ 11148 h 11189"/>
                  <a:gd name="connsiteX6" fmla="*/ 2155 w 10743"/>
                  <a:gd name="connsiteY6" fmla="*/ 9627 h 11189"/>
                  <a:gd name="connsiteX7" fmla="*/ 54 w 10743"/>
                  <a:gd name="connsiteY7" fmla="*/ 9506 h 11189"/>
                  <a:gd name="connsiteX0" fmla="*/ 40 w 11293"/>
                  <a:gd name="connsiteY0" fmla="*/ 9082 h 11127"/>
                  <a:gd name="connsiteX1" fmla="*/ 4577 w 11293"/>
                  <a:gd name="connsiteY1" fmla="*/ 470 h 11127"/>
                  <a:gd name="connsiteX2" fmla="*/ 7822 w 11293"/>
                  <a:gd name="connsiteY2" fmla="*/ 1336 h 11127"/>
                  <a:gd name="connsiteX3" fmla="*/ 10740 w 11293"/>
                  <a:gd name="connsiteY3" fmla="*/ 3004 h 11127"/>
                  <a:gd name="connsiteX4" fmla="*/ 11102 w 11293"/>
                  <a:gd name="connsiteY4" fmla="*/ 7683 h 11127"/>
                  <a:gd name="connsiteX5" fmla="*/ 8541 w 11293"/>
                  <a:gd name="connsiteY5" fmla="*/ 11085 h 11127"/>
                  <a:gd name="connsiteX6" fmla="*/ 2705 w 11293"/>
                  <a:gd name="connsiteY6" fmla="*/ 9564 h 11127"/>
                  <a:gd name="connsiteX7" fmla="*/ 40 w 11293"/>
                  <a:gd name="connsiteY7" fmla="*/ 9082 h 1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3" h="11127">
                    <a:moveTo>
                      <a:pt x="40" y="9082"/>
                    </a:moveTo>
                    <a:cubicBezTo>
                      <a:pt x="352" y="7566"/>
                      <a:pt x="3280" y="1761"/>
                      <a:pt x="4577" y="470"/>
                    </a:cubicBezTo>
                    <a:cubicBezTo>
                      <a:pt x="5874" y="-821"/>
                      <a:pt x="6795" y="914"/>
                      <a:pt x="7822" y="1336"/>
                    </a:cubicBezTo>
                    <a:cubicBezTo>
                      <a:pt x="8849" y="1758"/>
                      <a:pt x="10193" y="1947"/>
                      <a:pt x="10740" y="3004"/>
                    </a:cubicBezTo>
                    <a:cubicBezTo>
                      <a:pt x="11287" y="4061"/>
                      <a:pt x="11468" y="6337"/>
                      <a:pt x="11102" y="7683"/>
                    </a:cubicBezTo>
                    <a:cubicBezTo>
                      <a:pt x="10736" y="9030"/>
                      <a:pt x="9940" y="10771"/>
                      <a:pt x="8541" y="11085"/>
                    </a:cubicBezTo>
                    <a:cubicBezTo>
                      <a:pt x="7141" y="11398"/>
                      <a:pt x="4122" y="9898"/>
                      <a:pt x="2705" y="9564"/>
                    </a:cubicBezTo>
                    <a:cubicBezTo>
                      <a:pt x="1288" y="9230"/>
                      <a:pt x="-272" y="10598"/>
                      <a:pt x="40" y="9082"/>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370" name="Group 327"/>
              <p:cNvGrpSpPr>
                <a:grpSpLocks/>
              </p:cNvGrpSpPr>
              <p:nvPr/>
            </p:nvGrpSpPr>
            <p:grpSpPr bwMode="auto">
              <a:xfrm>
                <a:off x="7908175" y="5241780"/>
                <a:ext cx="536554" cy="263548"/>
                <a:chOff x="1871277" y="1576300"/>
                <a:chExt cx="1128371" cy="437861"/>
              </a:xfrm>
            </p:grpSpPr>
            <p:sp>
              <p:nvSpPr>
                <p:cNvPr id="374" name="Oval 373"/>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5" name="Rectangle 374"/>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6" name="Oval 375"/>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7" name="Freeform 376"/>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8" name="Freeform 377"/>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9" name="Freeform 378"/>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0" name="Freeform 379"/>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81" name="Straight Connector 380"/>
                <p:cNvCxnSpPr>
                  <a:endCxn id="376"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71" name="Group 370"/>
              <p:cNvGrpSpPr/>
              <p:nvPr/>
            </p:nvGrpSpPr>
            <p:grpSpPr>
              <a:xfrm>
                <a:off x="7876581" y="5223365"/>
                <a:ext cx="466894" cy="369332"/>
                <a:chOff x="599495" y="1708643"/>
                <a:chExt cx="491778" cy="409344"/>
              </a:xfrm>
            </p:grpSpPr>
            <p:sp>
              <p:nvSpPr>
                <p:cNvPr id="372" name="Oval 371"/>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3" name="TextBox 372"/>
                <p:cNvSpPr txBox="1"/>
                <p:nvPr/>
              </p:nvSpPr>
              <p:spPr>
                <a:xfrm>
                  <a:off x="599495" y="1708643"/>
                  <a:ext cx="491778" cy="409344"/>
                </a:xfrm>
                <a:prstGeom prst="rect">
                  <a:avLst/>
                </a:prstGeom>
                <a:noFill/>
              </p:spPr>
              <p:txBody>
                <a:bodyPr wrap="none" rtlCol="0">
                  <a:spAutoFit/>
                </a:bodyPr>
                <a:lstStyle/>
                <a:p>
                  <a:pPr algn="ctr"/>
                  <a:r>
                    <a:rPr lang="en-US" dirty="0"/>
                    <a:t>  X</a:t>
                  </a:r>
                </a:p>
              </p:txBody>
            </p:sp>
          </p:grpSp>
        </p:grpSp>
        <p:cxnSp>
          <p:nvCxnSpPr>
            <p:cNvPr id="402" name="Straight Connector 401"/>
            <p:cNvCxnSpPr/>
            <p:nvPr/>
          </p:nvCxnSpPr>
          <p:spPr bwMode="auto">
            <a:xfrm flipH="1">
              <a:off x="7133690" y="5764030"/>
              <a:ext cx="870024" cy="9999"/>
            </a:xfrm>
            <a:prstGeom prst="line">
              <a:avLst/>
            </a:prstGeom>
            <a:solidFill>
              <a:schemeClr val="accent1"/>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7" name="Group 6"/>
          <p:cNvGrpSpPr/>
          <p:nvPr/>
        </p:nvGrpSpPr>
        <p:grpSpPr>
          <a:xfrm>
            <a:off x="5713444" y="2379268"/>
            <a:ext cx="1009362" cy="768350"/>
            <a:chOff x="5713444" y="2379268"/>
            <a:chExt cx="1009362" cy="768350"/>
          </a:xfrm>
        </p:grpSpPr>
        <p:sp>
          <p:nvSpPr>
            <p:cNvPr id="162850" name="AutoShape 118"/>
            <p:cNvSpPr>
              <a:spLocks noChangeArrowheads="1"/>
            </p:cNvSpPr>
            <p:nvPr/>
          </p:nvSpPr>
          <p:spPr bwMode="auto">
            <a:xfrm rot="17597965">
              <a:off x="5467382" y="2625330"/>
              <a:ext cx="768350" cy="276226"/>
            </a:xfrm>
            <a:prstGeom prst="leftArrow">
              <a:avLst>
                <a:gd name="adj1" fmla="val 50000"/>
                <a:gd name="adj2" fmla="val 69540"/>
              </a:avLst>
            </a:prstGeom>
            <a:gradFill rotWithShape="1">
              <a:gsLst>
                <a:gs pos="0">
                  <a:srgbClr val="FF0000"/>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2851" name="Text Box 119"/>
            <p:cNvSpPr txBox="1">
              <a:spLocks noChangeArrowheads="1"/>
            </p:cNvSpPr>
            <p:nvPr/>
          </p:nvSpPr>
          <p:spPr bwMode="auto">
            <a:xfrm>
              <a:off x="5906829" y="2784958"/>
              <a:ext cx="815977"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pPr>
              <a:r>
                <a:rPr lang="en-US" sz="1600" i="1" dirty="0">
                  <a:solidFill>
                    <a:srgbClr val="CC0000"/>
                  </a:solidFill>
                </a:rPr>
                <a:t>AS3,X </a:t>
              </a:r>
            </a:p>
          </p:txBody>
        </p:sp>
      </p:grpSp>
      <p:grpSp>
        <p:nvGrpSpPr>
          <p:cNvPr id="6" name="Group 5"/>
          <p:cNvGrpSpPr/>
          <p:nvPr/>
        </p:nvGrpSpPr>
        <p:grpSpPr>
          <a:xfrm>
            <a:off x="2028828" y="2438604"/>
            <a:ext cx="1260153" cy="888605"/>
            <a:chOff x="2028828" y="2438604"/>
            <a:chExt cx="1260153" cy="888605"/>
          </a:xfrm>
        </p:grpSpPr>
        <p:sp>
          <p:nvSpPr>
            <p:cNvPr id="332" name="Text Box 119"/>
            <p:cNvSpPr txBox="1">
              <a:spLocks noChangeArrowheads="1"/>
            </p:cNvSpPr>
            <p:nvPr/>
          </p:nvSpPr>
          <p:spPr bwMode="auto">
            <a:xfrm>
              <a:off x="2028828" y="3019432"/>
              <a:ext cx="126015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pPr>
              <a:r>
                <a:rPr lang="en-US" sz="1600" i="1" dirty="0">
                  <a:solidFill>
                    <a:srgbClr val="CC0000"/>
                  </a:solidFill>
                </a:rPr>
                <a:t>AS2,AS3,X </a:t>
              </a:r>
            </a:p>
          </p:txBody>
        </p:sp>
        <p:sp>
          <p:nvSpPr>
            <p:cNvPr id="327" name="AutoShape 118"/>
            <p:cNvSpPr>
              <a:spLocks noChangeArrowheads="1"/>
            </p:cNvSpPr>
            <p:nvPr/>
          </p:nvSpPr>
          <p:spPr bwMode="auto">
            <a:xfrm rot="3445218">
              <a:off x="2734864" y="2684666"/>
              <a:ext cx="768350" cy="276225"/>
            </a:xfrm>
            <a:prstGeom prst="leftArrow">
              <a:avLst>
                <a:gd name="adj1" fmla="val 50000"/>
                <a:gd name="adj2" fmla="val 69540"/>
              </a:avLst>
            </a:prstGeom>
            <a:gradFill rotWithShape="1">
              <a:gsLst>
                <a:gs pos="0">
                  <a:srgbClr val="FF0000"/>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sp>
        <p:nvSpPr>
          <p:cNvPr id="326" name="Rectangle 4"/>
          <p:cNvSpPr txBox="1">
            <a:spLocks noChangeArrowheads="1"/>
          </p:cNvSpPr>
          <p:nvPr/>
        </p:nvSpPr>
        <p:spPr bwMode="auto">
          <a:xfrm>
            <a:off x="419997" y="4135969"/>
            <a:ext cx="8505825" cy="575406"/>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lnSpc>
                <a:spcPts val="2140"/>
              </a:lnSpc>
              <a:buNone/>
            </a:pPr>
            <a:r>
              <a:rPr lang="en-US" sz="2400" dirty="0">
                <a:latin typeface="Gill Sans MT" charset="0"/>
              </a:rPr>
              <a:t>gateway router may learn about </a:t>
            </a:r>
            <a:r>
              <a:rPr lang="en-US" sz="2400" dirty="0">
                <a:solidFill>
                  <a:srgbClr val="000090"/>
                </a:solidFill>
                <a:latin typeface="Gill Sans MT" charset="0"/>
              </a:rPr>
              <a:t>multiple</a:t>
            </a:r>
            <a:r>
              <a:rPr lang="en-US" sz="2400" dirty="0">
                <a:latin typeface="Gill Sans MT" charset="0"/>
              </a:rPr>
              <a:t> paths to a destination (here X):</a:t>
            </a:r>
          </a:p>
        </p:txBody>
      </p:sp>
      <p:grpSp>
        <p:nvGrpSpPr>
          <p:cNvPr id="5" name="Group 4"/>
          <p:cNvGrpSpPr/>
          <p:nvPr/>
        </p:nvGrpSpPr>
        <p:grpSpPr>
          <a:xfrm>
            <a:off x="1394769" y="1902431"/>
            <a:ext cx="1118837" cy="826267"/>
            <a:chOff x="4052000" y="2820739"/>
            <a:chExt cx="1118837" cy="826267"/>
          </a:xfrm>
        </p:grpSpPr>
        <p:cxnSp>
          <p:nvCxnSpPr>
            <p:cNvPr id="3" name="Straight Arrow Connector 2"/>
            <p:cNvCxnSpPr/>
            <p:nvPr/>
          </p:nvCxnSpPr>
          <p:spPr bwMode="auto">
            <a:xfrm flipH="1" flipV="1">
              <a:off x="4769093" y="2820739"/>
              <a:ext cx="401744" cy="302376"/>
            </a:xfrm>
            <a:prstGeom prst="straightConnector1">
              <a:avLst/>
            </a:prstGeom>
            <a:solidFill>
              <a:schemeClr val="accent1"/>
            </a:solidFill>
            <a:ln w="25400" cap="flat" cmpd="sng" algn="ctr">
              <a:solidFill>
                <a:srgbClr val="CC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30" name="Straight Arrow Connector 329"/>
            <p:cNvCxnSpPr/>
            <p:nvPr/>
          </p:nvCxnSpPr>
          <p:spPr bwMode="auto">
            <a:xfrm flipH="1" flipV="1">
              <a:off x="4052000" y="3192229"/>
              <a:ext cx="1059565" cy="14171"/>
            </a:xfrm>
            <a:prstGeom prst="straightConnector1">
              <a:avLst/>
            </a:prstGeom>
            <a:solidFill>
              <a:schemeClr val="accent1"/>
            </a:solidFill>
            <a:ln w="25400" cap="flat" cmpd="sng" algn="ctr">
              <a:solidFill>
                <a:srgbClr val="CC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31" name="Straight Arrow Connector 330"/>
            <p:cNvCxnSpPr/>
            <p:nvPr/>
          </p:nvCxnSpPr>
          <p:spPr bwMode="auto">
            <a:xfrm flipH="1">
              <a:off x="4748700" y="3344630"/>
              <a:ext cx="401744" cy="302376"/>
            </a:xfrm>
            <a:prstGeom prst="straightConnector1">
              <a:avLst/>
            </a:prstGeom>
            <a:solidFill>
              <a:schemeClr val="accent1"/>
            </a:solidFill>
            <a:ln w="25400" cap="flat" cmpd="sng" algn="ctr">
              <a:solidFill>
                <a:srgbClr val="CC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cxnSp>
        <p:nvCxnSpPr>
          <p:cNvPr id="325" name="Straight Connector 324"/>
          <p:cNvCxnSpPr/>
          <p:nvPr/>
        </p:nvCxnSpPr>
        <p:spPr bwMode="auto">
          <a:xfrm flipH="1">
            <a:off x="3142123" y="2168219"/>
            <a:ext cx="2534703" cy="145211"/>
          </a:xfrm>
          <a:prstGeom prst="line">
            <a:avLst/>
          </a:prstGeom>
          <a:solidFill>
            <a:schemeClr val="accent1"/>
          </a:solidFill>
          <a:ln w="38100" cap="flat" cmpd="sng" algn="ctr">
            <a:solidFill>
              <a:srgbClr val="CC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4" name="Group 3"/>
          <p:cNvGrpSpPr/>
          <p:nvPr/>
        </p:nvGrpSpPr>
        <p:grpSpPr>
          <a:xfrm>
            <a:off x="4617960" y="1621326"/>
            <a:ext cx="968155" cy="547957"/>
            <a:chOff x="4617960" y="1621326"/>
            <a:chExt cx="968155" cy="547957"/>
          </a:xfrm>
        </p:grpSpPr>
        <p:sp>
          <p:nvSpPr>
            <p:cNvPr id="329" name="AutoShape 118"/>
            <p:cNvSpPr>
              <a:spLocks noChangeArrowheads="1"/>
            </p:cNvSpPr>
            <p:nvPr/>
          </p:nvSpPr>
          <p:spPr bwMode="auto">
            <a:xfrm rot="21413181">
              <a:off x="4617960" y="1893058"/>
              <a:ext cx="768350" cy="276225"/>
            </a:xfrm>
            <a:prstGeom prst="leftArrow">
              <a:avLst>
                <a:gd name="adj1" fmla="val 50000"/>
                <a:gd name="adj2" fmla="val 69540"/>
              </a:avLst>
            </a:prstGeom>
            <a:gradFill rotWithShape="1">
              <a:gsLst>
                <a:gs pos="0">
                  <a:srgbClr val="FF0000"/>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 name="TextBox 1"/>
            <p:cNvSpPr txBox="1"/>
            <p:nvPr/>
          </p:nvSpPr>
          <p:spPr>
            <a:xfrm rot="21418560">
              <a:off x="4770795" y="1621326"/>
              <a:ext cx="815320" cy="338554"/>
            </a:xfrm>
            <a:prstGeom prst="rect">
              <a:avLst/>
            </a:prstGeom>
            <a:noFill/>
          </p:spPr>
          <p:txBody>
            <a:bodyPr wrap="none" rtlCol="0">
              <a:spAutoFit/>
            </a:bodyPr>
            <a:lstStyle/>
            <a:p>
              <a:r>
                <a:rPr lang="en-US" sz="1600" i="1" dirty="0">
                  <a:solidFill>
                    <a:srgbClr val="CC0000"/>
                  </a:solidFill>
                </a:rPr>
                <a:t>AS3,X</a:t>
              </a:r>
            </a:p>
          </p:txBody>
        </p:sp>
      </p:grpSp>
      <p:sp>
        <p:nvSpPr>
          <p:cNvPr id="333" name="Rectangle 4"/>
          <p:cNvSpPr txBox="1">
            <a:spLocks noChangeArrowheads="1"/>
          </p:cNvSpPr>
          <p:nvPr/>
        </p:nvSpPr>
        <p:spPr bwMode="auto">
          <a:xfrm>
            <a:off x="638175" y="5093351"/>
            <a:ext cx="8505825" cy="30838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93688" indent="-293688">
              <a:lnSpc>
                <a:spcPts val="2140"/>
              </a:lnSpc>
            </a:pPr>
            <a:r>
              <a:rPr lang="en-US" sz="2200" dirty="0">
                <a:latin typeface="Gill Sans MT" charset="0"/>
              </a:rPr>
              <a:t>AS</a:t>
            </a:r>
            <a:r>
              <a:rPr lang="en-US" sz="2200" dirty="0">
                <a:latin typeface="Arial"/>
                <a:cs typeface="Arial"/>
              </a:rPr>
              <a:t>1</a:t>
            </a:r>
            <a:r>
              <a:rPr lang="en-US" sz="2200" dirty="0">
                <a:latin typeface="Gill Sans MT" charset="0"/>
              </a:rPr>
              <a:t> gateway router</a:t>
            </a:r>
            <a:r>
              <a:rPr lang="en-US" sz="2200" dirty="0">
                <a:latin typeface="Arial"/>
                <a:cs typeface="Arial"/>
              </a:rPr>
              <a:t> 1c </a:t>
            </a:r>
            <a:r>
              <a:rPr lang="en-US" sz="2200" dirty="0">
                <a:latin typeface="Gill Sans MT" charset="0"/>
              </a:rPr>
              <a:t>learns path </a:t>
            </a:r>
            <a:r>
              <a:rPr lang="en-US" sz="2200" i="1" dirty="0">
                <a:solidFill>
                  <a:srgbClr val="CC0000"/>
                </a:solidFill>
                <a:latin typeface="Gill Sans MT" charset="0"/>
              </a:rPr>
              <a:t>AS3,X </a:t>
            </a:r>
            <a:r>
              <a:rPr lang="en-US" sz="2200" dirty="0">
                <a:latin typeface="Gill Sans MT" charset="0"/>
              </a:rPr>
              <a:t>from 3a</a:t>
            </a:r>
            <a:endParaRPr lang="en-US" sz="2000" dirty="0">
              <a:latin typeface="Gill Sans MT" charset="0"/>
            </a:endParaRPr>
          </a:p>
          <a:p>
            <a:endParaRPr lang="en-US" sz="2000" dirty="0">
              <a:latin typeface="Gill Sans MT" charset="0"/>
            </a:endParaRPr>
          </a:p>
        </p:txBody>
      </p:sp>
      <p:sp>
        <p:nvSpPr>
          <p:cNvPr id="334" name="Rectangle 4"/>
          <p:cNvSpPr txBox="1">
            <a:spLocks noChangeArrowheads="1"/>
          </p:cNvSpPr>
          <p:nvPr/>
        </p:nvSpPr>
        <p:spPr bwMode="auto">
          <a:xfrm>
            <a:off x="621247" y="5494537"/>
            <a:ext cx="8103327" cy="77079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93688" indent="-293688">
              <a:lnSpc>
                <a:spcPct val="100000"/>
              </a:lnSpc>
            </a:pPr>
            <a:r>
              <a:rPr lang="en-US" sz="2200" dirty="0">
                <a:latin typeface="Gill Sans MT" charset="0"/>
              </a:rPr>
              <a:t>If AS</a:t>
            </a:r>
            <a:r>
              <a:rPr lang="en-US" sz="2200" dirty="0">
                <a:latin typeface="Arial"/>
                <a:cs typeface="Arial"/>
              </a:rPr>
              <a:t>1</a:t>
            </a:r>
            <a:r>
              <a:rPr lang="en-US" sz="2200" dirty="0">
                <a:latin typeface="Gill Sans MT" charset="0"/>
              </a:rPr>
              <a:t> gateway router</a:t>
            </a:r>
            <a:r>
              <a:rPr lang="en-US" sz="2200" dirty="0">
                <a:latin typeface="Arial"/>
                <a:cs typeface="Arial"/>
              </a:rPr>
              <a:t> 1c </a:t>
            </a:r>
            <a:r>
              <a:rPr lang="en-US" sz="2200" dirty="0">
                <a:latin typeface="Gill Sans MT" charset="0"/>
              </a:rPr>
              <a:t>chooses path </a:t>
            </a:r>
            <a:r>
              <a:rPr lang="en-US" sz="2200" i="1" dirty="0">
                <a:solidFill>
                  <a:srgbClr val="CC0000"/>
                </a:solidFill>
                <a:latin typeface="Gill Sans MT" charset="0"/>
              </a:rPr>
              <a:t>AS3,X, </a:t>
            </a:r>
            <a:r>
              <a:rPr lang="en-US" sz="2200" i="1" dirty="0">
                <a:latin typeface="Gill Sans MT" charset="0"/>
              </a:rPr>
              <a:t>it</a:t>
            </a:r>
            <a:r>
              <a:rPr lang="en-US" sz="2200" i="1" dirty="0">
                <a:solidFill>
                  <a:srgbClr val="CC0000"/>
                </a:solidFill>
                <a:latin typeface="Gill Sans MT" charset="0"/>
              </a:rPr>
              <a:t> advertises path within AS</a:t>
            </a:r>
            <a:r>
              <a:rPr lang="en-US" sz="2200" i="1" dirty="0">
                <a:solidFill>
                  <a:srgbClr val="CC0000"/>
                </a:solidFill>
                <a:latin typeface="Arial"/>
                <a:cs typeface="Arial"/>
              </a:rPr>
              <a:t>1</a:t>
            </a:r>
            <a:r>
              <a:rPr lang="en-US" sz="2200" i="1" dirty="0">
                <a:solidFill>
                  <a:srgbClr val="CC0000"/>
                </a:solidFill>
                <a:latin typeface="Gill Sans MT" charset="0"/>
              </a:rPr>
              <a:t> via iBGP</a:t>
            </a:r>
            <a:endParaRPr lang="en-US" sz="2000" dirty="0">
              <a:latin typeface="Gill Sans MT" charset="0"/>
            </a:endParaRPr>
          </a:p>
          <a:p>
            <a:pPr>
              <a:lnSpc>
                <a:spcPct val="100000"/>
              </a:lnSpc>
            </a:pPr>
            <a:endParaRPr lang="en-US" sz="2000" dirty="0">
              <a:latin typeface="Gill Sans MT" charset="0"/>
            </a:endParaRPr>
          </a:p>
        </p:txBody>
      </p:sp>
      <p:sp>
        <p:nvSpPr>
          <p:cNvPr id="328"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85</a:t>
            </a:fld>
            <a:endParaRPr lang="en-US" sz="1200" dirty="0">
              <a:latin typeface="Tahoma" charset="0"/>
            </a:endParaRPr>
          </a:p>
        </p:txBody>
      </p:sp>
      <p:sp>
        <p:nvSpPr>
          <p:cNvPr id="335"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256440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753668">
                                            <p:txEl>
                                              <p:pRg st="0" end="0"/>
                                            </p:txEl>
                                          </p:spTgt>
                                        </p:tgtEl>
                                        <p:attrNameLst>
                                          <p:attrName>style.visibility</p:attrName>
                                        </p:attrNameLst>
                                      </p:cBhvr>
                                      <p:to>
                                        <p:strVal val="visible"/>
                                      </p:to>
                                    </p:set>
                                    <p:animEffect transition="in" filter="dissolve">
                                      <p:cBhvr>
                                        <p:cTn id="15" dur="500"/>
                                        <p:tgtEl>
                                          <p:spTgt spid="75366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333"/>
                                        </p:tgtEl>
                                        <p:attrNameLst>
                                          <p:attrName>style.visibility</p:attrName>
                                        </p:attrNameLst>
                                      </p:cBhvr>
                                      <p:to>
                                        <p:strVal val="visible"/>
                                      </p:to>
                                    </p:set>
                                    <p:animEffect transition="in" filter="dissolve">
                                      <p:cBhvr>
                                        <p:cTn id="24" dur="500"/>
                                        <p:tgtEl>
                                          <p:spTgt spid="33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34"/>
                                        </p:tgtEl>
                                        <p:attrNameLst>
                                          <p:attrName>style.visibility</p:attrName>
                                        </p:attrNameLst>
                                      </p:cBhvr>
                                      <p:to>
                                        <p:strVal val="visible"/>
                                      </p:to>
                                    </p:set>
                                    <p:animEffect transition="in" filter="dissolve">
                                      <p:cBhvr>
                                        <p:cTn id="29" dur="500"/>
                                        <p:tgtEl>
                                          <p:spTgt spid="334"/>
                                        </p:tgtEl>
                                      </p:cBhvr>
                                    </p:animEffect>
                                  </p:childTnLst>
                                </p:cTn>
                              </p:par>
                            </p:childTnLst>
                          </p:cTn>
                        </p:par>
                        <p:par>
                          <p:cTn id="30" fill="hold">
                            <p:stCondLst>
                              <p:cond delay="500"/>
                            </p:stCondLst>
                            <p:childTnLst>
                              <p:par>
                                <p:cTn id="31" presetID="22" presetClass="entr" presetSubtype="2"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right)">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0"/>
      <p:bldP spid="33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5" name="Rectangle 3"/>
          <p:cNvSpPr>
            <a:spLocks noGrp="1" noChangeArrowheads="1"/>
          </p:cNvSpPr>
          <p:nvPr>
            <p:ph type="title"/>
          </p:nvPr>
        </p:nvSpPr>
        <p:spPr>
          <a:xfrm>
            <a:off x="533400" y="0"/>
            <a:ext cx="8200292" cy="1143000"/>
          </a:xfrm>
        </p:spPr>
        <p:txBody>
          <a:bodyPr/>
          <a:lstStyle/>
          <a:p>
            <a:pPr>
              <a:defRPr/>
            </a:pPr>
            <a:r>
              <a:rPr lang="en-US" sz="4000" dirty="0">
                <a:cs typeface="+mj-cs"/>
              </a:rPr>
              <a:t>BGP, OSPF, forwarding table entries</a:t>
            </a:r>
          </a:p>
        </p:txBody>
      </p:sp>
      <p:sp>
        <p:nvSpPr>
          <p:cNvPr id="753668" name="Rectangle 4"/>
          <p:cNvSpPr>
            <a:spLocks noGrp="1" noChangeArrowheads="1"/>
          </p:cNvSpPr>
          <p:nvPr>
            <p:ph type="body" idx="1"/>
          </p:nvPr>
        </p:nvSpPr>
        <p:spPr>
          <a:xfrm>
            <a:off x="3455674" y="4619373"/>
            <a:ext cx="5183508" cy="646893"/>
          </a:xfrm>
        </p:spPr>
        <p:txBody>
          <a:bodyPr/>
          <a:lstStyle/>
          <a:p>
            <a:pPr marL="292100" indent="-292100">
              <a:lnSpc>
                <a:spcPct val="90000"/>
              </a:lnSpc>
            </a:pPr>
            <a:r>
              <a:rPr lang="en-US" sz="2000" dirty="0">
                <a:latin typeface="Gill Sans MT" charset="0"/>
              </a:rPr>
              <a:t>recall: </a:t>
            </a:r>
            <a:r>
              <a:rPr lang="en-US" sz="2000" dirty="0">
                <a:latin typeface="Arial"/>
                <a:cs typeface="Arial"/>
              </a:rPr>
              <a:t>1</a:t>
            </a:r>
            <a:r>
              <a:rPr lang="en-US" sz="2000" dirty="0">
                <a:latin typeface="Gill Sans MT" charset="0"/>
              </a:rPr>
              <a:t>a, </a:t>
            </a:r>
            <a:r>
              <a:rPr lang="en-US" sz="2000" dirty="0">
                <a:latin typeface="Arial"/>
                <a:cs typeface="Arial"/>
              </a:rPr>
              <a:t>1</a:t>
            </a:r>
            <a:r>
              <a:rPr lang="en-US" sz="2000" dirty="0">
                <a:latin typeface="Gill Sans MT" charset="0"/>
              </a:rPr>
              <a:t>b, </a:t>
            </a:r>
            <a:r>
              <a:rPr lang="en-US" sz="2000" dirty="0">
                <a:latin typeface="Arial"/>
                <a:cs typeface="Arial"/>
              </a:rPr>
              <a:t>1</a:t>
            </a:r>
            <a:r>
              <a:rPr lang="en-US" sz="2000" dirty="0">
                <a:latin typeface="Gill Sans MT" charset="0"/>
                <a:cs typeface="Arial"/>
              </a:rPr>
              <a:t>d</a:t>
            </a:r>
            <a:r>
              <a:rPr lang="en-US" sz="2000" dirty="0">
                <a:latin typeface="Gill Sans MT" charset="0"/>
              </a:rPr>
              <a:t> learn about </a:t>
            </a:r>
            <a:r>
              <a:rPr lang="en-US" sz="2000" dirty="0" err="1">
                <a:latin typeface="Gill Sans MT" charset="0"/>
              </a:rPr>
              <a:t>dest</a:t>
            </a:r>
            <a:r>
              <a:rPr lang="en-US" sz="2000" dirty="0">
                <a:latin typeface="Gill Sans MT" charset="0"/>
              </a:rPr>
              <a:t> X via iBGP from </a:t>
            </a:r>
            <a:r>
              <a:rPr lang="en-US" sz="2000" dirty="0">
                <a:latin typeface="Arial"/>
                <a:cs typeface="Arial"/>
              </a:rPr>
              <a:t>1</a:t>
            </a:r>
            <a:r>
              <a:rPr lang="en-US" sz="2000" dirty="0">
                <a:latin typeface="Gill Sans MT" charset="0"/>
              </a:rPr>
              <a:t>c: “path to X goes through </a:t>
            </a:r>
            <a:r>
              <a:rPr lang="en-US" sz="2000" dirty="0">
                <a:solidFill>
                  <a:srgbClr val="C00000"/>
                </a:solidFill>
                <a:latin typeface="Arial"/>
                <a:cs typeface="Arial"/>
              </a:rPr>
              <a:t>1</a:t>
            </a:r>
            <a:r>
              <a:rPr lang="en-US" sz="2000" dirty="0">
                <a:solidFill>
                  <a:srgbClr val="C00000"/>
                </a:solidFill>
                <a:latin typeface="Gill Sans MT" charset="0"/>
              </a:rPr>
              <a:t>c</a:t>
            </a:r>
            <a:r>
              <a:rPr lang="en-US" sz="2000" dirty="0">
                <a:latin typeface="Gill Sans MT" charset="0"/>
              </a:rPr>
              <a:t>”</a:t>
            </a:r>
          </a:p>
        </p:txBody>
      </p:sp>
      <p:pic>
        <p:nvPicPr>
          <p:cNvPr id="162849" name="Picture 121"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7" y="800100"/>
            <a:ext cx="7966198" cy="23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5" name="Group 124"/>
          <p:cNvGrpSpPr/>
          <p:nvPr/>
        </p:nvGrpSpPr>
        <p:grpSpPr>
          <a:xfrm>
            <a:off x="624887" y="1814322"/>
            <a:ext cx="2557336" cy="1719017"/>
            <a:chOff x="-2170772" y="2784954"/>
            <a:chExt cx="2712783" cy="1853712"/>
          </a:xfrm>
        </p:grpSpPr>
        <p:sp>
          <p:nvSpPr>
            <p:cNvPr id="261" name="Freeform 2"/>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262" name="Group 261"/>
            <p:cNvGrpSpPr/>
            <p:nvPr/>
          </p:nvGrpSpPr>
          <p:grpSpPr>
            <a:xfrm>
              <a:off x="-1935370" y="2935816"/>
              <a:ext cx="2333625" cy="1590649"/>
              <a:chOff x="833331" y="2873352"/>
              <a:chExt cx="2333625" cy="1590649"/>
            </a:xfrm>
          </p:grpSpPr>
          <p:grpSp>
            <p:nvGrpSpPr>
              <p:cNvPr id="263" name="Group 262"/>
              <p:cNvGrpSpPr/>
              <p:nvPr/>
            </p:nvGrpSpPr>
            <p:grpSpPr>
              <a:xfrm>
                <a:off x="1736090" y="2873352"/>
                <a:ext cx="565150" cy="369332"/>
                <a:chOff x="1736090" y="2873352"/>
                <a:chExt cx="565150" cy="369332"/>
              </a:xfrm>
            </p:grpSpPr>
            <p:grpSp>
              <p:nvGrpSpPr>
                <p:cNvPr id="312" name="Group 327"/>
                <p:cNvGrpSpPr>
                  <a:grpSpLocks/>
                </p:cNvGrpSpPr>
                <p:nvPr/>
              </p:nvGrpSpPr>
              <p:grpSpPr bwMode="auto">
                <a:xfrm>
                  <a:off x="1736090" y="2893762"/>
                  <a:ext cx="565150" cy="292100"/>
                  <a:chOff x="1871277" y="1576300"/>
                  <a:chExt cx="1128371" cy="437861"/>
                </a:xfrm>
              </p:grpSpPr>
              <p:sp>
                <p:nvSpPr>
                  <p:cNvPr id="316" name="Oval 315"/>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17" name="Rectangle 316"/>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8" name="Oval 317"/>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19" name="Freeform 318"/>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0" name="Freeform 319"/>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1" name="Freeform 320"/>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2" name="Freeform 321"/>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23" name="Straight Connector 322"/>
                  <p:cNvCxnSpPr>
                    <a:endCxn id="318"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13" name="Group 312"/>
                <p:cNvGrpSpPr/>
                <p:nvPr/>
              </p:nvGrpSpPr>
              <p:grpSpPr>
                <a:xfrm>
                  <a:off x="1770362" y="2873352"/>
                  <a:ext cx="441422" cy="369332"/>
                  <a:chOff x="667045" y="1708643"/>
                  <a:chExt cx="441422" cy="369332"/>
                </a:xfrm>
              </p:grpSpPr>
              <p:sp>
                <p:nvSpPr>
                  <p:cNvPr id="314" name="Oval 313"/>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5" name="TextBox 314"/>
                  <p:cNvSpPr txBox="1"/>
                  <p:nvPr/>
                </p:nvSpPr>
                <p:spPr>
                  <a:xfrm>
                    <a:off x="667045" y="1708643"/>
                    <a:ext cx="441422" cy="369332"/>
                  </a:xfrm>
                  <a:prstGeom prst="rect">
                    <a:avLst/>
                  </a:prstGeom>
                  <a:noFill/>
                </p:spPr>
                <p:txBody>
                  <a:bodyPr wrap="none" rtlCol="0">
                    <a:spAutoFit/>
                  </a:bodyPr>
                  <a:lstStyle/>
                  <a:p>
                    <a:r>
                      <a:rPr lang="en-US" dirty="0"/>
                      <a:t>1b</a:t>
                    </a:r>
                  </a:p>
                </p:txBody>
              </p:sp>
            </p:grpSp>
          </p:grpSp>
          <p:grpSp>
            <p:nvGrpSpPr>
              <p:cNvPr id="264" name="Group 263"/>
              <p:cNvGrpSpPr/>
              <p:nvPr/>
            </p:nvGrpSpPr>
            <p:grpSpPr>
              <a:xfrm>
                <a:off x="1740320" y="4094669"/>
                <a:ext cx="565150" cy="369332"/>
                <a:chOff x="1736090" y="2873352"/>
                <a:chExt cx="565150" cy="369332"/>
              </a:xfrm>
            </p:grpSpPr>
            <p:grpSp>
              <p:nvGrpSpPr>
                <p:cNvPr id="299" name="Group 327"/>
                <p:cNvGrpSpPr>
                  <a:grpSpLocks/>
                </p:cNvGrpSpPr>
                <p:nvPr/>
              </p:nvGrpSpPr>
              <p:grpSpPr bwMode="auto">
                <a:xfrm>
                  <a:off x="1736090" y="2893762"/>
                  <a:ext cx="565150" cy="292100"/>
                  <a:chOff x="1871277" y="1576300"/>
                  <a:chExt cx="1128371" cy="437861"/>
                </a:xfrm>
              </p:grpSpPr>
              <p:sp>
                <p:nvSpPr>
                  <p:cNvPr id="303" name="Oval 302"/>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04" name="Rectangle 303"/>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5" name="Oval 304"/>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06" name="Freeform 305"/>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7" name="Freeform 306"/>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8" name="Freeform 307"/>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9" name="Freeform 308"/>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10" name="Straight Connector 309"/>
                  <p:cNvCxnSpPr>
                    <a:endCxn id="305"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00" name="Group 299"/>
                <p:cNvGrpSpPr/>
                <p:nvPr/>
              </p:nvGrpSpPr>
              <p:grpSpPr>
                <a:xfrm>
                  <a:off x="1770362" y="2873352"/>
                  <a:ext cx="441422" cy="369332"/>
                  <a:chOff x="667045" y="1708643"/>
                  <a:chExt cx="441422" cy="369332"/>
                </a:xfrm>
              </p:grpSpPr>
              <p:sp>
                <p:nvSpPr>
                  <p:cNvPr id="301" name="Oval 300"/>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2" name="TextBox 301"/>
                  <p:cNvSpPr txBox="1"/>
                  <p:nvPr/>
                </p:nvSpPr>
                <p:spPr>
                  <a:xfrm>
                    <a:off x="667045" y="1708643"/>
                    <a:ext cx="441422" cy="369332"/>
                  </a:xfrm>
                  <a:prstGeom prst="rect">
                    <a:avLst/>
                  </a:prstGeom>
                  <a:noFill/>
                </p:spPr>
                <p:txBody>
                  <a:bodyPr wrap="none" rtlCol="0">
                    <a:spAutoFit/>
                  </a:bodyPr>
                  <a:lstStyle/>
                  <a:p>
                    <a:r>
                      <a:rPr lang="en-US" dirty="0"/>
                      <a:t>1d</a:t>
                    </a:r>
                  </a:p>
                </p:txBody>
              </p:sp>
            </p:grpSp>
          </p:grpSp>
          <p:grpSp>
            <p:nvGrpSpPr>
              <p:cNvPr id="265" name="Group 264"/>
              <p:cNvGrpSpPr/>
              <p:nvPr/>
            </p:nvGrpSpPr>
            <p:grpSpPr>
              <a:xfrm>
                <a:off x="2601806" y="3485072"/>
                <a:ext cx="565150" cy="369332"/>
                <a:chOff x="1736090" y="2873352"/>
                <a:chExt cx="565150" cy="369332"/>
              </a:xfrm>
            </p:grpSpPr>
            <p:grpSp>
              <p:nvGrpSpPr>
                <p:cNvPr id="286" name="Group 327"/>
                <p:cNvGrpSpPr>
                  <a:grpSpLocks/>
                </p:cNvGrpSpPr>
                <p:nvPr/>
              </p:nvGrpSpPr>
              <p:grpSpPr bwMode="auto">
                <a:xfrm>
                  <a:off x="1736090" y="2893762"/>
                  <a:ext cx="565150" cy="292100"/>
                  <a:chOff x="1871277" y="1576300"/>
                  <a:chExt cx="1128371" cy="437861"/>
                </a:xfrm>
              </p:grpSpPr>
              <p:sp>
                <p:nvSpPr>
                  <p:cNvPr id="290" name="Oval 289"/>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91" name="Rectangle 290"/>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2" name="Oval 291"/>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93" name="Freeform 292"/>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4" name="Freeform 293"/>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5" name="Freeform 294"/>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6" name="Freeform 295"/>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97" name="Straight Connector 296"/>
                  <p:cNvCxnSpPr>
                    <a:endCxn id="292"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87" name="Group 286"/>
                <p:cNvGrpSpPr/>
                <p:nvPr/>
              </p:nvGrpSpPr>
              <p:grpSpPr>
                <a:xfrm>
                  <a:off x="1770362" y="2873352"/>
                  <a:ext cx="428460" cy="369332"/>
                  <a:chOff x="667045" y="1708643"/>
                  <a:chExt cx="428460" cy="369332"/>
                </a:xfrm>
              </p:grpSpPr>
              <p:sp>
                <p:nvSpPr>
                  <p:cNvPr id="288" name="Oval 287"/>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9" name="TextBox 288"/>
                  <p:cNvSpPr txBox="1"/>
                  <p:nvPr/>
                </p:nvSpPr>
                <p:spPr>
                  <a:xfrm>
                    <a:off x="667045" y="1708643"/>
                    <a:ext cx="428460" cy="369332"/>
                  </a:xfrm>
                  <a:prstGeom prst="rect">
                    <a:avLst/>
                  </a:prstGeom>
                  <a:noFill/>
                </p:spPr>
                <p:txBody>
                  <a:bodyPr wrap="none" rtlCol="0">
                    <a:spAutoFit/>
                  </a:bodyPr>
                  <a:lstStyle/>
                  <a:p>
                    <a:r>
                      <a:rPr lang="en-US" dirty="0"/>
                      <a:t>1c</a:t>
                    </a:r>
                  </a:p>
                </p:txBody>
              </p:sp>
            </p:grpSp>
          </p:grpSp>
          <p:grpSp>
            <p:nvGrpSpPr>
              <p:cNvPr id="266" name="Group 265"/>
              <p:cNvGrpSpPr/>
              <p:nvPr/>
            </p:nvGrpSpPr>
            <p:grpSpPr>
              <a:xfrm>
                <a:off x="833331" y="3478719"/>
                <a:ext cx="565150" cy="369332"/>
                <a:chOff x="1736090" y="2873352"/>
                <a:chExt cx="565150" cy="369332"/>
              </a:xfrm>
            </p:grpSpPr>
            <p:grpSp>
              <p:nvGrpSpPr>
                <p:cNvPr id="273" name="Group 327"/>
                <p:cNvGrpSpPr>
                  <a:grpSpLocks/>
                </p:cNvGrpSpPr>
                <p:nvPr/>
              </p:nvGrpSpPr>
              <p:grpSpPr bwMode="auto">
                <a:xfrm>
                  <a:off x="1736090" y="2893762"/>
                  <a:ext cx="565150" cy="292100"/>
                  <a:chOff x="1871277" y="1576300"/>
                  <a:chExt cx="1128371" cy="437861"/>
                </a:xfrm>
              </p:grpSpPr>
              <p:sp>
                <p:nvSpPr>
                  <p:cNvPr id="277" name="Oval 276"/>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78" name="Rectangle 277"/>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9" name="Oval 278"/>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80" name="Freeform 279"/>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1" name="Freeform 280"/>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2" name="Freeform 281"/>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3" name="Freeform 282"/>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84" name="Straight Connector 283"/>
                  <p:cNvCxnSpPr>
                    <a:endCxn id="279"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74" name="Group 273"/>
                <p:cNvGrpSpPr/>
                <p:nvPr/>
              </p:nvGrpSpPr>
              <p:grpSpPr>
                <a:xfrm>
                  <a:off x="1770362" y="2873352"/>
                  <a:ext cx="441422" cy="369332"/>
                  <a:chOff x="667045" y="1708643"/>
                  <a:chExt cx="441422" cy="369332"/>
                </a:xfrm>
              </p:grpSpPr>
              <p:sp>
                <p:nvSpPr>
                  <p:cNvPr id="275" name="Oval 274"/>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6" name="TextBox 275"/>
                  <p:cNvSpPr txBox="1"/>
                  <p:nvPr/>
                </p:nvSpPr>
                <p:spPr>
                  <a:xfrm>
                    <a:off x="667045" y="1708643"/>
                    <a:ext cx="441422" cy="369332"/>
                  </a:xfrm>
                  <a:prstGeom prst="rect">
                    <a:avLst/>
                  </a:prstGeom>
                  <a:noFill/>
                </p:spPr>
                <p:txBody>
                  <a:bodyPr wrap="none" rtlCol="0">
                    <a:spAutoFit/>
                  </a:bodyPr>
                  <a:lstStyle/>
                  <a:p>
                    <a:r>
                      <a:rPr lang="en-US" dirty="0"/>
                      <a:t>1a</a:t>
                    </a:r>
                  </a:p>
                </p:txBody>
              </p:sp>
            </p:grpSp>
          </p:grpSp>
          <p:cxnSp>
            <p:nvCxnSpPr>
              <p:cNvPr id="269" name="Straight Connector 268"/>
              <p:cNvCxnSpPr>
                <a:stCxn id="316" idx="7"/>
              </p:cNvCxnSpPr>
              <p:nvPr/>
            </p:nvCxnSpPr>
            <p:spPr bwMode="auto">
              <a:xfrm>
                <a:off x="2218708" y="3154477"/>
                <a:ext cx="480042" cy="369773"/>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0" name="Straight Connector 269"/>
              <p:cNvCxnSpPr/>
              <p:nvPr/>
            </p:nvCxnSpPr>
            <p:spPr bwMode="auto">
              <a:xfrm>
                <a:off x="1315140" y="3783345"/>
                <a:ext cx="489235" cy="35258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1" name="Straight Connector 270"/>
              <p:cNvCxnSpPr/>
              <p:nvPr/>
            </p:nvCxnSpPr>
            <p:spPr bwMode="auto">
              <a:xfrm flipH="1">
                <a:off x="2196042" y="3783542"/>
                <a:ext cx="508002" cy="34925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37" name="Straight Connector 336"/>
              <p:cNvCxnSpPr>
                <a:endCxn id="316" idx="2"/>
              </p:cNvCxnSpPr>
              <p:nvPr/>
            </p:nvCxnSpPr>
            <p:spPr bwMode="auto">
              <a:xfrm flipV="1">
                <a:off x="1319809" y="3078707"/>
                <a:ext cx="417868" cy="45701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sp>
        <p:nvSpPr>
          <p:cNvPr id="197" name="Freeform 2"/>
          <p:cNvSpPr>
            <a:spLocks/>
          </p:cNvSpPr>
          <p:nvPr/>
        </p:nvSpPr>
        <p:spPr bwMode="auto">
          <a:xfrm>
            <a:off x="3285692" y="2741493"/>
            <a:ext cx="2545688" cy="1720535"/>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198" name="Group 197"/>
          <p:cNvGrpSpPr/>
          <p:nvPr/>
        </p:nvGrpSpPr>
        <p:grpSpPr>
          <a:xfrm>
            <a:off x="3506594" y="2881517"/>
            <a:ext cx="2189884" cy="1476371"/>
            <a:chOff x="833331" y="2873352"/>
            <a:chExt cx="2333625" cy="1590649"/>
          </a:xfrm>
        </p:grpSpPr>
        <p:grpSp>
          <p:nvGrpSpPr>
            <p:cNvPr id="199" name="Group 198"/>
            <p:cNvGrpSpPr/>
            <p:nvPr/>
          </p:nvGrpSpPr>
          <p:grpSpPr>
            <a:xfrm>
              <a:off x="1736090" y="2873352"/>
              <a:ext cx="565150" cy="369332"/>
              <a:chOff x="1736090" y="2873352"/>
              <a:chExt cx="565150" cy="369332"/>
            </a:xfrm>
          </p:grpSpPr>
          <p:grpSp>
            <p:nvGrpSpPr>
              <p:cNvPr id="248" name="Group 327"/>
              <p:cNvGrpSpPr>
                <a:grpSpLocks/>
              </p:cNvGrpSpPr>
              <p:nvPr/>
            </p:nvGrpSpPr>
            <p:grpSpPr bwMode="auto">
              <a:xfrm>
                <a:off x="1736090" y="2893762"/>
                <a:ext cx="565150" cy="292100"/>
                <a:chOff x="1871277" y="1576300"/>
                <a:chExt cx="1128371" cy="437861"/>
              </a:xfrm>
            </p:grpSpPr>
            <p:sp>
              <p:nvSpPr>
                <p:cNvPr id="252" name="Oval 251"/>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53" name="Rectangle 252"/>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4" name="Oval 253"/>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55" name="Freeform 254"/>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 name="Freeform 255"/>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7" name="Freeform 256"/>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8" name="Freeform 257"/>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59" name="Straight Connector 258"/>
                <p:cNvCxnSpPr>
                  <a:endCxn id="254"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49" name="Group 248"/>
              <p:cNvGrpSpPr/>
              <p:nvPr/>
            </p:nvGrpSpPr>
            <p:grpSpPr>
              <a:xfrm>
                <a:off x="1770362" y="2873352"/>
                <a:ext cx="441422" cy="369332"/>
                <a:chOff x="667045" y="1708643"/>
                <a:chExt cx="441422" cy="369332"/>
              </a:xfrm>
            </p:grpSpPr>
            <p:sp>
              <p:nvSpPr>
                <p:cNvPr id="250" name="Oval 249"/>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1" name="TextBox 250"/>
                <p:cNvSpPr txBox="1"/>
                <p:nvPr/>
              </p:nvSpPr>
              <p:spPr>
                <a:xfrm>
                  <a:off x="667045" y="1708643"/>
                  <a:ext cx="441422" cy="369332"/>
                </a:xfrm>
                <a:prstGeom prst="rect">
                  <a:avLst/>
                </a:prstGeom>
                <a:noFill/>
              </p:spPr>
              <p:txBody>
                <a:bodyPr wrap="none" rtlCol="0">
                  <a:spAutoFit/>
                </a:bodyPr>
                <a:lstStyle/>
                <a:p>
                  <a:r>
                    <a:rPr lang="en-US" dirty="0"/>
                    <a:t>2b</a:t>
                  </a:r>
                </a:p>
              </p:txBody>
            </p:sp>
          </p:grpSp>
        </p:grpSp>
        <p:grpSp>
          <p:nvGrpSpPr>
            <p:cNvPr id="200" name="Group 199"/>
            <p:cNvGrpSpPr/>
            <p:nvPr/>
          </p:nvGrpSpPr>
          <p:grpSpPr>
            <a:xfrm>
              <a:off x="1740320" y="4094669"/>
              <a:ext cx="565150" cy="369332"/>
              <a:chOff x="1736090" y="2873352"/>
              <a:chExt cx="565150" cy="369332"/>
            </a:xfrm>
          </p:grpSpPr>
          <p:grpSp>
            <p:nvGrpSpPr>
              <p:cNvPr id="235" name="Group 327"/>
              <p:cNvGrpSpPr>
                <a:grpSpLocks/>
              </p:cNvGrpSpPr>
              <p:nvPr/>
            </p:nvGrpSpPr>
            <p:grpSpPr bwMode="auto">
              <a:xfrm>
                <a:off x="1736090" y="2893762"/>
                <a:ext cx="565150" cy="292100"/>
                <a:chOff x="1871277" y="1576300"/>
                <a:chExt cx="1128371" cy="437861"/>
              </a:xfrm>
            </p:grpSpPr>
            <p:sp>
              <p:nvSpPr>
                <p:cNvPr id="239" name="Oval 238"/>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0" name="Rectangle 239"/>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1" name="Oval 240"/>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2" name="Freeform 24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3" name="Freeform 242"/>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4" name="Freeform 243"/>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 name="Freeform 244"/>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46" name="Straight Connector 245"/>
                <p:cNvCxnSpPr>
                  <a:endCxn id="241"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36" name="Group 235"/>
              <p:cNvGrpSpPr/>
              <p:nvPr/>
            </p:nvGrpSpPr>
            <p:grpSpPr>
              <a:xfrm>
                <a:off x="1770362" y="2873352"/>
                <a:ext cx="441422" cy="369332"/>
                <a:chOff x="667045" y="1708643"/>
                <a:chExt cx="441422" cy="369332"/>
              </a:xfrm>
            </p:grpSpPr>
            <p:sp>
              <p:nvSpPr>
                <p:cNvPr id="237" name="Oval 236"/>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8" name="TextBox 237"/>
                <p:cNvSpPr txBox="1"/>
                <p:nvPr/>
              </p:nvSpPr>
              <p:spPr>
                <a:xfrm>
                  <a:off x="667045" y="1708643"/>
                  <a:ext cx="441422" cy="369332"/>
                </a:xfrm>
                <a:prstGeom prst="rect">
                  <a:avLst/>
                </a:prstGeom>
                <a:noFill/>
              </p:spPr>
              <p:txBody>
                <a:bodyPr wrap="none" rtlCol="0">
                  <a:spAutoFit/>
                </a:bodyPr>
                <a:lstStyle/>
                <a:p>
                  <a:r>
                    <a:rPr lang="en-US" dirty="0"/>
                    <a:t>2d</a:t>
                  </a:r>
                </a:p>
              </p:txBody>
            </p:sp>
          </p:grpSp>
        </p:grpSp>
        <p:grpSp>
          <p:nvGrpSpPr>
            <p:cNvPr id="201" name="Group 200"/>
            <p:cNvGrpSpPr/>
            <p:nvPr/>
          </p:nvGrpSpPr>
          <p:grpSpPr>
            <a:xfrm>
              <a:off x="2601806" y="3485072"/>
              <a:ext cx="565150" cy="369332"/>
              <a:chOff x="1736090" y="2873352"/>
              <a:chExt cx="565150" cy="369332"/>
            </a:xfrm>
          </p:grpSpPr>
          <p:grpSp>
            <p:nvGrpSpPr>
              <p:cNvPr id="222" name="Group 327"/>
              <p:cNvGrpSpPr>
                <a:grpSpLocks/>
              </p:cNvGrpSpPr>
              <p:nvPr/>
            </p:nvGrpSpPr>
            <p:grpSpPr bwMode="auto">
              <a:xfrm>
                <a:off x="1736090" y="2893762"/>
                <a:ext cx="565150" cy="292100"/>
                <a:chOff x="1871277" y="1576300"/>
                <a:chExt cx="1128371" cy="437861"/>
              </a:xfrm>
            </p:grpSpPr>
            <p:sp>
              <p:nvSpPr>
                <p:cNvPr id="226" name="Oval 225"/>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27" name="Rectangle 226"/>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8" name="Oval 227"/>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29" name="Freeform 228"/>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0" name="Freeform 229"/>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1" name="Freeform 230"/>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2" name="Freeform 231"/>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33" name="Straight Connector 232"/>
                <p:cNvCxnSpPr>
                  <a:endCxn id="228"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23" name="Group 222"/>
              <p:cNvGrpSpPr/>
              <p:nvPr/>
            </p:nvGrpSpPr>
            <p:grpSpPr>
              <a:xfrm>
                <a:off x="1770362" y="2873352"/>
                <a:ext cx="428460" cy="369332"/>
                <a:chOff x="667045" y="1708643"/>
                <a:chExt cx="428460" cy="369332"/>
              </a:xfrm>
            </p:grpSpPr>
            <p:sp>
              <p:nvSpPr>
                <p:cNvPr id="224" name="Oval 223"/>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5" name="TextBox 224"/>
                <p:cNvSpPr txBox="1"/>
                <p:nvPr/>
              </p:nvSpPr>
              <p:spPr>
                <a:xfrm>
                  <a:off x="667045" y="1708643"/>
                  <a:ext cx="428460" cy="369332"/>
                </a:xfrm>
                <a:prstGeom prst="rect">
                  <a:avLst/>
                </a:prstGeom>
                <a:noFill/>
              </p:spPr>
              <p:txBody>
                <a:bodyPr wrap="none" rtlCol="0">
                  <a:spAutoFit/>
                </a:bodyPr>
                <a:lstStyle/>
                <a:p>
                  <a:r>
                    <a:rPr lang="en-US" dirty="0"/>
                    <a:t>2c</a:t>
                  </a:r>
                </a:p>
              </p:txBody>
            </p:sp>
          </p:grpSp>
        </p:grpSp>
        <p:grpSp>
          <p:nvGrpSpPr>
            <p:cNvPr id="202" name="Group 201"/>
            <p:cNvGrpSpPr/>
            <p:nvPr/>
          </p:nvGrpSpPr>
          <p:grpSpPr>
            <a:xfrm>
              <a:off x="833331" y="3478719"/>
              <a:ext cx="565150" cy="369332"/>
              <a:chOff x="1736090" y="2873352"/>
              <a:chExt cx="565150" cy="369332"/>
            </a:xfrm>
          </p:grpSpPr>
          <p:grpSp>
            <p:nvGrpSpPr>
              <p:cNvPr id="209" name="Group 327"/>
              <p:cNvGrpSpPr>
                <a:grpSpLocks/>
              </p:cNvGrpSpPr>
              <p:nvPr/>
            </p:nvGrpSpPr>
            <p:grpSpPr bwMode="auto">
              <a:xfrm>
                <a:off x="1736090" y="2893762"/>
                <a:ext cx="565150" cy="292100"/>
                <a:chOff x="1871277" y="1576300"/>
                <a:chExt cx="1128371" cy="437861"/>
              </a:xfrm>
            </p:grpSpPr>
            <p:sp>
              <p:nvSpPr>
                <p:cNvPr id="213" name="Oval 212"/>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14" name="Rectangle 213"/>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5" name="Oval 214"/>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16" name="Freeform 215"/>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7" name="Freeform 216"/>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8" name="Freeform 217"/>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9" name="Freeform 218"/>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20" name="Straight Connector 219"/>
                <p:cNvCxnSpPr>
                  <a:endCxn id="215"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1770362" y="2873352"/>
                <a:ext cx="441422" cy="369332"/>
                <a:chOff x="667045" y="1708643"/>
                <a:chExt cx="441422" cy="369332"/>
              </a:xfrm>
            </p:grpSpPr>
            <p:sp>
              <p:nvSpPr>
                <p:cNvPr id="211" name="Oval 210"/>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2" name="TextBox 211"/>
                <p:cNvSpPr txBox="1"/>
                <p:nvPr/>
              </p:nvSpPr>
              <p:spPr>
                <a:xfrm>
                  <a:off x="667045" y="1708643"/>
                  <a:ext cx="441422" cy="369332"/>
                </a:xfrm>
                <a:prstGeom prst="rect">
                  <a:avLst/>
                </a:prstGeom>
                <a:noFill/>
              </p:spPr>
              <p:txBody>
                <a:bodyPr wrap="none" rtlCol="0">
                  <a:spAutoFit/>
                </a:bodyPr>
                <a:lstStyle/>
                <a:p>
                  <a:r>
                    <a:rPr lang="en-US" dirty="0"/>
                    <a:t>2a</a:t>
                  </a:r>
                </a:p>
              </p:txBody>
            </p:sp>
          </p:grpSp>
        </p:grpSp>
        <p:cxnSp>
          <p:nvCxnSpPr>
            <p:cNvPr id="203" name="Straight Connector 202"/>
            <p:cNvCxnSpPr>
              <a:endCxn id="238" idx="0"/>
            </p:cNvCxnSpPr>
            <p:nvPr/>
          </p:nvCxnSpPr>
          <p:spPr bwMode="auto">
            <a:xfrm>
              <a:off x="1991073" y="3173114"/>
              <a:ext cx="4230" cy="92155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5" name="Straight Connector 204"/>
            <p:cNvCxnSpPr/>
            <p:nvPr/>
          </p:nvCxnSpPr>
          <p:spPr bwMode="auto">
            <a:xfrm>
              <a:off x="2280478" y="3145660"/>
              <a:ext cx="435814" cy="35947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6" name="Straight Connector 205"/>
            <p:cNvCxnSpPr/>
            <p:nvPr/>
          </p:nvCxnSpPr>
          <p:spPr bwMode="auto">
            <a:xfrm>
              <a:off x="1300073" y="3768911"/>
              <a:ext cx="527386" cy="368208"/>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7" name="Straight Connector 206"/>
            <p:cNvCxnSpPr/>
            <p:nvPr/>
          </p:nvCxnSpPr>
          <p:spPr bwMode="auto">
            <a:xfrm flipH="1">
              <a:off x="2194462" y="3713972"/>
              <a:ext cx="509583" cy="42894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133" name="Freeform 2"/>
          <p:cNvSpPr>
            <a:spLocks/>
          </p:cNvSpPr>
          <p:nvPr/>
        </p:nvSpPr>
        <p:spPr bwMode="auto">
          <a:xfrm>
            <a:off x="5507686" y="1673235"/>
            <a:ext cx="2575521" cy="1672516"/>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134" name="Group 133"/>
          <p:cNvGrpSpPr/>
          <p:nvPr/>
        </p:nvGrpSpPr>
        <p:grpSpPr>
          <a:xfrm>
            <a:off x="5731177" y="1809351"/>
            <a:ext cx="2215548" cy="2123152"/>
            <a:chOff x="833331" y="2873352"/>
            <a:chExt cx="2333625" cy="2353163"/>
          </a:xfrm>
        </p:grpSpPr>
        <p:grpSp>
          <p:nvGrpSpPr>
            <p:cNvPr id="135" name="Group 134"/>
            <p:cNvGrpSpPr/>
            <p:nvPr/>
          </p:nvGrpSpPr>
          <p:grpSpPr>
            <a:xfrm>
              <a:off x="1736090" y="2873352"/>
              <a:ext cx="565150" cy="369332"/>
              <a:chOff x="1736090" y="2873352"/>
              <a:chExt cx="565150" cy="369332"/>
            </a:xfrm>
          </p:grpSpPr>
          <p:grpSp>
            <p:nvGrpSpPr>
              <p:cNvPr id="184" name="Group 327"/>
              <p:cNvGrpSpPr>
                <a:grpSpLocks/>
              </p:cNvGrpSpPr>
              <p:nvPr/>
            </p:nvGrpSpPr>
            <p:grpSpPr bwMode="auto">
              <a:xfrm>
                <a:off x="1736090" y="2893762"/>
                <a:ext cx="565150" cy="292100"/>
                <a:chOff x="1871277" y="1576300"/>
                <a:chExt cx="1128371" cy="437861"/>
              </a:xfrm>
            </p:grpSpPr>
            <p:sp>
              <p:nvSpPr>
                <p:cNvPr id="188" name="Oval 187"/>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89" name="Rectangle 188"/>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0" name="Oval 189"/>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91" name="Freeform 190"/>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2" name="Freeform 191"/>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3" name="Freeform 192"/>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4" name="Freeform 193"/>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95" name="Straight Connector 194"/>
                <p:cNvCxnSpPr>
                  <a:endCxn id="190"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85" name="Group 184"/>
              <p:cNvGrpSpPr/>
              <p:nvPr/>
            </p:nvGrpSpPr>
            <p:grpSpPr>
              <a:xfrm>
                <a:off x="1770362" y="2873352"/>
                <a:ext cx="441422" cy="369332"/>
                <a:chOff x="667045" y="1708643"/>
                <a:chExt cx="441422" cy="369332"/>
              </a:xfrm>
            </p:grpSpPr>
            <p:sp>
              <p:nvSpPr>
                <p:cNvPr id="186" name="Oval 185"/>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7" name="TextBox 186"/>
                <p:cNvSpPr txBox="1"/>
                <p:nvPr/>
              </p:nvSpPr>
              <p:spPr>
                <a:xfrm>
                  <a:off x="667045" y="1708643"/>
                  <a:ext cx="441422" cy="369332"/>
                </a:xfrm>
                <a:prstGeom prst="rect">
                  <a:avLst/>
                </a:prstGeom>
                <a:noFill/>
              </p:spPr>
              <p:txBody>
                <a:bodyPr wrap="none" rtlCol="0">
                  <a:spAutoFit/>
                </a:bodyPr>
                <a:lstStyle/>
                <a:p>
                  <a:r>
                    <a:rPr lang="en-US" dirty="0"/>
                    <a:t>3b</a:t>
                  </a:r>
                </a:p>
              </p:txBody>
            </p:sp>
          </p:grpSp>
        </p:grpSp>
        <p:grpSp>
          <p:nvGrpSpPr>
            <p:cNvPr id="136" name="Group 135"/>
            <p:cNvGrpSpPr/>
            <p:nvPr/>
          </p:nvGrpSpPr>
          <p:grpSpPr>
            <a:xfrm>
              <a:off x="1740320" y="4094669"/>
              <a:ext cx="565150" cy="369332"/>
              <a:chOff x="1736090" y="2873352"/>
              <a:chExt cx="565150" cy="369332"/>
            </a:xfrm>
          </p:grpSpPr>
          <p:grpSp>
            <p:nvGrpSpPr>
              <p:cNvPr id="171" name="Group 327"/>
              <p:cNvGrpSpPr>
                <a:grpSpLocks/>
              </p:cNvGrpSpPr>
              <p:nvPr/>
            </p:nvGrpSpPr>
            <p:grpSpPr bwMode="auto">
              <a:xfrm>
                <a:off x="1736090" y="2893762"/>
                <a:ext cx="565150" cy="292100"/>
                <a:chOff x="1871277" y="1576300"/>
                <a:chExt cx="1128371" cy="437861"/>
              </a:xfrm>
            </p:grpSpPr>
            <p:sp>
              <p:nvSpPr>
                <p:cNvPr id="175" name="Oval 174"/>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76" name="Rectangle 175"/>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7" name="Oval 176"/>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78" name="Freeform 177"/>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9" name="Freeform 178"/>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0" name="Freeform 179"/>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1" name="Freeform 180"/>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82" name="Straight Connector 181"/>
                <p:cNvCxnSpPr>
                  <a:endCxn id="177"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72" name="Group 171"/>
              <p:cNvGrpSpPr/>
              <p:nvPr/>
            </p:nvGrpSpPr>
            <p:grpSpPr>
              <a:xfrm>
                <a:off x="1770362" y="2873352"/>
                <a:ext cx="441422" cy="369332"/>
                <a:chOff x="667045" y="1708643"/>
                <a:chExt cx="441422" cy="369332"/>
              </a:xfrm>
            </p:grpSpPr>
            <p:sp>
              <p:nvSpPr>
                <p:cNvPr id="173" name="Oval 172"/>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4" name="TextBox 173"/>
                <p:cNvSpPr txBox="1"/>
                <p:nvPr/>
              </p:nvSpPr>
              <p:spPr>
                <a:xfrm>
                  <a:off x="667045" y="1708643"/>
                  <a:ext cx="441422" cy="369332"/>
                </a:xfrm>
                <a:prstGeom prst="rect">
                  <a:avLst/>
                </a:prstGeom>
                <a:noFill/>
              </p:spPr>
              <p:txBody>
                <a:bodyPr wrap="none" rtlCol="0">
                  <a:spAutoFit/>
                </a:bodyPr>
                <a:lstStyle/>
                <a:p>
                  <a:r>
                    <a:rPr lang="en-US" dirty="0"/>
                    <a:t>3d</a:t>
                  </a:r>
                </a:p>
              </p:txBody>
            </p:sp>
          </p:grpSp>
        </p:grpSp>
        <p:grpSp>
          <p:nvGrpSpPr>
            <p:cNvPr id="137" name="Group 136"/>
            <p:cNvGrpSpPr/>
            <p:nvPr/>
          </p:nvGrpSpPr>
          <p:grpSpPr>
            <a:xfrm>
              <a:off x="2601806" y="3485072"/>
              <a:ext cx="565150" cy="369332"/>
              <a:chOff x="1736090" y="2873352"/>
              <a:chExt cx="565150" cy="369332"/>
            </a:xfrm>
          </p:grpSpPr>
          <p:grpSp>
            <p:nvGrpSpPr>
              <p:cNvPr id="158" name="Group 327"/>
              <p:cNvGrpSpPr>
                <a:grpSpLocks/>
              </p:cNvGrpSpPr>
              <p:nvPr/>
            </p:nvGrpSpPr>
            <p:grpSpPr bwMode="auto">
              <a:xfrm>
                <a:off x="1736090" y="2893762"/>
                <a:ext cx="565150" cy="292100"/>
                <a:chOff x="1871277" y="1576300"/>
                <a:chExt cx="1128371" cy="437861"/>
              </a:xfrm>
            </p:grpSpPr>
            <p:sp>
              <p:nvSpPr>
                <p:cNvPr id="162" name="Oval 161"/>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63" name="Rectangle 162"/>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4" name="Oval 163"/>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65" name="Freeform 164"/>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6" name="Freeform 165"/>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7" name="Freeform 166"/>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8" name="Freeform 167"/>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69" name="Straight Connector 168"/>
                <p:cNvCxnSpPr>
                  <a:endCxn id="164"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59" name="Group 158"/>
              <p:cNvGrpSpPr/>
              <p:nvPr/>
            </p:nvGrpSpPr>
            <p:grpSpPr>
              <a:xfrm>
                <a:off x="1770362" y="2873352"/>
                <a:ext cx="428460" cy="369332"/>
                <a:chOff x="667045" y="1708643"/>
                <a:chExt cx="428460" cy="369332"/>
              </a:xfrm>
            </p:grpSpPr>
            <p:sp>
              <p:nvSpPr>
                <p:cNvPr id="160" name="Oval 159"/>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1" name="TextBox 160"/>
                <p:cNvSpPr txBox="1"/>
                <p:nvPr/>
              </p:nvSpPr>
              <p:spPr>
                <a:xfrm>
                  <a:off x="667045" y="1708643"/>
                  <a:ext cx="428460" cy="369332"/>
                </a:xfrm>
                <a:prstGeom prst="rect">
                  <a:avLst/>
                </a:prstGeom>
                <a:noFill/>
              </p:spPr>
              <p:txBody>
                <a:bodyPr wrap="none" rtlCol="0">
                  <a:spAutoFit/>
                </a:bodyPr>
                <a:lstStyle/>
                <a:p>
                  <a:r>
                    <a:rPr lang="en-US" dirty="0"/>
                    <a:t>3c</a:t>
                  </a:r>
                </a:p>
              </p:txBody>
            </p:sp>
          </p:grpSp>
        </p:grpSp>
        <p:grpSp>
          <p:nvGrpSpPr>
            <p:cNvPr id="138" name="Group 137"/>
            <p:cNvGrpSpPr/>
            <p:nvPr/>
          </p:nvGrpSpPr>
          <p:grpSpPr>
            <a:xfrm>
              <a:off x="833331" y="3478719"/>
              <a:ext cx="565150" cy="369332"/>
              <a:chOff x="1736090" y="2873352"/>
              <a:chExt cx="565150" cy="369332"/>
            </a:xfrm>
          </p:grpSpPr>
          <p:grpSp>
            <p:nvGrpSpPr>
              <p:cNvPr id="145" name="Group 327"/>
              <p:cNvGrpSpPr>
                <a:grpSpLocks/>
              </p:cNvGrpSpPr>
              <p:nvPr/>
            </p:nvGrpSpPr>
            <p:grpSpPr bwMode="auto">
              <a:xfrm>
                <a:off x="1736090" y="2893762"/>
                <a:ext cx="565150" cy="292100"/>
                <a:chOff x="1871277" y="1576300"/>
                <a:chExt cx="1128371" cy="437861"/>
              </a:xfrm>
            </p:grpSpPr>
            <p:sp>
              <p:nvSpPr>
                <p:cNvPr id="149" name="Oval 148"/>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50" name="Rectangle 149"/>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1" name="Oval 150"/>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52" name="Freeform 15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3" name="Freeform 152"/>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4" name="Freeform 153"/>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5" name="Freeform 154"/>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56" name="Straight Connector 155"/>
                <p:cNvCxnSpPr>
                  <a:endCxn id="151"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1770362" y="2873352"/>
                <a:ext cx="441422" cy="369332"/>
                <a:chOff x="667045" y="1708643"/>
                <a:chExt cx="441422" cy="369332"/>
              </a:xfrm>
            </p:grpSpPr>
            <p:sp>
              <p:nvSpPr>
                <p:cNvPr id="147" name="Oval 146"/>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TextBox 147"/>
                <p:cNvSpPr txBox="1"/>
                <p:nvPr/>
              </p:nvSpPr>
              <p:spPr>
                <a:xfrm>
                  <a:off x="667045" y="1708643"/>
                  <a:ext cx="441422" cy="369332"/>
                </a:xfrm>
                <a:prstGeom prst="rect">
                  <a:avLst/>
                </a:prstGeom>
                <a:noFill/>
              </p:spPr>
              <p:txBody>
                <a:bodyPr wrap="none" rtlCol="0">
                  <a:spAutoFit/>
                </a:bodyPr>
                <a:lstStyle/>
                <a:p>
                  <a:r>
                    <a:rPr lang="en-US" dirty="0"/>
                    <a:t>3a</a:t>
                  </a:r>
                </a:p>
              </p:txBody>
            </p:sp>
          </p:grpSp>
        </p:grpSp>
        <p:cxnSp>
          <p:nvCxnSpPr>
            <p:cNvPr id="140" name="Straight Connector 139"/>
            <p:cNvCxnSpPr/>
            <p:nvPr/>
          </p:nvCxnSpPr>
          <p:spPr bwMode="auto">
            <a:xfrm>
              <a:off x="1407477" y="3648621"/>
              <a:ext cx="1204913" cy="6353"/>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1" name="Straight Connector 140"/>
            <p:cNvCxnSpPr>
              <a:stCxn id="188" idx="7"/>
            </p:cNvCxnSpPr>
            <p:nvPr/>
          </p:nvCxnSpPr>
          <p:spPr bwMode="auto">
            <a:xfrm>
              <a:off x="2218708" y="3154477"/>
              <a:ext cx="480042" cy="369773"/>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2" name="Straight Connector 141"/>
            <p:cNvCxnSpPr/>
            <p:nvPr/>
          </p:nvCxnSpPr>
          <p:spPr bwMode="auto">
            <a:xfrm>
              <a:off x="1300073" y="3786304"/>
              <a:ext cx="477927" cy="35707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4" name="Straight Connector 143"/>
            <p:cNvCxnSpPr/>
            <p:nvPr/>
          </p:nvCxnSpPr>
          <p:spPr bwMode="auto">
            <a:xfrm flipH="1">
              <a:off x="1287553" y="3166946"/>
              <a:ext cx="508002" cy="34925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6" name="Straight Connector 325"/>
            <p:cNvCxnSpPr/>
            <p:nvPr/>
          </p:nvCxnSpPr>
          <p:spPr bwMode="auto">
            <a:xfrm flipH="1">
              <a:off x="1596702" y="5224152"/>
              <a:ext cx="673647" cy="2363"/>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cxnSp>
        <p:nvCxnSpPr>
          <p:cNvPr id="128" name="Straight Connector 127"/>
          <p:cNvCxnSpPr/>
          <p:nvPr/>
        </p:nvCxnSpPr>
        <p:spPr bwMode="auto">
          <a:xfrm flipH="1" flipV="1">
            <a:off x="3046707" y="2702855"/>
            <a:ext cx="542552" cy="78120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9" name="Straight Connector 128"/>
          <p:cNvCxnSpPr/>
          <p:nvPr/>
        </p:nvCxnSpPr>
        <p:spPr bwMode="auto">
          <a:xfrm flipV="1">
            <a:off x="5523188" y="2643973"/>
            <a:ext cx="337735" cy="82312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0" name="TextBox 129"/>
          <p:cNvSpPr txBox="1"/>
          <p:nvPr/>
        </p:nvSpPr>
        <p:spPr>
          <a:xfrm>
            <a:off x="3493291" y="2801177"/>
            <a:ext cx="682273" cy="400110"/>
          </a:xfrm>
          <a:prstGeom prst="rect">
            <a:avLst/>
          </a:prstGeom>
          <a:noFill/>
        </p:spPr>
        <p:txBody>
          <a:bodyPr wrap="none" rtlCol="0">
            <a:spAutoFit/>
          </a:bodyPr>
          <a:lstStyle/>
          <a:p>
            <a:r>
              <a:rPr lang="en-US" sz="2000" dirty="0">
                <a:solidFill>
                  <a:srgbClr val="000090"/>
                </a:solidFill>
              </a:rPr>
              <a:t>AS2</a:t>
            </a:r>
          </a:p>
        </p:txBody>
      </p:sp>
      <p:sp>
        <p:nvSpPr>
          <p:cNvPr id="131" name="TextBox 130"/>
          <p:cNvSpPr txBox="1"/>
          <p:nvPr/>
        </p:nvSpPr>
        <p:spPr>
          <a:xfrm>
            <a:off x="5543950" y="1714475"/>
            <a:ext cx="682273" cy="400110"/>
          </a:xfrm>
          <a:prstGeom prst="rect">
            <a:avLst/>
          </a:prstGeom>
          <a:noFill/>
        </p:spPr>
        <p:txBody>
          <a:bodyPr wrap="none" rtlCol="0">
            <a:spAutoFit/>
          </a:bodyPr>
          <a:lstStyle/>
          <a:p>
            <a:r>
              <a:rPr lang="en-US" sz="2000" dirty="0">
                <a:solidFill>
                  <a:srgbClr val="000090"/>
                </a:solidFill>
              </a:rPr>
              <a:t>AS3</a:t>
            </a:r>
          </a:p>
        </p:txBody>
      </p:sp>
      <p:sp>
        <p:nvSpPr>
          <p:cNvPr id="132" name="TextBox 131"/>
          <p:cNvSpPr txBox="1"/>
          <p:nvPr/>
        </p:nvSpPr>
        <p:spPr>
          <a:xfrm>
            <a:off x="707172" y="1925151"/>
            <a:ext cx="682273" cy="400110"/>
          </a:xfrm>
          <a:prstGeom prst="rect">
            <a:avLst/>
          </a:prstGeom>
          <a:noFill/>
        </p:spPr>
        <p:txBody>
          <a:bodyPr wrap="none" rtlCol="0">
            <a:spAutoFit/>
          </a:bodyPr>
          <a:lstStyle/>
          <a:p>
            <a:r>
              <a:rPr lang="en-US" sz="2000" dirty="0">
                <a:solidFill>
                  <a:srgbClr val="000090"/>
                </a:solidFill>
              </a:rPr>
              <a:t>AS1</a:t>
            </a:r>
          </a:p>
        </p:txBody>
      </p:sp>
      <p:grpSp>
        <p:nvGrpSpPr>
          <p:cNvPr id="11" name="Group 10"/>
          <p:cNvGrpSpPr/>
          <p:nvPr/>
        </p:nvGrpSpPr>
        <p:grpSpPr>
          <a:xfrm>
            <a:off x="7070827" y="2776082"/>
            <a:ext cx="1701734" cy="616172"/>
            <a:chOff x="7073692" y="5469792"/>
            <a:chExt cx="1701734" cy="616172"/>
          </a:xfrm>
        </p:grpSpPr>
        <p:grpSp>
          <p:nvGrpSpPr>
            <p:cNvPr id="10" name="Group 9"/>
            <p:cNvGrpSpPr/>
            <p:nvPr/>
          </p:nvGrpSpPr>
          <p:grpSpPr>
            <a:xfrm>
              <a:off x="7073692" y="5469792"/>
              <a:ext cx="1701734" cy="616172"/>
              <a:chOff x="6946249" y="5096269"/>
              <a:chExt cx="1701734" cy="616172"/>
            </a:xfrm>
          </p:grpSpPr>
          <p:sp>
            <p:nvSpPr>
              <p:cNvPr id="399" name="Freeform 2"/>
              <p:cNvSpPr>
                <a:spLocks/>
              </p:cNvSpPr>
              <p:nvPr/>
            </p:nvSpPr>
            <p:spPr bwMode="auto">
              <a:xfrm>
                <a:off x="6946249" y="5096269"/>
                <a:ext cx="1701734" cy="61617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 w 9959"/>
                  <a:gd name="connsiteY0" fmla="*/ 5593 h 11352"/>
                  <a:gd name="connsiteX1" fmla="*/ 1089 w 9959"/>
                  <a:gd name="connsiteY1" fmla="*/ 469 h 11352"/>
                  <a:gd name="connsiteX2" fmla="*/ 4845 w 9959"/>
                  <a:gd name="connsiteY2" fmla="*/ 561 h 11352"/>
                  <a:gd name="connsiteX3" fmla="*/ 8027 w 9959"/>
                  <a:gd name="connsiteY3" fmla="*/ 3370 h 11352"/>
                  <a:gd name="connsiteX4" fmla="*/ 9955 w 9959"/>
                  <a:gd name="connsiteY4" fmla="*/ 5970 h 11352"/>
                  <a:gd name="connsiteX5" fmla="*/ 8435 w 9959"/>
                  <a:gd name="connsiteY5" fmla="*/ 7863 h 11352"/>
                  <a:gd name="connsiteX6" fmla="*/ 5161 w 9959"/>
                  <a:gd name="connsiteY6" fmla="*/ 11352 h 11352"/>
                  <a:gd name="connsiteX7" fmla="*/ 2712 w 9959"/>
                  <a:gd name="connsiteY7" fmla="*/ 8240 h 11352"/>
                  <a:gd name="connsiteX8" fmla="*/ 1334 w 9959"/>
                  <a:gd name="connsiteY8" fmla="*/ 7922 h 11352"/>
                  <a:gd name="connsiteX9" fmla="*/ 4 w 9959"/>
                  <a:gd name="connsiteY9" fmla="*/ 5593 h 11352"/>
                  <a:gd name="connsiteX0" fmla="*/ 0 w 11223"/>
                  <a:gd name="connsiteY0" fmla="*/ 3835 h 9929"/>
                  <a:gd name="connsiteX1" fmla="*/ 2316 w 11223"/>
                  <a:gd name="connsiteY1" fmla="*/ 342 h 9929"/>
                  <a:gd name="connsiteX2" fmla="*/ 6088 w 11223"/>
                  <a:gd name="connsiteY2" fmla="*/ 423 h 9929"/>
                  <a:gd name="connsiteX3" fmla="*/ 9283 w 11223"/>
                  <a:gd name="connsiteY3" fmla="*/ 2898 h 9929"/>
                  <a:gd name="connsiteX4" fmla="*/ 11219 w 11223"/>
                  <a:gd name="connsiteY4" fmla="*/ 5188 h 9929"/>
                  <a:gd name="connsiteX5" fmla="*/ 9693 w 11223"/>
                  <a:gd name="connsiteY5" fmla="*/ 6856 h 9929"/>
                  <a:gd name="connsiteX6" fmla="*/ 6405 w 11223"/>
                  <a:gd name="connsiteY6" fmla="*/ 9929 h 9929"/>
                  <a:gd name="connsiteX7" fmla="*/ 3946 w 11223"/>
                  <a:gd name="connsiteY7" fmla="*/ 7188 h 9929"/>
                  <a:gd name="connsiteX8" fmla="*/ 2562 w 11223"/>
                  <a:gd name="connsiteY8" fmla="*/ 6908 h 9929"/>
                  <a:gd name="connsiteX9" fmla="*/ 0 w 11223"/>
                  <a:gd name="connsiteY9" fmla="*/ 3835 h 9929"/>
                  <a:gd name="connsiteX0" fmla="*/ 0 w 9999"/>
                  <a:gd name="connsiteY0" fmla="*/ 3862 h 10000"/>
                  <a:gd name="connsiteX1" fmla="*/ 2064 w 9999"/>
                  <a:gd name="connsiteY1" fmla="*/ 344 h 10000"/>
                  <a:gd name="connsiteX2" fmla="*/ 5425 w 9999"/>
                  <a:gd name="connsiteY2" fmla="*/ 426 h 10000"/>
                  <a:gd name="connsiteX3" fmla="*/ 8271 w 9999"/>
                  <a:gd name="connsiteY3" fmla="*/ 2919 h 10000"/>
                  <a:gd name="connsiteX4" fmla="*/ 9996 w 9999"/>
                  <a:gd name="connsiteY4" fmla="*/ 5225 h 10000"/>
                  <a:gd name="connsiteX5" fmla="*/ 8637 w 9999"/>
                  <a:gd name="connsiteY5" fmla="*/ 6905 h 10000"/>
                  <a:gd name="connsiteX6" fmla="*/ 5707 w 9999"/>
                  <a:gd name="connsiteY6" fmla="*/ 10000 h 10000"/>
                  <a:gd name="connsiteX7" fmla="*/ 2283 w 9999"/>
                  <a:gd name="connsiteY7" fmla="*/ 6957 h 10000"/>
                  <a:gd name="connsiteX8" fmla="*/ 0 w 9999"/>
                  <a:gd name="connsiteY8" fmla="*/ 3862 h 10000"/>
                  <a:gd name="connsiteX0" fmla="*/ 124 w 10124"/>
                  <a:gd name="connsiteY0" fmla="*/ 3862 h 10000"/>
                  <a:gd name="connsiteX1" fmla="*/ 2188 w 10124"/>
                  <a:gd name="connsiteY1" fmla="*/ 344 h 10000"/>
                  <a:gd name="connsiteX2" fmla="*/ 5550 w 10124"/>
                  <a:gd name="connsiteY2" fmla="*/ 426 h 10000"/>
                  <a:gd name="connsiteX3" fmla="*/ 8396 w 10124"/>
                  <a:gd name="connsiteY3" fmla="*/ 2919 h 10000"/>
                  <a:gd name="connsiteX4" fmla="*/ 10121 w 10124"/>
                  <a:gd name="connsiteY4" fmla="*/ 5225 h 10000"/>
                  <a:gd name="connsiteX5" fmla="*/ 8762 w 10124"/>
                  <a:gd name="connsiteY5" fmla="*/ 6905 h 10000"/>
                  <a:gd name="connsiteX6" fmla="*/ 5832 w 10124"/>
                  <a:gd name="connsiteY6" fmla="*/ 10000 h 10000"/>
                  <a:gd name="connsiteX7" fmla="*/ 124 w 10124"/>
                  <a:gd name="connsiteY7" fmla="*/ 3862 h 10000"/>
                  <a:gd name="connsiteX0" fmla="*/ 43 w 10045"/>
                  <a:gd name="connsiteY0" fmla="*/ 3862 h 6912"/>
                  <a:gd name="connsiteX1" fmla="*/ 2107 w 10045"/>
                  <a:gd name="connsiteY1" fmla="*/ 344 h 6912"/>
                  <a:gd name="connsiteX2" fmla="*/ 5469 w 10045"/>
                  <a:gd name="connsiteY2" fmla="*/ 426 h 6912"/>
                  <a:gd name="connsiteX3" fmla="*/ 8315 w 10045"/>
                  <a:gd name="connsiteY3" fmla="*/ 2919 h 6912"/>
                  <a:gd name="connsiteX4" fmla="*/ 10040 w 10045"/>
                  <a:gd name="connsiteY4" fmla="*/ 5225 h 6912"/>
                  <a:gd name="connsiteX5" fmla="*/ 8681 w 10045"/>
                  <a:gd name="connsiteY5" fmla="*/ 6905 h 6912"/>
                  <a:gd name="connsiteX6" fmla="*/ 3967 w 10045"/>
                  <a:gd name="connsiteY6" fmla="*/ 5885 h 6912"/>
                  <a:gd name="connsiteX7" fmla="*/ 43 w 10045"/>
                  <a:gd name="connsiteY7" fmla="*/ 3862 h 6912"/>
                  <a:gd name="connsiteX0" fmla="*/ 47 w 10004"/>
                  <a:gd name="connsiteY0" fmla="*/ 5106 h 9519"/>
                  <a:gd name="connsiteX1" fmla="*/ 2102 w 10004"/>
                  <a:gd name="connsiteY1" fmla="*/ 17 h 9519"/>
                  <a:gd name="connsiteX2" fmla="*/ 6651 w 10004"/>
                  <a:gd name="connsiteY2" fmla="*/ 3484 h 9519"/>
                  <a:gd name="connsiteX3" fmla="*/ 8282 w 10004"/>
                  <a:gd name="connsiteY3" fmla="*/ 3742 h 9519"/>
                  <a:gd name="connsiteX4" fmla="*/ 9999 w 10004"/>
                  <a:gd name="connsiteY4" fmla="*/ 7078 h 9519"/>
                  <a:gd name="connsiteX5" fmla="*/ 8646 w 10004"/>
                  <a:gd name="connsiteY5" fmla="*/ 9509 h 9519"/>
                  <a:gd name="connsiteX6" fmla="*/ 3953 w 10004"/>
                  <a:gd name="connsiteY6" fmla="*/ 8033 h 9519"/>
                  <a:gd name="connsiteX7" fmla="*/ 47 w 10004"/>
                  <a:gd name="connsiteY7" fmla="*/ 5106 h 9519"/>
                  <a:gd name="connsiteX0" fmla="*/ 43 w 9996"/>
                  <a:gd name="connsiteY0" fmla="*/ 6232 h 10868"/>
                  <a:gd name="connsiteX1" fmla="*/ 2097 w 9996"/>
                  <a:gd name="connsiteY1" fmla="*/ 886 h 10868"/>
                  <a:gd name="connsiteX2" fmla="*/ 5642 w 9996"/>
                  <a:gd name="connsiteY2" fmla="*/ 385 h 10868"/>
                  <a:gd name="connsiteX3" fmla="*/ 8275 w 9996"/>
                  <a:gd name="connsiteY3" fmla="*/ 4799 h 10868"/>
                  <a:gd name="connsiteX4" fmla="*/ 9991 w 9996"/>
                  <a:gd name="connsiteY4" fmla="*/ 8304 h 10868"/>
                  <a:gd name="connsiteX5" fmla="*/ 8639 w 9996"/>
                  <a:gd name="connsiteY5" fmla="*/ 10857 h 10868"/>
                  <a:gd name="connsiteX6" fmla="*/ 3947 w 9996"/>
                  <a:gd name="connsiteY6" fmla="*/ 9307 h 10868"/>
                  <a:gd name="connsiteX7" fmla="*/ 43 w 9996"/>
                  <a:gd name="connsiteY7" fmla="*/ 6232 h 10868"/>
                  <a:gd name="connsiteX0" fmla="*/ 43 w 10004"/>
                  <a:gd name="connsiteY0" fmla="*/ 5543 h 9809"/>
                  <a:gd name="connsiteX1" fmla="*/ 2098 w 10004"/>
                  <a:gd name="connsiteY1" fmla="*/ 624 h 9809"/>
                  <a:gd name="connsiteX2" fmla="*/ 5644 w 10004"/>
                  <a:gd name="connsiteY2" fmla="*/ 163 h 9809"/>
                  <a:gd name="connsiteX3" fmla="*/ 8163 w 10004"/>
                  <a:gd name="connsiteY3" fmla="*/ 1492 h 9809"/>
                  <a:gd name="connsiteX4" fmla="*/ 9995 w 10004"/>
                  <a:gd name="connsiteY4" fmla="*/ 7450 h 9809"/>
                  <a:gd name="connsiteX5" fmla="*/ 8642 w 10004"/>
                  <a:gd name="connsiteY5" fmla="*/ 9799 h 9809"/>
                  <a:gd name="connsiteX6" fmla="*/ 3949 w 10004"/>
                  <a:gd name="connsiteY6" fmla="*/ 8373 h 9809"/>
                  <a:gd name="connsiteX7" fmla="*/ 43 w 10004"/>
                  <a:gd name="connsiteY7" fmla="*/ 5543 h 9809"/>
                  <a:gd name="connsiteX0" fmla="*/ 43 w 8950"/>
                  <a:gd name="connsiteY0" fmla="*/ 5651 h 10081"/>
                  <a:gd name="connsiteX1" fmla="*/ 2097 w 8950"/>
                  <a:gd name="connsiteY1" fmla="*/ 636 h 10081"/>
                  <a:gd name="connsiteX2" fmla="*/ 5642 w 8950"/>
                  <a:gd name="connsiteY2" fmla="*/ 166 h 10081"/>
                  <a:gd name="connsiteX3" fmla="*/ 8160 w 8950"/>
                  <a:gd name="connsiteY3" fmla="*/ 1521 h 10081"/>
                  <a:gd name="connsiteX4" fmla="*/ 8473 w 8950"/>
                  <a:gd name="connsiteY4" fmla="*/ 5322 h 10081"/>
                  <a:gd name="connsiteX5" fmla="*/ 8639 w 8950"/>
                  <a:gd name="connsiteY5" fmla="*/ 9990 h 10081"/>
                  <a:gd name="connsiteX6" fmla="*/ 3947 w 8950"/>
                  <a:gd name="connsiteY6" fmla="*/ 8536 h 10081"/>
                  <a:gd name="connsiteX7" fmla="*/ 43 w 8950"/>
                  <a:gd name="connsiteY7" fmla="*/ 5651 h 10081"/>
                  <a:gd name="connsiteX0" fmla="*/ 48 w 9651"/>
                  <a:gd name="connsiteY0" fmla="*/ 5606 h 8648"/>
                  <a:gd name="connsiteX1" fmla="*/ 2343 w 9651"/>
                  <a:gd name="connsiteY1" fmla="*/ 631 h 8648"/>
                  <a:gd name="connsiteX2" fmla="*/ 6304 w 9651"/>
                  <a:gd name="connsiteY2" fmla="*/ 165 h 8648"/>
                  <a:gd name="connsiteX3" fmla="*/ 9117 w 9651"/>
                  <a:gd name="connsiteY3" fmla="*/ 1509 h 8648"/>
                  <a:gd name="connsiteX4" fmla="*/ 9467 w 9651"/>
                  <a:gd name="connsiteY4" fmla="*/ 5279 h 8648"/>
                  <a:gd name="connsiteX5" fmla="*/ 6997 w 9651"/>
                  <a:gd name="connsiteY5" fmla="*/ 8019 h 8648"/>
                  <a:gd name="connsiteX6" fmla="*/ 4410 w 9651"/>
                  <a:gd name="connsiteY6" fmla="*/ 8467 h 8648"/>
                  <a:gd name="connsiteX7" fmla="*/ 48 w 9651"/>
                  <a:gd name="connsiteY7" fmla="*/ 5606 h 8648"/>
                  <a:gd name="connsiteX0" fmla="*/ 41 w 9991"/>
                  <a:gd name="connsiteY0" fmla="*/ 6482 h 9316"/>
                  <a:gd name="connsiteX1" fmla="*/ 2419 w 9991"/>
                  <a:gd name="connsiteY1" fmla="*/ 730 h 9316"/>
                  <a:gd name="connsiteX2" fmla="*/ 6523 w 9991"/>
                  <a:gd name="connsiteY2" fmla="*/ 191 h 9316"/>
                  <a:gd name="connsiteX3" fmla="*/ 9438 w 9991"/>
                  <a:gd name="connsiteY3" fmla="*/ 1745 h 9316"/>
                  <a:gd name="connsiteX4" fmla="*/ 9800 w 9991"/>
                  <a:gd name="connsiteY4" fmla="*/ 6104 h 9316"/>
                  <a:gd name="connsiteX5" fmla="*/ 7241 w 9991"/>
                  <a:gd name="connsiteY5" fmla="*/ 9273 h 9316"/>
                  <a:gd name="connsiteX6" fmla="*/ 1411 w 9991"/>
                  <a:gd name="connsiteY6" fmla="*/ 7856 h 9316"/>
                  <a:gd name="connsiteX7" fmla="*/ 41 w 9991"/>
                  <a:gd name="connsiteY7" fmla="*/ 6482 h 9316"/>
                  <a:gd name="connsiteX0" fmla="*/ 19 w 10708"/>
                  <a:gd name="connsiteY0" fmla="*/ 7721 h 10038"/>
                  <a:gd name="connsiteX1" fmla="*/ 3129 w 10708"/>
                  <a:gd name="connsiteY1" fmla="*/ 825 h 10038"/>
                  <a:gd name="connsiteX2" fmla="*/ 7237 w 10708"/>
                  <a:gd name="connsiteY2" fmla="*/ 246 h 10038"/>
                  <a:gd name="connsiteX3" fmla="*/ 10155 w 10708"/>
                  <a:gd name="connsiteY3" fmla="*/ 1914 h 10038"/>
                  <a:gd name="connsiteX4" fmla="*/ 10517 w 10708"/>
                  <a:gd name="connsiteY4" fmla="*/ 6593 h 10038"/>
                  <a:gd name="connsiteX5" fmla="*/ 7956 w 10708"/>
                  <a:gd name="connsiteY5" fmla="*/ 9995 h 10038"/>
                  <a:gd name="connsiteX6" fmla="*/ 2120 w 10708"/>
                  <a:gd name="connsiteY6" fmla="*/ 8474 h 10038"/>
                  <a:gd name="connsiteX7" fmla="*/ 19 w 10708"/>
                  <a:gd name="connsiteY7" fmla="*/ 7721 h 10038"/>
                  <a:gd name="connsiteX0" fmla="*/ 359 w 11048"/>
                  <a:gd name="connsiteY0" fmla="*/ 7721 h 10038"/>
                  <a:gd name="connsiteX1" fmla="*/ 3469 w 11048"/>
                  <a:gd name="connsiteY1" fmla="*/ 825 h 10038"/>
                  <a:gd name="connsiteX2" fmla="*/ 7577 w 11048"/>
                  <a:gd name="connsiteY2" fmla="*/ 246 h 10038"/>
                  <a:gd name="connsiteX3" fmla="*/ 10495 w 11048"/>
                  <a:gd name="connsiteY3" fmla="*/ 1914 h 10038"/>
                  <a:gd name="connsiteX4" fmla="*/ 10857 w 11048"/>
                  <a:gd name="connsiteY4" fmla="*/ 6593 h 10038"/>
                  <a:gd name="connsiteX5" fmla="*/ 8296 w 11048"/>
                  <a:gd name="connsiteY5" fmla="*/ 9995 h 10038"/>
                  <a:gd name="connsiteX6" fmla="*/ 2460 w 11048"/>
                  <a:gd name="connsiteY6" fmla="*/ 8474 h 10038"/>
                  <a:gd name="connsiteX7" fmla="*/ 359 w 11048"/>
                  <a:gd name="connsiteY7" fmla="*/ 7721 h 10038"/>
                  <a:gd name="connsiteX0" fmla="*/ 359 w 11048"/>
                  <a:gd name="connsiteY0" fmla="*/ 8392 h 10075"/>
                  <a:gd name="connsiteX1" fmla="*/ 3469 w 11048"/>
                  <a:gd name="connsiteY1" fmla="*/ 864 h 10075"/>
                  <a:gd name="connsiteX2" fmla="*/ 7577 w 11048"/>
                  <a:gd name="connsiteY2" fmla="*/ 285 h 10075"/>
                  <a:gd name="connsiteX3" fmla="*/ 10495 w 11048"/>
                  <a:gd name="connsiteY3" fmla="*/ 1953 h 10075"/>
                  <a:gd name="connsiteX4" fmla="*/ 10857 w 11048"/>
                  <a:gd name="connsiteY4" fmla="*/ 6632 h 10075"/>
                  <a:gd name="connsiteX5" fmla="*/ 8296 w 11048"/>
                  <a:gd name="connsiteY5" fmla="*/ 10034 h 10075"/>
                  <a:gd name="connsiteX6" fmla="*/ 2460 w 11048"/>
                  <a:gd name="connsiteY6" fmla="*/ 8513 h 10075"/>
                  <a:gd name="connsiteX7" fmla="*/ 359 w 11048"/>
                  <a:gd name="connsiteY7" fmla="*/ 8392 h 10075"/>
                  <a:gd name="connsiteX0" fmla="*/ 371 w 11060"/>
                  <a:gd name="connsiteY0" fmla="*/ 8392 h 10075"/>
                  <a:gd name="connsiteX1" fmla="*/ 3481 w 11060"/>
                  <a:gd name="connsiteY1" fmla="*/ 864 h 10075"/>
                  <a:gd name="connsiteX2" fmla="*/ 7589 w 11060"/>
                  <a:gd name="connsiteY2" fmla="*/ 285 h 10075"/>
                  <a:gd name="connsiteX3" fmla="*/ 10507 w 11060"/>
                  <a:gd name="connsiteY3" fmla="*/ 1953 h 10075"/>
                  <a:gd name="connsiteX4" fmla="*/ 10869 w 11060"/>
                  <a:gd name="connsiteY4" fmla="*/ 6632 h 10075"/>
                  <a:gd name="connsiteX5" fmla="*/ 8308 w 11060"/>
                  <a:gd name="connsiteY5" fmla="*/ 10034 h 10075"/>
                  <a:gd name="connsiteX6" fmla="*/ 2472 w 11060"/>
                  <a:gd name="connsiteY6" fmla="*/ 8513 h 10075"/>
                  <a:gd name="connsiteX7" fmla="*/ 371 w 11060"/>
                  <a:gd name="connsiteY7" fmla="*/ 8392 h 10075"/>
                  <a:gd name="connsiteX0" fmla="*/ 54 w 10743"/>
                  <a:gd name="connsiteY0" fmla="*/ 9468 h 11151"/>
                  <a:gd name="connsiteX1" fmla="*/ 4027 w 10743"/>
                  <a:gd name="connsiteY1" fmla="*/ 495 h 11151"/>
                  <a:gd name="connsiteX2" fmla="*/ 7272 w 10743"/>
                  <a:gd name="connsiteY2" fmla="*/ 1361 h 11151"/>
                  <a:gd name="connsiteX3" fmla="*/ 10190 w 10743"/>
                  <a:gd name="connsiteY3" fmla="*/ 3029 h 11151"/>
                  <a:gd name="connsiteX4" fmla="*/ 10552 w 10743"/>
                  <a:gd name="connsiteY4" fmla="*/ 7708 h 11151"/>
                  <a:gd name="connsiteX5" fmla="*/ 7991 w 10743"/>
                  <a:gd name="connsiteY5" fmla="*/ 11110 h 11151"/>
                  <a:gd name="connsiteX6" fmla="*/ 2155 w 10743"/>
                  <a:gd name="connsiteY6" fmla="*/ 9589 h 11151"/>
                  <a:gd name="connsiteX7" fmla="*/ 54 w 10743"/>
                  <a:gd name="connsiteY7" fmla="*/ 9468 h 11151"/>
                  <a:gd name="connsiteX0" fmla="*/ 54 w 10743"/>
                  <a:gd name="connsiteY0" fmla="*/ 9506 h 11189"/>
                  <a:gd name="connsiteX1" fmla="*/ 4027 w 10743"/>
                  <a:gd name="connsiteY1" fmla="*/ 533 h 11189"/>
                  <a:gd name="connsiteX2" fmla="*/ 7272 w 10743"/>
                  <a:gd name="connsiteY2" fmla="*/ 1399 h 11189"/>
                  <a:gd name="connsiteX3" fmla="*/ 10190 w 10743"/>
                  <a:gd name="connsiteY3" fmla="*/ 3067 h 11189"/>
                  <a:gd name="connsiteX4" fmla="*/ 10552 w 10743"/>
                  <a:gd name="connsiteY4" fmla="*/ 7746 h 11189"/>
                  <a:gd name="connsiteX5" fmla="*/ 7991 w 10743"/>
                  <a:gd name="connsiteY5" fmla="*/ 11148 h 11189"/>
                  <a:gd name="connsiteX6" fmla="*/ 2155 w 10743"/>
                  <a:gd name="connsiteY6" fmla="*/ 9627 h 11189"/>
                  <a:gd name="connsiteX7" fmla="*/ 54 w 10743"/>
                  <a:gd name="connsiteY7" fmla="*/ 9506 h 11189"/>
                  <a:gd name="connsiteX0" fmla="*/ 40 w 11293"/>
                  <a:gd name="connsiteY0" fmla="*/ 9082 h 11127"/>
                  <a:gd name="connsiteX1" fmla="*/ 4577 w 11293"/>
                  <a:gd name="connsiteY1" fmla="*/ 470 h 11127"/>
                  <a:gd name="connsiteX2" fmla="*/ 7822 w 11293"/>
                  <a:gd name="connsiteY2" fmla="*/ 1336 h 11127"/>
                  <a:gd name="connsiteX3" fmla="*/ 10740 w 11293"/>
                  <a:gd name="connsiteY3" fmla="*/ 3004 h 11127"/>
                  <a:gd name="connsiteX4" fmla="*/ 11102 w 11293"/>
                  <a:gd name="connsiteY4" fmla="*/ 7683 h 11127"/>
                  <a:gd name="connsiteX5" fmla="*/ 8541 w 11293"/>
                  <a:gd name="connsiteY5" fmla="*/ 11085 h 11127"/>
                  <a:gd name="connsiteX6" fmla="*/ 2705 w 11293"/>
                  <a:gd name="connsiteY6" fmla="*/ 9564 h 11127"/>
                  <a:gd name="connsiteX7" fmla="*/ 40 w 11293"/>
                  <a:gd name="connsiteY7" fmla="*/ 9082 h 1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3" h="11127">
                    <a:moveTo>
                      <a:pt x="40" y="9082"/>
                    </a:moveTo>
                    <a:cubicBezTo>
                      <a:pt x="352" y="7566"/>
                      <a:pt x="3280" y="1761"/>
                      <a:pt x="4577" y="470"/>
                    </a:cubicBezTo>
                    <a:cubicBezTo>
                      <a:pt x="5874" y="-821"/>
                      <a:pt x="6795" y="914"/>
                      <a:pt x="7822" y="1336"/>
                    </a:cubicBezTo>
                    <a:cubicBezTo>
                      <a:pt x="8849" y="1758"/>
                      <a:pt x="10193" y="1947"/>
                      <a:pt x="10740" y="3004"/>
                    </a:cubicBezTo>
                    <a:cubicBezTo>
                      <a:pt x="11287" y="4061"/>
                      <a:pt x="11468" y="6337"/>
                      <a:pt x="11102" y="7683"/>
                    </a:cubicBezTo>
                    <a:cubicBezTo>
                      <a:pt x="10736" y="9030"/>
                      <a:pt x="9940" y="10771"/>
                      <a:pt x="8541" y="11085"/>
                    </a:cubicBezTo>
                    <a:cubicBezTo>
                      <a:pt x="7141" y="11398"/>
                      <a:pt x="4122" y="9898"/>
                      <a:pt x="2705" y="9564"/>
                    </a:cubicBezTo>
                    <a:cubicBezTo>
                      <a:pt x="1288" y="9230"/>
                      <a:pt x="-272" y="10598"/>
                      <a:pt x="40" y="9082"/>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370" name="Group 327"/>
              <p:cNvGrpSpPr>
                <a:grpSpLocks/>
              </p:cNvGrpSpPr>
              <p:nvPr/>
            </p:nvGrpSpPr>
            <p:grpSpPr bwMode="auto">
              <a:xfrm>
                <a:off x="7908175" y="5241780"/>
                <a:ext cx="536554" cy="263548"/>
                <a:chOff x="1871277" y="1576300"/>
                <a:chExt cx="1128371" cy="437861"/>
              </a:xfrm>
            </p:grpSpPr>
            <p:sp>
              <p:nvSpPr>
                <p:cNvPr id="374" name="Oval 373"/>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5" name="Rectangle 374"/>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6" name="Oval 375"/>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7" name="Freeform 376"/>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8" name="Freeform 377"/>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9" name="Freeform 378"/>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0" name="Freeform 379"/>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81" name="Straight Connector 380"/>
                <p:cNvCxnSpPr>
                  <a:endCxn id="376"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71" name="Group 370"/>
              <p:cNvGrpSpPr/>
              <p:nvPr/>
            </p:nvGrpSpPr>
            <p:grpSpPr>
              <a:xfrm>
                <a:off x="7876581" y="5223365"/>
                <a:ext cx="466894" cy="369332"/>
                <a:chOff x="599495" y="1708643"/>
                <a:chExt cx="491778" cy="409344"/>
              </a:xfrm>
            </p:grpSpPr>
            <p:sp>
              <p:nvSpPr>
                <p:cNvPr id="372" name="Oval 371"/>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3" name="TextBox 372"/>
                <p:cNvSpPr txBox="1"/>
                <p:nvPr/>
              </p:nvSpPr>
              <p:spPr>
                <a:xfrm>
                  <a:off x="599495" y="1708643"/>
                  <a:ext cx="491778" cy="409344"/>
                </a:xfrm>
                <a:prstGeom prst="rect">
                  <a:avLst/>
                </a:prstGeom>
                <a:noFill/>
              </p:spPr>
              <p:txBody>
                <a:bodyPr wrap="none" rtlCol="0">
                  <a:spAutoFit/>
                </a:bodyPr>
                <a:lstStyle/>
                <a:p>
                  <a:pPr algn="ctr"/>
                  <a:r>
                    <a:rPr lang="en-US" dirty="0"/>
                    <a:t>  X</a:t>
                  </a:r>
                </a:p>
              </p:txBody>
            </p:sp>
          </p:grpSp>
        </p:grpSp>
        <p:cxnSp>
          <p:nvCxnSpPr>
            <p:cNvPr id="402" name="Straight Connector 401"/>
            <p:cNvCxnSpPr/>
            <p:nvPr/>
          </p:nvCxnSpPr>
          <p:spPr bwMode="auto">
            <a:xfrm flipH="1">
              <a:off x="7133690" y="5764030"/>
              <a:ext cx="870024" cy="99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7" name="Group 6"/>
          <p:cNvGrpSpPr/>
          <p:nvPr/>
        </p:nvGrpSpPr>
        <p:grpSpPr>
          <a:xfrm>
            <a:off x="5713444" y="2742076"/>
            <a:ext cx="1009362" cy="768350"/>
            <a:chOff x="5713444" y="2379268"/>
            <a:chExt cx="1009362" cy="768350"/>
          </a:xfrm>
        </p:grpSpPr>
        <p:sp>
          <p:nvSpPr>
            <p:cNvPr id="162850" name="AutoShape 118"/>
            <p:cNvSpPr>
              <a:spLocks noChangeArrowheads="1"/>
            </p:cNvSpPr>
            <p:nvPr/>
          </p:nvSpPr>
          <p:spPr bwMode="auto">
            <a:xfrm rot="17597965">
              <a:off x="5467382" y="2625330"/>
              <a:ext cx="768350" cy="276226"/>
            </a:xfrm>
            <a:prstGeom prst="leftArrow">
              <a:avLst>
                <a:gd name="adj1" fmla="val 50000"/>
                <a:gd name="adj2" fmla="val 69540"/>
              </a:avLst>
            </a:prstGeom>
            <a:gradFill rotWithShape="1">
              <a:gsLst>
                <a:gs pos="0">
                  <a:srgbClr val="FF0000"/>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2851" name="Text Box 119"/>
            <p:cNvSpPr txBox="1">
              <a:spLocks noChangeArrowheads="1"/>
            </p:cNvSpPr>
            <p:nvPr/>
          </p:nvSpPr>
          <p:spPr bwMode="auto">
            <a:xfrm>
              <a:off x="5906829" y="2784958"/>
              <a:ext cx="815977"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pPr>
              <a:r>
                <a:rPr lang="en-US" sz="1600" i="1" dirty="0">
                  <a:solidFill>
                    <a:srgbClr val="CC0000"/>
                  </a:solidFill>
                </a:rPr>
                <a:t>AS3,X </a:t>
              </a:r>
            </a:p>
          </p:txBody>
        </p:sp>
      </p:grpSp>
      <p:grpSp>
        <p:nvGrpSpPr>
          <p:cNvPr id="6" name="Group 5"/>
          <p:cNvGrpSpPr/>
          <p:nvPr/>
        </p:nvGrpSpPr>
        <p:grpSpPr>
          <a:xfrm>
            <a:off x="2028828" y="2801412"/>
            <a:ext cx="1260153" cy="888605"/>
            <a:chOff x="2028828" y="2438604"/>
            <a:chExt cx="1260153" cy="888605"/>
          </a:xfrm>
        </p:grpSpPr>
        <p:sp>
          <p:nvSpPr>
            <p:cNvPr id="332" name="Text Box 119"/>
            <p:cNvSpPr txBox="1">
              <a:spLocks noChangeArrowheads="1"/>
            </p:cNvSpPr>
            <p:nvPr/>
          </p:nvSpPr>
          <p:spPr bwMode="auto">
            <a:xfrm>
              <a:off x="2028828" y="3019432"/>
              <a:ext cx="126015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pPr>
              <a:r>
                <a:rPr lang="en-US" sz="1600" i="1" dirty="0">
                  <a:solidFill>
                    <a:srgbClr val="CC0000"/>
                  </a:solidFill>
                </a:rPr>
                <a:t>AS2,AS3,X </a:t>
              </a:r>
            </a:p>
          </p:txBody>
        </p:sp>
        <p:sp>
          <p:nvSpPr>
            <p:cNvPr id="327" name="AutoShape 118"/>
            <p:cNvSpPr>
              <a:spLocks noChangeArrowheads="1"/>
            </p:cNvSpPr>
            <p:nvPr/>
          </p:nvSpPr>
          <p:spPr bwMode="auto">
            <a:xfrm rot="3445218">
              <a:off x="2734864" y="2684666"/>
              <a:ext cx="768350" cy="276225"/>
            </a:xfrm>
            <a:prstGeom prst="leftArrow">
              <a:avLst>
                <a:gd name="adj1" fmla="val 50000"/>
                <a:gd name="adj2" fmla="val 69540"/>
              </a:avLst>
            </a:prstGeom>
            <a:gradFill rotWithShape="1">
              <a:gsLst>
                <a:gs pos="0">
                  <a:srgbClr val="FF0000"/>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grpSp>
        <p:nvGrpSpPr>
          <p:cNvPr id="5" name="Group 4"/>
          <p:cNvGrpSpPr/>
          <p:nvPr/>
        </p:nvGrpSpPr>
        <p:grpSpPr>
          <a:xfrm>
            <a:off x="1400150" y="2281383"/>
            <a:ext cx="1113456" cy="802903"/>
            <a:chOff x="4057381" y="2820739"/>
            <a:chExt cx="1113456" cy="802903"/>
          </a:xfrm>
        </p:grpSpPr>
        <p:cxnSp>
          <p:nvCxnSpPr>
            <p:cNvPr id="3" name="Straight Arrow Connector 2"/>
            <p:cNvCxnSpPr/>
            <p:nvPr/>
          </p:nvCxnSpPr>
          <p:spPr bwMode="auto">
            <a:xfrm flipH="1" flipV="1">
              <a:off x="4769093" y="2820739"/>
              <a:ext cx="401744" cy="302376"/>
            </a:xfrm>
            <a:prstGeom prst="straightConnector1">
              <a:avLst/>
            </a:prstGeom>
            <a:solidFill>
              <a:schemeClr val="accent1"/>
            </a:solidFill>
            <a:ln w="25400" cap="flat" cmpd="sng" algn="ctr">
              <a:solidFill>
                <a:srgbClr val="CC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30" name="Straight Arrow Connector 329"/>
            <p:cNvCxnSpPr/>
            <p:nvPr/>
          </p:nvCxnSpPr>
          <p:spPr bwMode="auto">
            <a:xfrm flipH="1" flipV="1">
              <a:off x="4057381" y="3181458"/>
              <a:ext cx="1059565" cy="14171"/>
            </a:xfrm>
            <a:prstGeom prst="straightConnector1">
              <a:avLst/>
            </a:prstGeom>
            <a:solidFill>
              <a:schemeClr val="accent1"/>
            </a:solidFill>
            <a:ln w="25400" cap="flat" cmpd="sng" algn="ctr">
              <a:solidFill>
                <a:srgbClr val="CC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31" name="Straight Arrow Connector 330"/>
            <p:cNvCxnSpPr/>
            <p:nvPr/>
          </p:nvCxnSpPr>
          <p:spPr bwMode="auto">
            <a:xfrm flipH="1">
              <a:off x="4741068" y="3344630"/>
              <a:ext cx="409376" cy="279012"/>
            </a:xfrm>
            <a:prstGeom prst="straightConnector1">
              <a:avLst/>
            </a:prstGeom>
            <a:solidFill>
              <a:schemeClr val="accent1"/>
            </a:solidFill>
            <a:ln w="25400" cap="flat" cmpd="sng" algn="ctr">
              <a:solidFill>
                <a:srgbClr val="CC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cxnSp>
        <p:nvCxnSpPr>
          <p:cNvPr id="325" name="Straight Connector 324"/>
          <p:cNvCxnSpPr>
            <a:stCxn id="148" idx="1"/>
          </p:cNvCxnSpPr>
          <p:nvPr/>
        </p:nvCxnSpPr>
        <p:spPr bwMode="auto">
          <a:xfrm flipH="1">
            <a:off x="3046901" y="2522161"/>
            <a:ext cx="2716814" cy="14391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4" name="Group 3"/>
          <p:cNvGrpSpPr/>
          <p:nvPr/>
        </p:nvGrpSpPr>
        <p:grpSpPr>
          <a:xfrm>
            <a:off x="4617960" y="1984134"/>
            <a:ext cx="968155" cy="547957"/>
            <a:chOff x="4617960" y="1621326"/>
            <a:chExt cx="968155" cy="547957"/>
          </a:xfrm>
        </p:grpSpPr>
        <p:sp>
          <p:nvSpPr>
            <p:cNvPr id="329" name="AutoShape 118"/>
            <p:cNvSpPr>
              <a:spLocks noChangeArrowheads="1"/>
            </p:cNvSpPr>
            <p:nvPr/>
          </p:nvSpPr>
          <p:spPr bwMode="auto">
            <a:xfrm rot="21413181">
              <a:off x="4617960" y="1893058"/>
              <a:ext cx="768350" cy="276225"/>
            </a:xfrm>
            <a:prstGeom prst="leftArrow">
              <a:avLst>
                <a:gd name="adj1" fmla="val 50000"/>
                <a:gd name="adj2" fmla="val 69540"/>
              </a:avLst>
            </a:prstGeom>
            <a:gradFill rotWithShape="1">
              <a:gsLst>
                <a:gs pos="0">
                  <a:srgbClr val="FF0000"/>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 name="TextBox 1"/>
            <p:cNvSpPr txBox="1"/>
            <p:nvPr/>
          </p:nvSpPr>
          <p:spPr>
            <a:xfrm rot="21418560">
              <a:off x="4770795" y="1621326"/>
              <a:ext cx="815320" cy="338554"/>
            </a:xfrm>
            <a:prstGeom prst="rect">
              <a:avLst/>
            </a:prstGeom>
            <a:noFill/>
          </p:spPr>
          <p:txBody>
            <a:bodyPr wrap="none" rtlCol="0">
              <a:spAutoFit/>
            </a:bodyPr>
            <a:lstStyle/>
            <a:p>
              <a:r>
                <a:rPr lang="en-US" sz="1600" i="1" dirty="0">
                  <a:solidFill>
                    <a:srgbClr val="CC0000"/>
                  </a:solidFill>
                </a:rPr>
                <a:t>AS3,X</a:t>
              </a:r>
            </a:p>
          </p:txBody>
        </p:sp>
      </p:grpSp>
      <p:sp>
        <p:nvSpPr>
          <p:cNvPr id="334" name="Rectangle 4"/>
          <p:cNvSpPr txBox="1">
            <a:spLocks noChangeArrowheads="1"/>
          </p:cNvSpPr>
          <p:nvPr/>
        </p:nvSpPr>
        <p:spPr bwMode="auto">
          <a:xfrm>
            <a:off x="3478500" y="5238590"/>
            <a:ext cx="5389671" cy="68807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93688" indent="-293688">
              <a:lnSpc>
                <a:spcPct val="90000"/>
              </a:lnSpc>
            </a:pPr>
            <a:r>
              <a:rPr lang="en-US" sz="2000" b="1" u="sng" dirty="0">
                <a:latin typeface="Arial"/>
                <a:cs typeface="Arial"/>
              </a:rPr>
              <a:t>1</a:t>
            </a:r>
            <a:r>
              <a:rPr lang="en-US" sz="2000" b="1" u="sng" dirty="0">
                <a:latin typeface="Gill Sans MT" charset="0"/>
              </a:rPr>
              <a:t>d</a:t>
            </a:r>
            <a:r>
              <a:rPr lang="en-US" sz="2000" dirty="0">
                <a:latin typeface="Gill Sans MT" charset="0"/>
              </a:rPr>
              <a:t>: OSPF routing: to get to </a:t>
            </a:r>
            <a:r>
              <a:rPr lang="en-US" sz="2000" dirty="0">
                <a:solidFill>
                  <a:srgbClr val="C00000"/>
                </a:solidFill>
                <a:latin typeface="Arial"/>
                <a:cs typeface="Arial"/>
              </a:rPr>
              <a:t>1</a:t>
            </a:r>
            <a:r>
              <a:rPr lang="en-US" sz="2000" dirty="0">
                <a:solidFill>
                  <a:srgbClr val="C00000"/>
                </a:solidFill>
                <a:latin typeface="Gill Sans MT" charset="0"/>
              </a:rPr>
              <a:t>c</a:t>
            </a:r>
            <a:r>
              <a:rPr lang="en-US" sz="2000" dirty="0">
                <a:latin typeface="Gill Sans MT" charset="0"/>
              </a:rPr>
              <a:t>, </a:t>
            </a:r>
            <a:r>
              <a:rPr lang="en-US" sz="2000" dirty="0">
                <a:solidFill>
                  <a:srgbClr val="C00000"/>
                </a:solidFill>
                <a:latin typeface="Gill Sans MT" charset="0"/>
              </a:rPr>
              <a:t>forward</a:t>
            </a:r>
            <a:r>
              <a:rPr lang="en-US" sz="2000" dirty="0">
                <a:latin typeface="Gill Sans MT" charset="0"/>
              </a:rPr>
              <a:t> over outgoing </a:t>
            </a:r>
            <a:r>
              <a:rPr lang="en-US" sz="2000" dirty="0">
                <a:solidFill>
                  <a:srgbClr val="C00000"/>
                </a:solidFill>
                <a:latin typeface="Gill Sans MT" charset="0"/>
              </a:rPr>
              <a:t>local interface </a:t>
            </a:r>
            <a:r>
              <a:rPr lang="en-US" sz="2000" dirty="0">
                <a:solidFill>
                  <a:srgbClr val="C00000"/>
                </a:solidFill>
                <a:latin typeface="Arial"/>
                <a:cs typeface="Arial"/>
              </a:rPr>
              <a:t>1</a:t>
            </a:r>
          </a:p>
        </p:txBody>
      </p:sp>
      <p:sp>
        <p:nvSpPr>
          <p:cNvPr id="328" name="TextBox 327"/>
          <p:cNvSpPr txBox="1"/>
          <p:nvPr/>
        </p:nvSpPr>
        <p:spPr>
          <a:xfrm rot="21418560">
            <a:off x="2282548" y="2116378"/>
            <a:ext cx="815320" cy="338554"/>
          </a:xfrm>
          <a:prstGeom prst="rect">
            <a:avLst/>
          </a:prstGeom>
          <a:noFill/>
        </p:spPr>
        <p:txBody>
          <a:bodyPr wrap="none" rtlCol="0">
            <a:spAutoFit/>
          </a:bodyPr>
          <a:lstStyle/>
          <a:p>
            <a:r>
              <a:rPr lang="en-US" sz="1600" i="1" dirty="0">
                <a:solidFill>
                  <a:srgbClr val="CC0000"/>
                </a:solidFill>
              </a:rPr>
              <a:t>AS3,X</a:t>
            </a:r>
          </a:p>
        </p:txBody>
      </p:sp>
      <p:sp>
        <p:nvSpPr>
          <p:cNvPr id="8" name="TextBox 7"/>
          <p:cNvSpPr txBox="1"/>
          <p:nvPr/>
        </p:nvSpPr>
        <p:spPr>
          <a:xfrm>
            <a:off x="581040" y="961021"/>
            <a:ext cx="7257115" cy="707886"/>
          </a:xfrm>
          <a:prstGeom prst="rect">
            <a:avLst/>
          </a:prstGeom>
          <a:noFill/>
        </p:spPr>
        <p:txBody>
          <a:bodyPr wrap="none" rtlCol="0">
            <a:spAutoFit/>
          </a:bodyPr>
          <a:lstStyle/>
          <a:p>
            <a:r>
              <a:rPr lang="en-US" sz="2000" dirty="0">
                <a:solidFill>
                  <a:srgbClr val="000090"/>
                </a:solidFill>
              </a:rPr>
              <a:t>Q: how does router set forwarding table entry to distant prefix?</a:t>
            </a:r>
          </a:p>
          <a:p>
            <a:r>
              <a:rPr lang="en-US" sz="2000" dirty="0">
                <a:solidFill>
                  <a:srgbClr val="000090"/>
                </a:solidFill>
              </a:rPr>
              <a:t>E.g.: router 1d in AS1</a:t>
            </a:r>
          </a:p>
        </p:txBody>
      </p:sp>
      <p:grpSp>
        <p:nvGrpSpPr>
          <p:cNvPr id="14" name="Group 13"/>
          <p:cNvGrpSpPr/>
          <p:nvPr/>
        </p:nvGrpSpPr>
        <p:grpSpPr>
          <a:xfrm>
            <a:off x="1149470" y="2245331"/>
            <a:ext cx="1300492" cy="1068501"/>
            <a:chOff x="1149470" y="2245331"/>
            <a:chExt cx="1300492" cy="1068501"/>
          </a:xfrm>
        </p:grpSpPr>
        <p:sp>
          <p:nvSpPr>
            <p:cNvPr id="9" name="TextBox 8"/>
            <p:cNvSpPr txBox="1"/>
            <p:nvPr/>
          </p:nvSpPr>
          <p:spPr>
            <a:xfrm>
              <a:off x="2165447" y="2998844"/>
              <a:ext cx="284515" cy="307777"/>
            </a:xfrm>
            <a:prstGeom prst="rect">
              <a:avLst/>
            </a:prstGeom>
            <a:noFill/>
          </p:spPr>
          <p:txBody>
            <a:bodyPr wrap="none" rtlCol="0">
              <a:spAutoFit/>
            </a:bodyPr>
            <a:lstStyle/>
            <a:p>
              <a:r>
                <a:rPr lang="en-US" sz="1400" dirty="0"/>
                <a:t>1</a:t>
              </a:r>
            </a:p>
          </p:txBody>
        </p:sp>
        <p:sp>
          <p:nvSpPr>
            <p:cNvPr id="336" name="TextBox 335"/>
            <p:cNvSpPr txBox="1"/>
            <p:nvPr/>
          </p:nvSpPr>
          <p:spPr>
            <a:xfrm>
              <a:off x="1458923" y="3006055"/>
              <a:ext cx="284515" cy="307777"/>
            </a:xfrm>
            <a:prstGeom prst="rect">
              <a:avLst/>
            </a:prstGeom>
            <a:noFill/>
          </p:spPr>
          <p:txBody>
            <a:bodyPr wrap="none" rtlCol="0">
              <a:spAutoFit/>
            </a:bodyPr>
            <a:lstStyle/>
            <a:p>
              <a:r>
                <a:rPr lang="en-US" sz="1400" dirty="0"/>
                <a:t>2</a:t>
              </a:r>
            </a:p>
          </p:txBody>
        </p:sp>
        <p:sp>
          <p:nvSpPr>
            <p:cNvPr id="338" name="TextBox 337"/>
            <p:cNvSpPr txBox="1"/>
            <p:nvPr/>
          </p:nvSpPr>
          <p:spPr>
            <a:xfrm>
              <a:off x="1149470" y="2245331"/>
              <a:ext cx="284515" cy="307777"/>
            </a:xfrm>
            <a:prstGeom prst="rect">
              <a:avLst/>
            </a:prstGeom>
            <a:noFill/>
          </p:spPr>
          <p:txBody>
            <a:bodyPr wrap="none" rtlCol="0">
              <a:spAutoFit/>
            </a:bodyPr>
            <a:lstStyle/>
            <a:p>
              <a:r>
                <a:rPr lang="en-US" sz="1400" dirty="0"/>
                <a:t>1</a:t>
              </a:r>
            </a:p>
          </p:txBody>
        </p:sp>
        <p:sp>
          <p:nvSpPr>
            <p:cNvPr id="339" name="TextBox 338"/>
            <p:cNvSpPr txBox="1"/>
            <p:nvPr/>
          </p:nvSpPr>
          <p:spPr>
            <a:xfrm>
              <a:off x="1339883" y="2623598"/>
              <a:ext cx="284515" cy="307777"/>
            </a:xfrm>
            <a:prstGeom prst="rect">
              <a:avLst/>
            </a:prstGeom>
            <a:noFill/>
          </p:spPr>
          <p:txBody>
            <a:bodyPr wrap="none" rtlCol="0">
              <a:spAutoFit/>
            </a:bodyPr>
            <a:lstStyle/>
            <a:p>
              <a:r>
                <a:rPr lang="en-US" sz="1400" dirty="0"/>
                <a:t>2</a:t>
              </a:r>
            </a:p>
          </p:txBody>
        </p:sp>
      </p:grpSp>
      <p:grpSp>
        <p:nvGrpSpPr>
          <p:cNvPr id="13" name="Group 12"/>
          <p:cNvGrpSpPr/>
          <p:nvPr/>
        </p:nvGrpSpPr>
        <p:grpSpPr>
          <a:xfrm>
            <a:off x="537654" y="3379309"/>
            <a:ext cx="1694528" cy="2911109"/>
            <a:chOff x="537654" y="3379309"/>
            <a:chExt cx="1694528" cy="2911109"/>
          </a:xfrm>
        </p:grpSpPr>
        <p:sp>
          <p:nvSpPr>
            <p:cNvPr id="469" name="Freeform 468"/>
            <p:cNvSpPr/>
            <p:nvPr/>
          </p:nvSpPr>
          <p:spPr>
            <a:xfrm rot="10326036" flipH="1">
              <a:off x="771808" y="3379309"/>
              <a:ext cx="1333280" cy="959366"/>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06934 w 1167285"/>
                <a:gd name="connsiteY0" fmla="*/ 967578 h 967578"/>
                <a:gd name="connsiteX1" fmla="*/ 0 w 1167285"/>
                <a:gd name="connsiteY1" fmla="*/ 0 h 967578"/>
                <a:gd name="connsiteX2" fmla="*/ 1005993 w 1167285"/>
                <a:gd name="connsiteY2" fmla="*/ 46284 h 967578"/>
                <a:gd name="connsiteX3" fmla="*/ 1167285 w 1167285"/>
                <a:gd name="connsiteY3" fmla="*/ 895852 h 967578"/>
                <a:gd name="connsiteX4" fmla="*/ 1006934 w 1167285"/>
                <a:gd name="connsiteY4" fmla="*/ 967578 h 967578"/>
                <a:gd name="connsiteX0" fmla="*/ 1006934 w 1167285"/>
                <a:gd name="connsiteY0" fmla="*/ 1132232 h 1132232"/>
                <a:gd name="connsiteX1" fmla="*/ 0 w 1167285"/>
                <a:gd name="connsiteY1" fmla="*/ 164654 h 1132232"/>
                <a:gd name="connsiteX2" fmla="*/ 991394 w 1167285"/>
                <a:gd name="connsiteY2" fmla="*/ 130 h 1132232"/>
                <a:gd name="connsiteX3" fmla="*/ 1167285 w 1167285"/>
                <a:gd name="connsiteY3" fmla="*/ 1060506 h 1132232"/>
                <a:gd name="connsiteX4" fmla="*/ 1006934 w 1167285"/>
                <a:gd name="connsiteY4" fmla="*/ 1132232 h 1132232"/>
                <a:gd name="connsiteX0" fmla="*/ 986900 w 1167285"/>
                <a:gd name="connsiteY0" fmla="*/ 1088164 h 1088164"/>
                <a:gd name="connsiteX1" fmla="*/ 0 w 1167285"/>
                <a:gd name="connsiteY1" fmla="*/ 164654 h 1088164"/>
                <a:gd name="connsiteX2" fmla="*/ 991394 w 1167285"/>
                <a:gd name="connsiteY2" fmla="*/ 130 h 1088164"/>
                <a:gd name="connsiteX3" fmla="*/ 1167285 w 1167285"/>
                <a:gd name="connsiteY3" fmla="*/ 1060506 h 1088164"/>
                <a:gd name="connsiteX4" fmla="*/ 986900 w 1167285"/>
                <a:gd name="connsiteY4" fmla="*/ 1088164 h 1088164"/>
                <a:gd name="connsiteX0" fmla="*/ 986900 w 1167285"/>
                <a:gd name="connsiteY0" fmla="*/ 1088164 h 1088164"/>
                <a:gd name="connsiteX1" fmla="*/ 0 w 1167285"/>
                <a:gd name="connsiteY1" fmla="*/ 164654 h 1088164"/>
                <a:gd name="connsiteX2" fmla="*/ 991394 w 1167285"/>
                <a:gd name="connsiteY2" fmla="*/ 130 h 1088164"/>
                <a:gd name="connsiteX3" fmla="*/ 1167285 w 1167285"/>
                <a:gd name="connsiteY3" fmla="*/ 1060506 h 1088164"/>
                <a:gd name="connsiteX4" fmla="*/ 986900 w 1167285"/>
                <a:gd name="connsiteY4" fmla="*/ 1088164 h 1088164"/>
                <a:gd name="connsiteX0" fmla="*/ 986900 w 1332977"/>
                <a:gd name="connsiteY0" fmla="*/ 1088164 h 1088164"/>
                <a:gd name="connsiteX1" fmla="*/ 0 w 1332977"/>
                <a:gd name="connsiteY1" fmla="*/ 164654 h 1088164"/>
                <a:gd name="connsiteX2" fmla="*/ 991394 w 1332977"/>
                <a:gd name="connsiteY2" fmla="*/ 130 h 1088164"/>
                <a:gd name="connsiteX3" fmla="*/ 1332977 w 1332977"/>
                <a:gd name="connsiteY3" fmla="*/ 1045574 h 1088164"/>
                <a:gd name="connsiteX4" fmla="*/ 986900 w 1332977"/>
                <a:gd name="connsiteY4" fmla="*/ 1088164 h 108816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977" h="1143414">
                  <a:moveTo>
                    <a:pt x="1029955" y="1143414"/>
                  </a:moveTo>
                  <a:cubicBezTo>
                    <a:pt x="771645" y="868623"/>
                    <a:pt x="908943" y="903822"/>
                    <a:pt x="0" y="164654"/>
                  </a:cubicBezTo>
                  <a:cubicBezTo>
                    <a:pt x="346878" y="170249"/>
                    <a:pt x="644516" y="-5465"/>
                    <a:pt x="991394" y="130"/>
                  </a:cubicBezTo>
                  <a:cubicBezTo>
                    <a:pt x="1125143" y="751678"/>
                    <a:pt x="1116033" y="592331"/>
                    <a:pt x="1332977" y="1045574"/>
                  </a:cubicBezTo>
                  <a:cubicBezTo>
                    <a:pt x="1183663" y="1029001"/>
                    <a:pt x="1194267" y="1059672"/>
                    <a:pt x="1029955" y="1143414"/>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2" name="Group 11"/>
            <p:cNvGrpSpPr/>
            <p:nvPr/>
          </p:nvGrpSpPr>
          <p:grpSpPr>
            <a:xfrm>
              <a:off x="537654" y="4169528"/>
              <a:ext cx="1694528" cy="2120890"/>
              <a:chOff x="537654" y="4169528"/>
              <a:chExt cx="1694528" cy="2120890"/>
            </a:xfrm>
          </p:grpSpPr>
          <p:sp>
            <p:nvSpPr>
              <p:cNvPr id="481" name="Rectangle 480"/>
              <p:cNvSpPr/>
              <p:nvPr/>
            </p:nvSpPr>
            <p:spPr bwMode="auto">
              <a:xfrm rot="10800000">
                <a:off x="809301" y="4261100"/>
                <a:ext cx="1027112" cy="994484"/>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82" name="Group 104"/>
              <p:cNvGrpSpPr>
                <a:grpSpLocks/>
              </p:cNvGrpSpPr>
              <p:nvPr/>
            </p:nvGrpSpPr>
            <p:grpSpPr bwMode="auto">
              <a:xfrm>
                <a:off x="812771" y="5933069"/>
                <a:ext cx="1034710" cy="357349"/>
                <a:chOff x="4128636" y="3606589"/>
                <a:chExt cx="568145" cy="338667"/>
              </a:xfrm>
            </p:grpSpPr>
            <p:sp>
              <p:nvSpPr>
                <p:cNvPr id="496" name="Oval 495"/>
                <p:cNvSpPr/>
                <p:nvPr/>
              </p:nvSpPr>
              <p:spPr>
                <a:xfrm>
                  <a:off x="4128649" y="3720080"/>
                  <a:ext cx="568332" cy="225176"/>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7" name="Rectangle 496"/>
                <p:cNvSpPr/>
                <p:nvPr/>
              </p:nvSpPr>
              <p:spPr>
                <a:xfrm>
                  <a:off x="4128649" y="3720080"/>
                  <a:ext cx="568332" cy="111898"/>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8" name="Oval 497"/>
                <p:cNvSpPr/>
                <p:nvPr/>
              </p:nvSpPr>
              <p:spPr>
                <a:xfrm>
                  <a:off x="4128649" y="3606801"/>
                  <a:ext cx="568332" cy="225176"/>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99" name="Straight Connector 498"/>
                <p:cNvCxnSpPr/>
                <p:nvPr/>
              </p:nvCxnSpPr>
              <p:spPr>
                <a:xfrm>
                  <a:off x="4696981" y="3720080"/>
                  <a:ext cx="0" cy="111898"/>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0" name="Straight Connector 499"/>
                <p:cNvCxnSpPr/>
                <p:nvPr/>
              </p:nvCxnSpPr>
              <p:spPr>
                <a:xfrm>
                  <a:off x="4128649" y="3720080"/>
                  <a:ext cx="0" cy="111898"/>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83" name="Rectangle 482"/>
              <p:cNvSpPr/>
              <p:nvPr/>
            </p:nvSpPr>
            <p:spPr bwMode="auto">
              <a:xfrm>
                <a:off x="817079" y="5203658"/>
                <a:ext cx="1027112" cy="860514"/>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84" name="Straight Connector 483"/>
              <p:cNvCxnSpPr>
                <a:endCxn id="497" idx="1"/>
              </p:cNvCxnSpPr>
              <p:nvPr/>
            </p:nvCxnSpPr>
            <p:spPr bwMode="auto">
              <a:xfrm>
                <a:off x="801363" y="4466995"/>
                <a:ext cx="11432" cy="164486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a:endCxn id="497" idx="3"/>
              </p:cNvCxnSpPr>
              <p:nvPr/>
            </p:nvCxnSpPr>
            <p:spPr bwMode="auto">
              <a:xfrm>
                <a:off x="1842763" y="4466995"/>
                <a:ext cx="5083" cy="164486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6" name="Group 9"/>
              <p:cNvGrpSpPr>
                <a:grpSpLocks/>
              </p:cNvGrpSpPr>
              <p:nvPr/>
            </p:nvGrpSpPr>
            <p:grpSpPr bwMode="auto">
              <a:xfrm>
                <a:off x="777993" y="4169528"/>
                <a:ext cx="1079500" cy="395024"/>
                <a:chOff x="2183302" y="1574638"/>
                <a:chExt cx="1200154" cy="430181"/>
              </a:xfrm>
            </p:grpSpPr>
            <p:sp>
              <p:nvSpPr>
                <p:cNvPr id="487" name="Oval 486"/>
                <p:cNvSpPr/>
                <p:nvPr/>
              </p:nvSpPr>
              <p:spPr bwMode="auto">
                <a:xfrm flipV="1">
                  <a:off x="2186832" y="1690517"/>
                  <a:ext cx="1194859" cy="314302"/>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88" name="Rectangle 487"/>
                <p:cNvSpPr/>
                <p:nvPr/>
              </p:nvSpPr>
              <p:spPr bwMode="auto">
                <a:xfrm>
                  <a:off x="2183302" y="1734964"/>
                  <a:ext cx="1198389" cy="112704"/>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9" name="Oval 488"/>
                <p:cNvSpPr/>
                <p:nvPr/>
              </p:nvSpPr>
              <p:spPr bwMode="auto">
                <a:xfrm flipV="1">
                  <a:off x="2183302" y="1574638"/>
                  <a:ext cx="1196624" cy="314302"/>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90" name="Freeform 489"/>
                <p:cNvSpPr/>
                <p:nvPr/>
              </p:nvSpPr>
              <p:spPr bwMode="auto">
                <a:xfrm>
                  <a:off x="2490400" y="1671469"/>
                  <a:ext cx="582428" cy="15715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1" name="Freeform 490"/>
                <p:cNvSpPr/>
                <p:nvPr/>
              </p:nvSpPr>
              <p:spPr bwMode="auto">
                <a:xfrm>
                  <a:off x="2430393" y="1630197"/>
                  <a:ext cx="702443" cy="10952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2" name="Freeform 491"/>
                <p:cNvSpPr/>
                <p:nvPr/>
              </p:nvSpPr>
              <p:spPr bwMode="auto">
                <a:xfrm>
                  <a:off x="2892805" y="1723852"/>
                  <a:ext cx="257680" cy="9524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3" name="Freeform 492"/>
                <p:cNvSpPr/>
                <p:nvPr/>
              </p:nvSpPr>
              <p:spPr bwMode="auto">
                <a:xfrm>
                  <a:off x="2418037" y="1725440"/>
                  <a:ext cx="254150" cy="9524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94" name="Straight Connector 493"/>
                <p:cNvCxnSpPr>
                  <a:endCxn id="489" idx="2"/>
                </p:cNvCxnSpPr>
                <p:nvPr/>
              </p:nvCxnSpPr>
              <p:spPr bwMode="auto">
                <a:xfrm flipH="1" flipV="1">
                  <a:off x="2183302" y="1731787"/>
                  <a:ext cx="3530" cy="12222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95" name="Straight Connector 494"/>
                <p:cNvCxnSpPr/>
                <p:nvPr/>
              </p:nvCxnSpPr>
              <p:spPr bwMode="auto">
                <a:xfrm flipH="1" flipV="1">
                  <a:off x="3379926" y="1728615"/>
                  <a:ext cx="3530" cy="12222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
            <p:nvSpPr>
              <p:cNvPr id="472" name="Rectangle 471"/>
              <p:cNvSpPr/>
              <p:nvPr/>
            </p:nvSpPr>
            <p:spPr bwMode="auto">
              <a:xfrm>
                <a:off x="546153" y="4588083"/>
                <a:ext cx="1670709" cy="1303807"/>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3" name="TextBox 472"/>
              <p:cNvSpPr txBox="1"/>
              <p:nvPr/>
            </p:nvSpPr>
            <p:spPr>
              <a:xfrm>
                <a:off x="540390" y="4583226"/>
                <a:ext cx="620971" cy="311193"/>
              </a:xfrm>
              <a:prstGeom prst="rect">
                <a:avLst/>
              </a:prstGeom>
              <a:noFill/>
            </p:spPr>
            <p:txBody>
              <a:bodyPr wrap="none" rtlCol="0">
                <a:spAutoFit/>
              </a:bodyPr>
              <a:lstStyle/>
              <a:p>
                <a:r>
                  <a:rPr lang="en-US" dirty="0" err="1"/>
                  <a:t>dest</a:t>
                </a:r>
                <a:endParaRPr lang="en-US" dirty="0"/>
              </a:p>
            </p:txBody>
          </p:sp>
          <p:sp>
            <p:nvSpPr>
              <p:cNvPr id="474" name="TextBox 473"/>
              <p:cNvSpPr txBox="1"/>
              <p:nvPr/>
            </p:nvSpPr>
            <p:spPr>
              <a:xfrm>
                <a:off x="1162170" y="4587898"/>
                <a:ext cx="1070012" cy="311193"/>
              </a:xfrm>
              <a:prstGeom prst="rect">
                <a:avLst/>
              </a:prstGeom>
              <a:noFill/>
            </p:spPr>
            <p:txBody>
              <a:bodyPr wrap="none" rtlCol="0">
                <a:spAutoFit/>
              </a:bodyPr>
              <a:lstStyle/>
              <a:p>
                <a:r>
                  <a:rPr lang="en-US" dirty="0"/>
                  <a:t>interface</a:t>
                </a:r>
              </a:p>
            </p:txBody>
          </p:sp>
          <p:cxnSp>
            <p:nvCxnSpPr>
              <p:cNvPr id="475" name="Straight Connector 474"/>
              <p:cNvCxnSpPr/>
              <p:nvPr/>
            </p:nvCxnSpPr>
            <p:spPr bwMode="auto">
              <a:xfrm>
                <a:off x="1154183" y="4593421"/>
                <a:ext cx="1345" cy="129354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76" name="Straight Connector 475"/>
              <p:cNvCxnSpPr/>
              <p:nvPr/>
            </p:nvCxnSpPr>
            <p:spPr bwMode="auto">
              <a:xfrm flipH="1">
                <a:off x="537654" y="4911108"/>
                <a:ext cx="167920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77" name="TextBox 476"/>
              <p:cNvSpPr txBox="1"/>
              <p:nvPr/>
            </p:nvSpPr>
            <p:spPr>
              <a:xfrm>
                <a:off x="597755" y="4905652"/>
                <a:ext cx="415498" cy="777982"/>
              </a:xfrm>
              <a:prstGeom prst="rect">
                <a:avLst/>
              </a:prstGeom>
              <a:noFill/>
            </p:spPr>
            <p:txBody>
              <a:bodyPr wrap="none" rtlCol="0">
                <a:spAutoFit/>
              </a:bodyPr>
              <a:lstStyle/>
              <a:p>
                <a:r>
                  <a:rPr lang="en-US" dirty="0"/>
                  <a:t>…</a:t>
                </a:r>
              </a:p>
              <a:p>
                <a:endParaRPr lang="en-US" dirty="0"/>
              </a:p>
              <a:p>
                <a:r>
                  <a:rPr lang="en-US" dirty="0"/>
                  <a:t>…</a:t>
                </a:r>
              </a:p>
            </p:txBody>
          </p:sp>
          <p:sp>
            <p:nvSpPr>
              <p:cNvPr id="478" name="TextBox 477"/>
              <p:cNvSpPr txBox="1"/>
              <p:nvPr/>
            </p:nvSpPr>
            <p:spPr>
              <a:xfrm>
                <a:off x="649592" y="5234010"/>
                <a:ext cx="338629" cy="369332"/>
              </a:xfrm>
              <a:prstGeom prst="rect">
                <a:avLst/>
              </a:prstGeom>
              <a:noFill/>
            </p:spPr>
            <p:txBody>
              <a:bodyPr wrap="none" rtlCol="0">
                <a:spAutoFit/>
              </a:bodyPr>
              <a:lstStyle/>
              <a:p>
                <a:r>
                  <a:rPr lang="en-US" dirty="0">
                    <a:solidFill>
                      <a:srgbClr val="CC0000"/>
                    </a:solidFill>
                  </a:rPr>
                  <a:t>X</a:t>
                </a:r>
              </a:p>
            </p:txBody>
          </p:sp>
          <p:sp>
            <p:nvSpPr>
              <p:cNvPr id="479" name="TextBox 478"/>
              <p:cNvSpPr txBox="1"/>
              <p:nvPr/>
            </p:nvSpPr>
            <p:spPr>
              <a:xfrm>
                <a:off x="1230781" y="4917583"/>
                <a:ext cx="415498" cy="777982"/>
              </a:xfrm>
              <a:prstGeom prst="rect">
                <a:avLst/>
              </a:prstGeom>
              <a:noFill/>
            </p:spPr>
            <p:txBody>
              <a:bodyPr wrap="none" rtlCol="0">
                <a:spAutoFit/>
              </a:bodyPr>
              <a:lstStyle/>
              <a:p>
                <a:r>
                  <a:rPr lang="en-US" dirty="0"/>
                  <a:t>…</a:t>
                </a:r>
              </a:p>
              <a:p>
                <a:endParaRPr lang="en-US" dirty="0"/>
              </a:p>
              <a:p>
                <a:r>
                  <a:rPr lang="en-US" dirty="0"/>
                  <a:t>…</a:t>
                </a:r>
              </a:p>
            </p:txBody>
          </p:sp>
          <p:sp>
            <p:nvSpPr>
              <p:cNvPr id="480" name="TextBox 479"/>
              <p:cNvSpPr txBox="1"/>
              <p:nvPr/>
            </p:nvSpPr>
            <p:spPr>
              <a:xfrm>
                <a:off x="1308433" y="5241003"/>
                <a:ext cx="313044" cy="369332"/>
              </a:xfrm>
              <a:prstGeom prst="rect">
                <a:avLst/>
              </a:prstGeom>
              <a:noFill/>
            </p:spPr>
            <p:txBody>
              <a:bodyPr wrap="none" rtlCol="0">
                <a:spAutoFit/>
              </a:bodyPr>
              <a:lstStyle/>
              <a:p>
                <a:r>
                  <a:rPr lang="en-US" dirty="0">
                    <a:solidFill>
                      <a:srgbClr val="CC0000"/>
                    </a:solidFill>
                  </a:rPr>
                  <a:t>1</a:t>
                </a:r>
              </a:p>
            </p:txBody>
          </p:sp>
        </p:grpSp>
      </p:grpSp>
      <p:cxnSp>
        <p:nvCxnSpPr>
          <p:cNvPr id="272" name="Straight Arrow Connector 271"/>
          <p:cNvCxnSpPr/>
          <p:nvPr/>
        </p:nvCxnSpPr>
        <p:spPr bwMode="auto">
          <a:xfrm flipV="1">
            <a:off x="2219982" y="3159942"/>
            <a:ext cx="300087" cy="183452"/>
          </a:xfrm>
          <a:prstGeom prst="straightConnector1">
            <a:avLst/>
          </a:prstGeom>
          <a:solidFill>
            <a:schemeClr val="accent1"/>
          </a:solidFill>
          <a:ln w="38100" cap="flat" cmpd="sng" algn="ctr">
            <a:solidFill>
              <a:srgbClr val="CC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 name="TextBox 17"/>
          <p:cNvSpPr txBox="1"/>
          <p:nvPr/>
        </p:nvSpPr>
        <p:spPr>
          <a:xfrm>
            <a:off x="7035014" y="3728816"/>
            <a:ext cx="1300356" cy="338554"/>
          </a:xfrm>
          <a:prstGeom prst="rect">
            <a:avLst/>
          </a:prstGeom>
          <a:noFill/>
        </p:spPr>
        <p:txBody>
          <a:bodyPr wrap="none" rtlCol="0">
            <a:spAutoFit/>
          </a:bodyPr>
          <a:lstStyle/>
          <a:p>
            <a:r>
              <a:rPr lang="en-US" sz="1600" dirty="0"/>
              <a:t>physical link</a:t>
            </a:r>
          </a:p>
        </p:txBody>
      </p:sp>
      <p:sp>
        <p:nvSpPr>
          <p:cNvPr id="333" name="TextBox 332"/>
          <p:cNvSpPr txBox="1"/>
          <p:nvPr/>
        </p:nvSpPr>
        <p:spPr>
          <a:xfrm>
            <a:off x="396605" y="2859586"/>
            <a:ext cx="1122212" cy="978729"/>
          </a:xfrm>
          <a:prstGeom prst="rect">
            <a:avLst/>
          </a:prstGeom>
          <a:noFill/>
        </p:spPr>
        <p:txBody>
          <a:bodyPr wrap="square" rtlCol="0">
            <a:spAutoFit/>
          </a:bodyPr>
          <a:lstStyle/>
          <a:p>
            <a:pPr>
              <a:lnSpc>
                <a:spcPct val="90000"/>
              </a:lnSpc>
            </a:pPr>
            <a:r>
              <a:rPr lang="en-US" sz="1600" dirty="0"/>
              <a:t>local link interfaces</a:t>
            </a:r>
          </a:p>
          <a:p>
            <a:pPr>
              <a:lnSpc>
                <a:spcPct val="90000"/>
              </a:lnSpc>
            </a:pPr>
            <a:r>
              <a:rPr lang="en-US" sz="1600" dirty="0"/>
              <a:t>at routers 1a, 1d</a:t>
            </a:r>
          </a:p>
        </p:txBody>
      </p:sp>
      <p:sp>
        <p:nvSpPr>
          <p:cNvPr id="340"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86</a:t>
            </a:fld>
            <a:endParaRPr lang="en-US" sz="1200" dirty="0">
              <a:latin typeface="Tahoma" charset="0"/>
            </a:endParaRPr>
          </a:p>
        </p:txBody>
      </p:sp>
      <p:sp>
        <p:nvSpPr>
          <p:cNvPr id="341"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grpSp>
        <p:nvGrpSpPr>
          <p:cNvPr id="22" name="Group 21"/>
          <p:cNvGrpSpPr/>
          <p:nvPr/>
        </p:nvGrpSpPr>
        <p:grpSpPr>
          <a:xfrm>
            <a:off x="1331251" y="2431189"/>
            <a:ext cx="961014" cy="810304"/>
            <a:chOff x="1331251" y="2431189"/>
            <a:chExt cx="961014" cy="810304"/>
          </a:xfrm>
        </p:grpSpPr>
        <p:cxnSp>
          <p:nvCxnSpPr>
            <p:cNvPr id="16" name="Straight Connector 15"/>
            <p:cNvCxnSpPr/>
            <p:nvPr/>
          </p:nvCxnSpPr>
          <p:spPr bwMode="auto">
            <a:xfrm flipH="1" flipV="1">
              <a:off x="1331251" y="2431189"/>
              <a:ext cx="48189" cy="8103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35" name="Straight Connector 334"/>
            <p:cNvCxnSpPr/>
            <p:nvPr/>
          </p:nvCxnSpPr>
          <p:spPr bwMode="auto">
            <a:xfrm flipV="1">
              <a:off x="1381115" y="2850809"/>
              <a:ext cx="104212" cy="37268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42" name="Straight Connector 341"/>
            <p:cNvCxnSpPr/>
            <p:nvPr/>
          </p:nvCxnSpPr>
          <p:spPr bwMode="auto">
            <a:xfrm flipV="1">
              <a:off x="1386317" y="3162800"/>
              <a:ext cx="168546" cy="5884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43" name="Straight Connector 342"/>
            <p:cNvCxnSpPr/>
            <p:nvPr/>
          </p:nvCxnSpPr>
          <p:spPr bwMode="auto">
            <a:xfrm flipV="1">
              <a:off x="1364971" y="3164519"/>
              <a:ext cx="927294" cy="6788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56536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1000"/>
                                        <p:tgtEl>
                                          <p:spTgt spid="6"/>
                                        </p:tgtEl>
                                      </p:cBhvr>
                                    </p:animEffect>
                                  </p:childTnLst>
                                </p:cTn>
                              </p:par>
                              <p:par>
                                <p:cTn id="12" presetID="9" presetClass="exit" presetSubtype="0" fill="hold" nodeType="withEffect">
                                  <p:stCondLst>
                                    <p:cond delay="0"/>
                                  </p:stCondLst>
                                  <p:childTnLst>
                                    <p:animEffect transition="out" filter="dissolv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right)">
                                      <p:cBhvr>
                                        <p:cTn id="18" dur="1000"/>
                                        <p:tgtEl>
                                          <p:spTgt spid="4"/>
                                        </p:tgtEl>
                                      </p:cBhvr>
                                    </p:animEffect>
                                  </p:childTnLst>
                                </p:cTn>
                              </p:par>
                            </p:childTnLst>
                          </p:cTn>
                        </p:par>
                        <p:par>
                          <p:cTn id="19" fill="hold">
                            <p:stCondLst>
                              <p:cond delay="3000"/>
                            </p:stCondLst>
                            <p:childTnLst>
                              <p:par>
                                <p:cTn id="20" presetID="22" presetClass="entr" presetSubtype="2"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1000"/>
                                        <p:tgtEl>
                                          <p:spTgt spid="5"/>
                                        </p:tgtEl>
                                      </p:cBhvr>
                                    </p:animEffect>
                                  </p:childTnLst>
                                </p:cTn>
                              </p:par>
                              <p:par>
                                <p:cTn id="23" presetID="9" presetClass="exit" presetSubtype="0" fill="hold" nodeType="withEffect">
                                  <p:stCondLst>
                                    <p:cond delay="0"/>
                                  </p:stCondLst>
                                  <p:childTnLst>
                                    <p:animEffect transition="out" filter="dissolv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28"/>
                                        </p:tgtEl>
                                        <p:attrNameLst>
                                          <p:attrName>style.visibility</p:attrName>
                                        </p:attrNameLst>
                                      </p:cBhvr>
                                      <p:to>
                                        <p:strVal val="visible"/>
                                      </p:to>
                                    </p:set>
                                    <p:animEffect transition="in" filter="dissolve">
                                      <p:cBhvr>
                                        <p:cTn id="31" dur="500"/>
                                        <p:tgtEl>
                                          <p:spTgt spid="32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grpId="1" nodeType="clickEffect">
                                  <p:stCondLst>
                                    <p:cond delay="0"/>
                                  </p:stCondLst>
                                  <p:childTnLst>
                                    <p:animEffect transition="out" filter="dissolve">
                                      <p:cBhvr>
                                        <p:cTn id="35" dur="500"/>
                                        <p:tgtEl>
                                          <p:spTgt spid="328"/>
                                        </p:tgtEl>
                                      </p:cBhvr>
                                    </p:animEffect>
                                    <p:set>
                                      <p:cBhvr>
                                        <p:cTn id="36" dur="1" fill="hold">
                                          <p:stCondLst>
                                            <p:cond delay="499"/>
                                          </p:stCondLst>
                                        </p:cTn>
                                        <p:tgtEl>
                                          <p:spTgt spid="328"/>
                                        </p:tgtEl>
                                        <p:attrNameLst>
                                          <p:attrName>style.visibility</p:attrName>
                                        </p:attrNameLst>
                                      </p:cBhvr>
                                      <p:to>
                                        <p:strVal val="hidden"/>
                                      </p:to>
                                    </p:set>
                                  </p:childTnLst>
                                </p:cTn>
                              </p:par>
                              <p:par>
                                <p:cTn id="37" presetID="9" presetClass="exit" presetSubtype="0" fill="hold" nodeType="withEffect">
                                  <p:stCondLst>
                                    <p:cond delay="0"/>
                                  </p:stCondLst>
                                  <p:childTnLst>
                                    <p:animEffect transition="out" filter="dissolv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9"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dissolve">
                                      <p:cBhvr>
                                        <p:cTn id="42" dur="500"/>
                                        <p:tgtEl>
                                          <p:spTgt spid="1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333"/>
                                        </p:tgtEl>
                                        <p:attrNameLst>
                                          <p:attrName>style.visibility</p:attrName>
                                        </p:attrNameLst>
                                      </p:cBhvr>
                                      <p:to>
                                        <p:strVal val="visible"/>
                                      </p:to>
                                    </p:set>
                                    <p:animEffect transition="in" filter="dissolve">
                                      <p:cBhvr>
                                        <p:cTn id="45" dur="500"/>
                                        <p:tgtEl>
                                          <p:spTgt spid="333"/>
                                        </p:tgtEl>
                                      </p:cBhvr>
                                    </p:animEffect>
                                  </p:childTnLst>
                                </p:cTn>
                              </p:par>
                              <p:par>
                                <p:cTn id="46" presetID="9"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dissolv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up)">
                                      <p:cBhvr>
                                        <p:cTn id="53" dur="1000"/>
                                        <p:tgtEl>
                                          <p:spTgt spid="13"/>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334"/>
                                        </p:tgtEl>
                                        <p:attrNameLst>
                                          <p:attrName>style.visibility</p:attrName>
                                        </p:attrNameLst>
                                      </p:cBhvr>
                                      <p:to>
                                        <p:strVal val="visible"/>
                                      </p:to>
                                    </p:set>
                                    <p:animEffect transition="in" filter="dissolve">
                                      <p:cBhvr>
                                        <p:cTn id="56" dur="500"/>
                                        <p:tgtEl>
                                          <p:spTgt spid="334"/>
                                        </p:tgtEl>
                                      </p:cBhvr>
                                    </p:animEffect>
                                  </p:childTnLst>
                                </p:cTn>
                              </p:par>
                              <p:par>
                                <p:cTn id="57" presetID="9" presetClass="entr" presetSubtype="0" fill="hold" nodeType="withEffect">
                                  <p:stCondLst>
                                    <p:cond delay="0"/>
                                  </p:stCondLst>
                                  <p:childTnLst>
                                    <p:set>
                                      <p:cBhvr>
                                        <p:cTn id="58" dur="1" fill="hold">
                                          <p:stCondLst>
                                            <p:cond delay="0"/>
                                          </p:stCondLst>
                                        </p:cTn>
                                        <p:tgtEl>
                                          <p:spTgt spid="272"/>
                                        </p:tgtEl>
                                        <p:attrNameLst>
                                          <p:attrName>style.visibility</p:attrName>
                                        </p:attrNameLst>
                                      </p:cBhvr>
                                      <p:to>
                                        <p:strVal val="visible"/>
                                      </p:to>
                                    </p:set>
                                    <p:animEffect transition="in" filter="dissolve">
                                      <p:cBhvr>
                                        <p:cTn id="59" dur="500"/>
                                        <p:tgtEl>
                                          <p:spTgt spid="272"/>
                                        </p:tgtEl>
                                      </p:cBhvr>
                                    </p:animEffect>
                                  </p:childTnLst>
                                </p:cTn>
                              </p:par>
                              <p:par>
                                <p:cTn id="60" presetID="9" presetClass="exit" presetSubtype="0" fill="hold" grpId="1" nodeType="withEffect">
                                  <p:stCondLst>
                                    <p:cond delay="0"/>
                                  </p:stCondLst>
                                  <p:childTnLst>
                                    <p:animEffect transition="out" filter="dissolve">
                                      <p:cBhvr>
                                        <p:cTn id="61" dur="500"/>
                                        <p:tgtEl>
                                          <p:spTgt spid="333"/>
                                        </p:tgtEl>
                                      </p:cBhvr>
                                    </p:animEffect>
                                    <p:set>
                                      <p:cBhvr>
                                        <p:cTn id="62" dur="1" fill="hold">
                                          <p:stCondLst>
                                            <p:cond delay="499"/>
                                          </p:stCondLst>
                                        </p:cTn>
                                        <p:tgtEl>
                                          <p:spTgt spid="333"/>
                                        </p:tgtEl>
                                        <p:attrNameLst>
                                          <p:attrName>style.visibility</p:attrName>
                                        </p:attrNameLst>
                                      </p:cBhvr>
                                      <p:to>
                                        <p:strVal val="hidden"/>
                                      </p:to>
                                    </p:set>
                                  </p:childTnLst>
                                </p:cTn>
                              </p:par>
                              <p:par>
                                <p:cTn id="63" presetID="9" presetClass="exit" presetSubtype="0" fill="hold" nodeType="withEffect">
                                  <p:stCondLst>
                                    <p:cond delay="0"/>
                                  </p:stCondLst>
                                  <p:childTnLst>
                                    <p:animEffect transition="out" filter="dissolve">
                                      <p:cBhvr>
                                        <p:cTn id="64" dur="500"/>
                                        <p:tgtEl>
                                          <p:spTgt spid="22"/>
                                        </p:tgtEl>
                                      </p:cBhvr>
                                    </p:animEffect>
                                    <p:set>
                                      <p:cBhvr>
                                        <p:cTn id="65"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p:bldP spid="328" grpId="0"/>
      <p:bldP spid="328" grpId="1"/>
      <p:bldP spid="333" grpId="0"/>
      <p:bldP spid="333"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5" name="Rectangle 3"/>
          <p:cNvSpPr>
            <a:spLocks noGrp="1" noChangeArrowheads="1"/>
          </p:cNvSpPr>
          <p:nvPr>
            <p:ph type="title"/>
          </p:nvPr>
        </p:nvSpPr>
        <p:spPr>
          <a:xfrm>
            <a:off x="533400" y="0"/>
            <a:ext cx="8200292" cy="1143000"/>
          </a:xfrm>
        </p:spPr>
        <p:txBody>
          <a:bodyPr/>
          <a:lstStyle/>
          <a:p>
            <a:pPr>
              <a:defRPr/>
            </a:pPr>
            <a:r>
              <a:rPr lang="en-US" sz="4000" dirty="0">
                <a:cs typeface="+mj-cs"/>
              </a:rPr>
              <a:t>BGP, OSPF, forwarding table entries</a:t>
            </a:r>
          </a:p>
        </p:txBody>
      </p:sp>
      <p:sp>
        <p:nvSpPr>
          <p:cNvPr id="753668" name="Rectangle 4"/>
          <p:cNvSpPr>
            <a:spLocks noGrp="1" noChangeArrowheads="1"/>
          </p:cNvSpPr>
          <p:nvPr>
            <p:ph type="body" idx="1"/>
          </p:nvPr>
        </p:nvSpPr>
        <p:spPr>
          <a:xfrm>
            <a:off x="3455674" y="4619373"/>
            <a:ext cx="5183508" cy="646893"/>
          </a:xfrm>
        </p:spPr>
        <p:txBody>
          <a:bodyPr/>
          <a:lstStyle/>
          <a:p>
            <a:pPr marL="292100" indent="-292100">
              <a:lnSpc>
                <a:spcPct val="90000"/>
              </a:lnSpc>
            </a:pPr>
            <a:r>
              <a:rPr lang="en-US" sz="2000" dirty="0">
                <a:latin typeface="Gill Sans MT" charset="0"/>
              </a:rPr>
              <a:t>recall: 1a, 1b, 1d learn about </a:t>
            </a:r>
            <a:r>
              <a:rPr lang="en-US" sz="2000" dirty="0" err="1">
                <a:latin typeface="Gill Sans MT" charset="0"/>
              </a:rPr>
              <a:t>dest</a:t>
            </a:r>
            <a:r>
              <a:rPr lang="en-US" sz="2000" dirty="0">
                <a:latin typeface="Gill Sans MT" charset="0"/>
              </a:rPr>
              <a:t> X via iBGP from 1c: “path to X goes through </a:t>
            </a:r>
            <a:r>
              <a:rPr lang="en-US" sz="2000" dirty="0">
                <a:solidFill>
                  <a:srgbClr val="C00000"/>
                </a:solidFill>
                <a:latin typeface="Gill Sans MT" charset="0"/>
              </a:rPr>
              <a:t>1c</a:t>
            </a:r>
            <a:r>
              <a:rPr lang="en-US" sz="2000" dirty="0">
                <a:latin typeface="Gill Sans MT" charset="0"/>
              </a:rPr>
              <a:t>”</a:t>
            </a:r>
          </a:p>
        </p:txBody>
      </p:sp>
      <p:pic>
        <p:nvPicPr>
          <p:cNvPr id="162849" name="Picture 121"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7" y="800100"/>
            <a:ext cx="7966198" cy="23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5" name="Group 124"/>
          <p:cNvGrpSpPr/>
          <p:nvPr/>
        </p:nvGrpSpPr>
        <p:grpSpPr>
          <a:xfrm>
            <a:off x="624887" y="1814322"/>
            <a:ext cx="2557336" cy="1719017"/>
            <a:chOff x="-2170772" y="2784954"/>
            <a:chExt cx="2712783" cy="1853712"/>
          </a:xfrm>
        </p:grpSpPr>
        <p:sp>
          <p:nvSpPr>
            <p:cNvPr id="261" name="Freeform 2"/>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262" name="Group 261"/>
            <p:cNvGrpSpPr/>
            <p:nvPr/>
          </p:nvGrpSpPr>
          <p:grpSpPr>
            <a:xfrm>
              <a:off x="-1935370" y="2935816"/>
              <a:ext cx="2333625" cy="1590649"/>
              <a:chOff x="833331" y="2873352"/>
              <a:chExt cx="2333625" cy="1590649"/>
            </a:xfrm>
          </p:grpSpPr>
          <p:grpSp>
            <p:nvGrpSpPr>
              <p:cNvPr id="263" name="Group 262"/>
              <p:cNvGrpSpPr/>
              <p:nvPr/>
            </p:nvGrpSpPr>
            <p:grpSpPr>
              <a:xfrm>
                <a:off x="1736090" y="2873352"/>
                <a:ext cx="565150" cy="369332"/>
                <a:chOff x="1736090" y="2873352"/>
                <a:chExt cx="565150" cy="369332"/>
              </a:xfrm>
            </p:grpSpPr>
            <p:grpSp>
              <p:nvGrpSpPr>
                <p:cNvPr id="312" name="Group 327"/>
                <p:cNvGrpSpPr>
                  <a:grpSpLocks/>
                </p:cNvGrpSpPr>
                <p:nvPr/>
              </p:nvGrpSpPr>
              <p:grpSpPr bwMode="auto">
                <a:xfrm>
                  <a:off x="1736090" y="2893762"/>
                  <a:ext cx="565150" cy="292100"/>
                  <a:chOff x="1871277" y="1576300"/>
                  <a:chExt cx="1128371" cy="437861"/>
                </a:xfrm>
              </p:grpSpPr>
              <p:sp>
                <p:nvSpPr>
                  <p:cNvPr id="316" name="Oval 315"/>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17" name="Rectangle 316"/>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8" name="Oval 317"/>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19" name="Freeform 318"/>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0" name="Freeform 319"/>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1" name="Freeform 320"/>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2" name="Freeform 321"/>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23" name="Straight Connector 322"/>
                  <p:cNvCxnSpPr>
                    <a:endCxn id="318"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13" name="Group 312"/>
                <p:cNvGrpSpPr/>
                <p:nvPr/>
              </p:nvGrpSpPr>
              <p:grpSpPr>
                <a:xfrm>
                  <a:off x="1770362" y="2873352"/>
                  <a:ext cx="441422" cy="369332"/>
                  <a:chOff x="667045" y="1708643"/>
                  <a:chExt cx="441422" cy="369332"/>
                </a:xfrm>
              </p:grpSpPr>
              <p:sp>
                <p:nvSpPr>
                  <p:cNvPr id="314" name="Oval 313"/>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5" name="TextBox 314"/>
                  <p:cNvSpPr txBox="1"/>
                  <p:nvPr/>
                </p:nvSpPr>
                <p:spPr>
                  <a:xfrm>
                    <a:off x="667045" y="1708643"/>
                    <a:ext cx="441422" cy="369332"/>
                  </a:xfrm>
                  <a:prstGeom prst="rect">
                    <a:avLst/>
                  </a:prstGeom>
                  <a:noFill/>
                </p:spPr>
                <p:txBody>
                  <a:bodyPr wrap="none" rtlCol="0">
                    <a:spAutoFit/>
                  </a:bodyPr>
                  <a:lstStyle/>
                  <a:p>
                    <a:r>
                      <a:rPr lang="en-US" dirty="0"/>
                      <a:t>1b</a:t>
                    </a:r>
                  </a:p>
                </p:txBody>
              </p:sp>
            </p:grpSp>
          </p:grpSp>
          <p:grpSp>
            <p:nvGrpSpPr>
              <p:cNvPr id="264" name="Group 263"/>
              <p:cNvGrpSpPr/>
              <p:nvPr/>
            </p:nvGrpSpPr>
            <p:grpSpPr>
              <a:xfrm>
                <a:off x="1740320" y="4094669"/>
                <a:ext cx="565150" cy="369332"/>
                <a:chOff x="1736090" y="2873352"/>
                <a:chExt cx="565150" cy="369332"/>
              </a:xfrm>
            </p:grpSpPr>
            <p:grpSp>
              <p:nvGrpSpPr>
                <p:cNvPr id="299" name="Group 327"/>
                <p:cNvGrpSpPr>
                  <a:grpSpLocks/>
                </p:cNvGrpSpPr>
                <p:nvPr/>
              </p:nvGrpSpPr>
              <p:grpSpPr bwMode="auto">
                <a:xfrm>
                  <a:off x="1736090" y="2893762"/>
                  <a:ext cx="565150" cy="292100"/>
                  <a:chOff x="1871277" y="1576300"/>
                  <a:chExt cx="1128371" cy="437861"/>
                </a:xfrm>
              </p:grpSpPr>
              <p:sp>
                <p:nvSpPr>
                  <p:cNvPr id="303" name="Oval 302"/>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04" name="Rectangle 303"/>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5" name="Oval 304"/>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06" name="Freeform 305"/>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7" name="Freeform 306"/>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8" name="Freeform 307"/>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9" name="Freeform 308"/>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10" name="Straight Connector 309"/>
                  <p:cNvCxnSpPr>
                    <a:endCxn id="305"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00" name="Group 299"/>
                <p:cNvGrpSpPr/>
                <p:nvPr/>
              </p:nvGrpSpPr>
              <p:grpSpPr>
                <a:xfrm>
                  <a:off x="1770362" y="2873352"/>
                  <a:ext cx="441422" cy="369332"/>
                  <a:chOff x="667045" y="1708643"/>
                  <a:chExt cx="441422" cy="369332"/>
                </a:xfrm>
              </p:grpSpPr>
              <p:sp>
                <p:nvSpPr>
                  <p:cNvPr id="301" name="Oval 300"/>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2" name="TextBox 301"/>
                  <p:cNvSpPr txBox="1"/>
                  <p:nvPr/>
                </p:nvSpPr>
                <p:spPr>
                  <a:xfrm>
                    <a:off x="667045" y="1708643"/>
                    <a:ext cx="441422" cy="369332"/>
                  </a:xfrm>
                  <a:prstGeom prst="rect">
                    <a:avLst/>
                  </a:prstGeom>
                  <a:noFill/>
                </p:spPr>
                <p:txBody>
                  <a:bodyPr wrap="none" rtlCol="0">
                    <a:spAutoFit/>
                  </a:bodyPr>
                  <a:lstStyle/>
                  <a:p>
                    <a:r>
                      <a:rPr lang="en-US" dirty="0"/>
                      <a:t>1d</a:t>
                    </a:r>
                  </a:p>
                </p:txBody>
              </p:sp>
            </p:grpSp>
          </p:grpSp>
          <p:grpSp>
            <p:nvGrpSpPr>
              <p:cNvPr id="265" name="Group 264"/>
              <p:cNvGrpSpPr/>
              <p:nvPr/>
            </p:nvGrpSpPr>
            <p:grpSpPr>
              <a:xfrm>
                <a:off x="2601806" y="3485072"/>
                <a:ext cx="565150" cy="369332"/>
                <a:chOff x="1736090" y="2873352"/>
                <a:chExt cx="565150" cy="369332"/>
              </a:xfrm>
            </p:grpSpPr>
            <p:grpSp>
              <p:nvGrpSpPr>
                <p:cNvPr id="286" name="Group 327"/>
                <p:cNvGrpSpPr>
                  <a:grpSpLocks/>
                </p:cNvGrpSpPr>
                <p:nvPr/>
              </p:nvGrpSpPr>
              <p:grpSpPr bwMode="auto">
                <a:xfrm>
                  <a:off x="1736090" y="2893762"/>
                  <a:ext cx="565150" cy="292100"/>
                  <a:chOff x="1871277" y="1576300"/>
                  <a:chExt cx="1128371" cy="437861"/>
                </a:xfrm>
              </p:grpSpPr>
              <p:sp>
                <p:nvSpPr>
                  <p:cNvPr id="290" name="Oval 289"/>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91" name="Rectangle 290"/>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2" name="Oval 291"/>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93" name="Freeform 292"/>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4" name="Freeform 293"/>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5" name="Freeform 294"/>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6" name="Freeform 295"/>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97" name="Straight Connector 296"/>
                  <p:cNvCxnSpPr>
                    <a:endCxn id="292"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87" name="Group 286"/>
                <p:cNvGrpSpPr/>
                <p:nvPr/>
              </p:nvGrpSpPr>
              <p:grpSpPr>
                <a:xfrm>
                  <a:off x="1770362" y="2873352"/>
                  <a:ext cx="428460" cy="369332"/>
                  <a:chOff x="667045" y="1708643"/>
                  <a:chExt cx="428460" cy="369332"/>
                </a:xfrm>
              </p:grpSpPr>
              <p:sp>
                <p:nvSpPr>
                  <p:cNvPr id="288" name="Oval 287"/>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9" name="TextBox 288"/>
                  <p:cNvSpPr txBox="1"/>
                  <p:nvPr/>
                </p:nvSpPr>
                <p:spPr>
                  <a:xfrm>
                    <a:off x="667045" y="1708643"/>
                    <a:ext cx="428460" cy="369332"/>
                  </a:xfrm>
                  <a:prstGeom prst="rect">
                    <a:avLst/>
                  </a:prstGeom>
                  <a:noFill/>
                </p:spPr>
                <p:txBody>
                  <a:bodyPr wrap="none" rtlCol="0">
                    <a:spAutoFit/>
                  </a:bodyPr>
                  <a:lstStyle/>
                  <a:p>
                    <a:r>
                      <a:rPr lang="en-US" dirty="0"/>
                      <a:t>1c</a:t>
                    </a:r>
                  </a:p>
                </p:txBody>
              </p:sp>
            </p:grpSp>
          </p:grpSp>
          <p:grpSp>
            <p:nvGrpSpPr>
              <p:cNvPr id="266" name="Group 265"/>
              <p:cNvGrpSpPr/>
              <p:nvPr/>
            </p:nvGrpSpPr>
            <p:grpSpPr>
              <a:xfrm>
                <a:off x="833331" y="3478719"/>
                <a:ext cx="565150" cy="369332"/>
                <a:chOff x="1736090" y="2873352"/>
                <a:chExt cx="565150" cy="369332"/>
              </a:xfrm>
            </p:grpSpPr>
            <p:grpSp>
              <p:nvGrpSpPr>
                <p:cNvPr id="273" name="Group 327"/>
                <p:cNvGrpSpPr>
                  <a:grpSpLocks/>
                </p:cNvGrpSpPr>
                <p:nvPr/>
              </p:nvGrpSpPr>
              <p:grpSpPr bwMode="auto">
                <a:xfrm>
                  <a:off x="1736090" y="2893762"/>
                  <a:ext cx="565150" cy="292100"/>
                  <a:chOff x="1871277" y="1576300"/>
                  <a:chExt cx="1128371" cy="437861"/>
                </a:xfrm>
              </p:grpSpPr>
              <p:sp>
                <p:nvSpPr>
                  <p:cNvPr id="277" name="Oval 276"/>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78" name="Rectangle 277"/>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9" name="Oval 278"/>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80" name="Freeform 279"/>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1" name="Freeform 280"/>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2" name="Freeform 281"/>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3" name="Freeform 282"/>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84" name="Straight Connector 283"/>
                  <p:cNvCxnSpPr>
                    <a:endCxn id="279"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74" name="Group 273"/>
                <p:cNvGrpSpPr/>
                <p:nvPr/>
              </p:nvGrpSpPr>
              <p:grpSpPr>
                <a:xfrm>
                  <a:off x="1770362" y="2873352"/>
                  <a:ext cx="441422" cy="369332"/>
                  <a:chOff x="667045" y="1708643"/>
                  <a:chExt cx="441422" cy="369332"/>
                </a:xfrm>
              </p:grpSpPr>
              <p:sp>
                <p:nvSpPr>
                  <p:cNvPr id="275" name="Oval 274"/>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6" name="TextBox 275"/>
                  <p:cNvSpPr txBox="1"/>
                  <p:nvPr/>
                </p:nvSpPr>
                <p:spPr>
                  <a:xfrm>
                    <a:off x="667045" y="1708643"/>
                    <a:ext cx="441422" cy="369332"/>
                  </a:xfrm>
                  <a:prstGeom prst="rect">
                    <a:avLst/>
                  </a:prstGeom>
                  <a:noFill/>
                </p:spPr>
                <p:txBody>
                  <a:bodyPr wrap="none" rtlCol="0">
                    <a:spAutoFit/>
                  </a:bodyPr>
                  <a:lstStyle/>
                  <a:p>
                    <a:r>
                      <a:rPr lang="en-US" dirty="0"/>
                      <a:t>1a</a:t>
                    </a:r>
                  </a:p>
                </p:txBody>
              </p:sp>
            </p:grpSp>
          </p:grpSp>
          <p:cxnSp>
            <p:nvCxnSpPr>
              <p:cNvPr id="269" name="Straight Connector 268"/>
              <p:cNvCxnSpPr>
                <a:stCxn id="316" idx="7"/>
              </p:cNvCxnSpPr>
              <p:nvPr/>
            </p:nvCxnSpPr>
            <p:spPr bwMode="auto">
              <a:xfrm>
                <a:off x="2218708" y="3154477"/>
                <a:ext cx="480042" cy="369773"/>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0" name="Straight Connector 269"/>
              <p:cNvCxnSpPr/>
              <p:nvPr/>
            </p:nvCxnSpPr>
            <p:spPr bwMode="auto">
              <a:xfrm>
                <a:off x="1315140" y="3783345"/>
                <a:ext cx="489235" cy="35258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1" name="Straight Connector 270"/>
              <p:cNvCxnSpPr/>
              <p:nvPr/>
            </p:nvCxnSpPr>
            <p:spPr bwMode="auto">
              <a:xfrm flipH="1">
                <a:off x="2196042" y="3783542"/>
                <a:ext cx="508002" cy="34925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37" name="Straight Connector 336"/>
              <p:cNvCxnSpPr>
                <a:endCxn id="316" idx="2"/>
              </p:cNvCxnSpPr>
              <p:nvPr/>
            </p:nvCxnSpPr>
            <p:spPr bwMode="auto">
              <a:xfrm flipV="1">
                <a:off x="1319809" y="3078707"/>
                <a:ext cx="417868" cy="45701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sp>
        <p:nvSpPr>
          <p:cNvPr id="197" name="Freeform 2"/>
          <p:cNvSpPr>
            <a:spLocks/>
          </p:cNvSpPr>
          <p:nvPr/>
        </p:nvSpPr>
        <p:spPr bwMode="auto">
          <a:xfrm>
            <a:off x="3285692" y="2741493"/>
            <a:ext cx="2545688" cy="1720535"/>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198" name="Group 197"/>
          <p:cNvGrpSpPr/>
          <p:nvPr/>
        </p:nvGrpSpPr>
        <p:grpSpPr>
          <a:xfrm>
            <a:off x="3506594" y="2881517"/>
            <a:ext cx="2189884" cy="1476371"/>
            <a:chOff x="833331" y="2873352"/>
            <a:chExt cx="2333625" cy="1590649"/>
          </a:xfrm>
        </p:grpSpPr>
        <p:grpSp>
          <p:nvGrpSpPr>
            <p:cNvPr id="199" name="Group 198"/>
            <p:cNvGrpSpPr/>
            <p:nvPr/>
          </p:nvGrpSpPr>
          <p:grpSpPr>
            <a:xfrm>
              <a:off x="1736090" y="2873352"/>
              <a:ext cx="565150" cy="369332"/>
              <a:chOff x="1736090" y="2873352"/>
              <a:chExt cx="565150" cy="369332"/>
            </a:xfrm>
          </p:grpSpPr>
          <p:grpSp>
            <p:nvGrpSpPr>
              <p:cNvPr id="248" name="Group 327"/>
              <p:cNvGrpSpPr>
                <a:grpSpLocks/>
              </p:cNvGrpSpPr>
              <p:nvPr/>
            </p:nvGrpSpPr>
            <p:grpSpPr bwMode="auto">
              <a:xfrm>
                <a:off x="1736090" y="2893762"/>
                <a:ext cx="565150" cy="292100"/>
                <a:chOff x="1871277" y="1576300"/>
                <a:chExt cx="1128371" cy="437861"/>
              </a:xfrm>
            </p:grpSpPr>
            <p:sp>
              <p:nvSpPr>
                <p:cNvPr id="252" name="Oval 251"/>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53" name="Rectangle 252"/>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4" name="Oval 253"/>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55" name="Freeform 254"/>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 name="Freeform 255"/>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7" name="Freeform 256"/>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8" name="Freeform 257"/>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59" name="Straight Connector 258"/>
                <p:cNvCxnSpPr>
                  <a:endCxn id="254"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49" name="Group 248"/>
              <p:cNvGrpSpPr/>
              <p:nvPr/>
            </p:nvGrpSpPr>
            <p:grpSpPr>
              <a:xfrm>
                <a:off x="1770362" y="2873352"/>
                <a:ext cx="441422" cy="369332"/>
                <a:chOff x="667045" y="1708643"/>
                <a:chExt cx="441422" cy="369332"/>
              </a:xfrm>
            </p:grpSpPr>
            <p:sp>
              <p:nvSpPr>
                <p:cNvPr id="250" name="Oval 249"/>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1" name="TextBox 250"/>
                <p:cNvSpPr txBox="1"/>
                <p:nvPr/>
              </p:nvSpPr>
              <p:spPr>
                <a:xfrm>
                  <a:off x="667045" y="1708643"/>
                  <a:ext cx="441422" cy="369332"/>
                </a:xfrm>
                <a:prstGeom prst="rect">
                  <a:avLst/>
                </a:prstGeom>
                <a:noFill/>
              </p:spPr>
              <p:txBody>
                <a:bodyPr wrap="none" rtlCol="0">
                  <a:spAutoFit/>
                </a:bodyPr>
                <a:lstStyle/>
                <a:p>
                  <a:r>
                    <a:rPr lang="en-US" dirty="0"/>
                    <a:t>2b</a:t>
                  </a:r>
                </a:p>
              </p:txBody>
            </p:sp>
          </p:grpSp>
        </p:grpSp>
        <p:grpSp>
          <p:nvGrpSpPr>
            <p:cNvPr id="200" name="Group 199"/>
            <p:cNvGrpSpPr/>
            <p:nvPr/>
          </p:nvGrpSpPr>
          <p:grpSpPr>
            <a:xfrm>
              <a:off x="1740320" y="4094669"/>
              <a:ext cx="565150" cy="369332"/>
              <a:chOff x="1736090" y="2873352"/>
              <a:chExt cx="565150" cy="369332"/>
            </a:xfrm>
          </p:grpSpPr>
          <p:grpSp>
            <p:nvGrpSpPr>
              <p:cNvPr id="235" name="Group 327"/>
              <p:cNvGrpSpPr>
                <a:grpSpLocks/>
              </p:cNvGrpSpPr>
              <p:nvPr/>
            </p:nvGrpSpPr>
            <p:grpSpPr bwMode="auto">
              <a:xfrm>
                <a:off x="1736090" y="2893762"/>
                <a:ext cx="565150" cy="292100"/>
                <a:chOff x="1871277" y="1576300"/>
                <a:chExt cx="1128371" cy="437861"/>
              </a:xfrm>
            </p:grpSpPr>
            <p:sp>
              <p:nvSpPr>
                <p:cNvPr id="239" name="Oval 238"/>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0" name="Rectangle 239"/>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1" name="Oval 240"/>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2" name="Freeform 24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3" name="Freeform 242"/>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4" name="Freeform 243"/>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 name="Freeform 244"/>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46" name="Straight Connector 245"/>
                <p:cNvCxnSpPr>
                  <a:endCxn id="241"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36" name="Group 235"/>
              <p:cNvGrpSpPr/>
              <p:nvPr/>
            </p:nvGrpSpPr>
            <p:grpSpPr>
              <a:xfrm>
                <a:off x="1770362" y="2873352"/>
                <a:ext cx="441422" cy="369332"/>
                <a:chOff x="667045" y="1708643"/>
                <a:chExt cx="441422" cy="369332"/>
              </a:xfrm>
            </p:grpSpPr>
            <p:sp>
              <p:nvSpPr>
                <p:cNvPr id="237" name="Oval 236"/>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8" name="TextBox 237"/>
                <p:cNvSpPr txBox="1"/>
                <p:nvPr/>
              </p:nvSpPr>
              <p:spPr>
                <a:xfrm>
                  <a:off x="667045" y="1708643"/>
                  <a:ext cx="441422" cy="369332"/>
                </a:xfrm>
                <a:prstGeom prst="rect">
                  <a:avLst/>
                </a:prstGeom>
                <a:noFill/>
              </p:spPr>
              <p:txBody>
                <a:bodyPr wrap="none" rtlCol="0">
                  <a:spAutoFit/>
                </a:bodyPr>
                <a:lstStyle/>
                <a:p>
                  <a:r>
                    <a:rPr lang="en-US" dirty="0"/>
                    <a:t>2d</a:t>
                  </a:r>
                </a:p>
              </p:txBody>
            </p:sp>
          </p:grpSp>
        </p:grpSp>
        <p:grpSp>
          <p:nvGrpSpPr>
            <p:cNvPr id="201" name="Group 200"/>
            <p:cNvGrpSpPr/>
            <p:nvPr/>
          </p:nvGrpSpPr>
          <p:grpSpPr>
            <a:xfrm>
              <a:off x="2601806" y="3485072"/>
              <a:ext cx="565150" cy="369332"/>
              <a:chOff x="1736090" y="2873352"/>
              <a:chExt cx="565150" cy="369332"/>
            </a:xfrm>
          </p:grpSpPr>
          <p:grpSp>
            <p:nvGrpSpPr>
              <p:cNvPr id="222" name="Group 327"/>
              <p:cNvGrpSpPr>
                <a:grpSpLocks/>
              </p:cNvGrpSpPr>
              <p:nvPr/>
            </p:nvGrpSpPr>
            <p:grpSpPr bwMode="auto">
              <a:xfrm>
                <a:off x="1736090" y="2893762"/>
                <a:ext cx="565150" cy="292100"/>
                <a:chOff x="1871277" y="1576300"/>
                <a:chExt cx="1128371" cy="437861"/>
              </a:xfrm>
            </p:grpSpPr>
            <p:sp>
              <p:nvSpPr>
                <p:cNvPr id="226" name="Oval 225"/>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27" name="Rectangle 226"/>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8" name="Oval 227"/>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29" name="Freeform 228"/>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0" name="Freeform 229"/>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1" name="Freeform 230"/>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2" name="Freeform 231"/>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33" name="Straight Connector 232"/>
                <p:cNvCxnSpPr>
                  <a:endCxn id="228"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23" name="Group 222"/>
              <p:cNvGrpSpPr/>
              <p:nvPr/>
            </p:nvGrpSpPr>
            <p:grpSpPr>
              <a:xfrm>
                <a:off x="1770362" y="2873352"/>
                <a:ext cx="428460" cy="369332"/>
                <a:chOff x="667045" y="1708643"/>
                <a:chExt cx="428460" cy="369332"/>
              </a:xfrm>
            </p:grpSpPr>
            <p:sp>
              <p:nvSpPr>
                <p:cNvPr id="224" name="Oval 223"/>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5" name="TextBox 224"/>
                <p:cNvSpPr txBox="1"/>
                <p:nvPr/>
              </p:nvSpPr>
              <p:spPr>
                <a:xfrm>
                  <a:off x="667045" y="1708643"/>
                  <a:ext cx="428460" cy="369332"/>
                </a:xfrm>
                <a:prstGeom prst="rect">
                  <a:avLst/>
                </a:prstGeom>
                <a:noFill/>
              </p:spPr>
              <p:txBody>
                <a:bodyPr wrap="none" rtlCol="0">
                  <a:spAutoFit/>
                </a:bodyPr>
                <a:lstStyle/>
                <a:p>
                  <a:r>
                    <a:rPr lang="en-US" dirty="0"/>
                    <a:t>2c</a:t>
                  </a:r>
                </a:p>
              </p:txBody>
            </p:sp>
          </p:grpSp>
        </p:grpSp>
        <p:grpSp>
          <p:nvGrpSpPr>
            <p:cNvPr id="202" name="Group 201"/>
            <p:cNvGrpSpPr/>
            <p:nvPr/>
          </p:nvGrpSpPr>
          <p:grpSpPr>
            <a:xfrm>
              <a:off x="833331" y="3478719"/>
              <a:ext cx="565150" cy="369332"/>
              <a:chOff x="1736090" y="2873352"/>
              <a:chExt cx="565150" cy="369332"/>
            </a:xfrm>
          </p:grpSpPr>
          <p:grpSp>
            <p:nvGrpSpPr>
              <p:cNvPr id="209" name="Group 327"/>
              <p:cNvGrpSpPr>
                <a:grpSpLocks/>
              </p:cNvGrpSpPr>
              <p:nvPr/>
            </p:nvGrpSpPr>
            <p:grpSpPr bwMode="auto">
              <a:xfrm>
                <a:off x="1736090" y="2893762"/>
                <a:ext cx="565150" cy="292100"/>
                <a:chOff x="1871277" y="1576300"/>
                <a:chExt cx="1128371" cy="437861"/>
              </a:xfrm>
            </p:grpSpPr>
            <p:sp>
              <p:nvSpPr>
                <p:cNvPr id="213" name="Oval 212"/>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14" name="Rectangle 213"/>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5" name="Oval 214"/>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16" name="Freeform 215"/>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7" name="Freeform 216"/>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8" name="Freeform 217"/>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9" name="Freeform 218"/>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20" name="Straight Connector 219"/>
                <p:cNvCxnSpPr>
                  <a:endCxn id="215"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1770362" y="2873352"/>
                <a:ext cx="441422" cy="369332"/>
                <a:chOff x="667045" y="1708643"/>
                <a:chExt cx="441422" cy="369332"/>
              </a:xfrm>
            </p:grpSpPr>
            <p:sp>
              <p:nvSpPr>
                <p:cNvPr id="211" name="Oval 210"/>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2" name="TextBox 211"/>
                <p:cNvSpPr txBox="1"/>
                <p:nvPr/>
              </p:nvSpPr>
              <p:spPr>
                <a:xfrm>
                  <a:off x="667045" y="1708643"/>
                  <a:ext cx="441422" cy="369332"/>
                </a:xfrm>
                <a:prstGeom prst="rect">
                  <a:avLst/>
                </a:prstGeom>
                <a:noFill/>
              </p:spPr>
              <p:txBody>
                <a:bodyPr wrap="none" rtlCol="0">
                  <a:spAutoFit/>
                </a:bodyPr>
                <a:lstStyle/>
                <a:p>
                  <a:r>
                    <a:rPr lang="en-US" dirty="0"/>
                    <a:t>2a</a:t>
                  </a:r>
                </a:p>
              </p:txBody>
            </p:sp>
          </p:grpSp>
        </p:grpSp>
        <p:cxnSp>
          <p:nvCxnSpPr>
            <p:cNvPr id="203" name="Straight Connector 202"/>
            <p:cNvCxnSpPr>
              <a:endCxn id="238" idx="0"/>
            </p:cNvCxnSpPr>
            <p:nvPr/>
          </p:nvCxnSpPr>
          <p:spPr bwMode="auto">
            <a:xfrm>
              <a:off x="1991073" y="3173114"/>
              <a:ext cx="4230" cy="92155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5" name="Straight Connector 204"/>
            <p:cNvCxnSpPr/>
            <p:nvPr/>
          </p:nvCxnSpPr>
          <p:spPr bwMode="auto">
            <a:xfrm>
              <a:off x="2280478" y="3145660"/>
              <a:ext cx="435814" cy="35947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6" name="Straight Connector 205"/>
            <p:cNvCxnSpPr/>
            <p:nvPr/>
          </p:nvCxnSpPr>
          <p:spPr bwMode="auto">
            <a:xfrm>
              <a:off x="1300073" y="3768911"/>
              <a:ext cx="527386" cy="368208"/>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7" name="Straight Connector 206"/>
            <p:cNvCxnSpPr/>
            <p:nvPr/>
          </p:nvCxnSpPr>
          <p:spPr bwMode="auto">
            <a:xfrm flipH="1">
              <a:off x="2194462" y="3713972"/>
              <a:ext cx="509583" cy="42894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133" name="Freeform 2"/>
          <p:cNvSpPr>
            <a:spLocks/>
          </p:cNvSpPr>
          <p:nvPr/>
        </p:nvSpPr>
        <p:spPr bwMode="auto">
          <a:xfrm>
            <a:off x="5507686" y="1673235"/>
            <a:ext cx="2575521" cy="1672516"/>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134" name="Group 133"/>
          <p:cNvGrpSpPr/>
          <p:nvPr/>
        </p:nvGrpSpPr>
        <p:grpSpPr>
          <a:xfrm>
            <a:off x="5731177" y="1809351"/>
            <a:ext cx="2215548" cy="1435167"/>
            <a:chOff x="833331" y="2873352"/>
            <a:chExt cx="2333625" cy="1590649"/>
          </a:xfrm>
        </p:grpSpPr>
        <p:grpSp>
          <p:nvGrpSpPr>
            <p:cNvPr id="135" name="Group 134"/>
            <p:cNvGrpSpPr/>
            <p:nvPr/>
          </p:nvGrpSpPr>
          <p:grpSpPr>
            <a:xfrm>
              <a:off x="1736090" y="2873352"/>
              <a:ext cx="565150" cy="369332"/>
              <a:chOff x="1736090" y="2873352"/>
              <a:chExt cx="565150" cy="369332"/>
            </a:xfrm>
          </p:grpSpPr>
          <p:grpSp>
            <p:nvGrpSpPr>
              <p:cNvPr id="184" name="Group 327"/>
              <p:cNvGrpSpPr>
                <a:grpSpLocks/>
              </p:cNvGrpSpPr>
              <p:nvPr/>
            </p:nvGrpSpPr>
            <p:grpSpPr bwMode="auto">
              <a:xfrm>
                <a:off x="1736090" y="2893762"/>
                <a:ext cx="565150" cy="292100"/>
                <a:chOff x="1871277" y="1576300"/>
                <a:chExt cx="1128371" cy="437861"/>
              </a:xfrm>
            </p:grpSpPr>
            <p:sp>
              <p:nvSpPr>
                <p:cNvPr id="188" name="Oval 187"/>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89" name="Rectangle 188"/>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0" name="Oval 189"/>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91" name="Freeform 190"/>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2" name="Freeform 191"/>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3" name="Freeform 192"/>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4" name="Freeform 193"/>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95" name="Straight Connector 194"/>
                <p:cNvCxnSpPr>
                  <a:endCxn id="190"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85" name="Group 184"/>
              <p:cNvGrpSpPr/>
              <p:nvPr/>
            </p:nvGrpSpPr>
            <p:grpSpPr>
              <a:xfrm>
                <a:off x="1770362" y="2873352"/>
                <a:ext cx="441422" cy="369332"/>
                <a:chOff x="667045" y="1708643"/>
                <a:chExt cx="441422" cy="369332"/>
              </a:xfrm>
            </p:grpSpPr>
            <p:sp>
              <p:nvSpPr>
                <p:cNvPr id="186" name="Oval 185"/>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7" name="TextBox 186"/>
                <p:cNvSpPr txBox="1"/>
                <p:nvPr/>
              </p:nvSpPr>
              <p:spPr>
                <a:xfrm>
                  <a:off x="667045" y="1708643"/>
                  <a:ext cx="441422" cy="369332"/>
                </a:xfrm>
                <a:prstGeom prst="rect">
                  <a:avLst/>
                </a:prstGeom>
                <a:noFill/>
              </p:spPr>
              <p:txBody>
                <a:bodyPr wrap="none" rtlCol="0">
                  <a:spAutoFit/>
                </a:bodyPr>
                <a:lstStyle/>
                <a:p>
                  <a:r>
                    <a:rPr lang="en-US" dirty="0"/>
                    <a:t>3b</a:t>
                  </a:r>
                </a:p>
              </p:txBody>
            </p:sp>
          </p:grpSp>
        </p:grpSp>
        <p:grpSp>
          <p:nvGrpSpPr>
            <p:cNvPr id="136" name="Group 135"/>
            <p:cNvGrpSpPr/>
            <p:nvPr/>
          </p:nvGrpSpPr>
          <p:grpSpPr>
            <a:xfrm>
              <a:off x="1740320" y="4094669"/>
              <a:ext cx="565150" cy="369332"/>
              <a:chOff x="1736090" y="2873352"/>
              <a:chExt cx="565150" cy="369332"/>
            </a:xfrm>
          </p:grpSpPr>
          <p:grpSp>
            <p:nvGrpSpPr>
              <p:cNvPr id="171" name="Group 327"/>
              <p:cNvGrpSpPr>
                <a:grpSpLocks/>
              </p:cNvGrpSpPr>
              <p:nvPr/>
            </p:nvGrpSpPr>
            <p:grpSpPr bwMode="auto">
              <a:xfrm>
                <a:off x="1736090" y="2893762"/>
                <a:ext cx="565150" cy="292100"/>
                <a:chOff x="1871277" y="1576300"/>
                <a:chExt cx="1128371" cy="437861"/>
              </a:xfrm>
            </p:grpSpPr>
            <p:sp>
              <p:nvSpPr>
                <p:cNvPr id="175" name="Oval 174"/>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76" name="Rectangle 175"/>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7" name="Oval 176"/>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78" name="Freeform 177"/>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9" name="Freeform 178"/>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0" name="Freeform 179"/>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1" name="Freeform 180"/>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82" name="Straight Connector 181"/>
                <p:cNvCxnSpPr>
                  <a:endCxn id="177"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72" name="Group 171"/>
              <p:cNvGrpSpPr/>
              <p:nvPr/>
            </p:nvGrpSpPr>
            <p:grpSpPr>
              <a:xfrm>
                <a:off x="1770362" y="2873352"/>
                <a:ext cx="441422" cy="369332"/>
                <a:chOff x="667045" y="1708643"/>
                <a:chExt cx="441422" cy="369332"/>
              </a:xfrm>
            </p:grpSpPr>
            <p:sp>
              <p:nvSpPr>
                <p:cNvPr id="173" name="Oval 172"/>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4" name="TextBox 173"/>
                <p:cNvSpPr txBox="1"/>
                <p:nvPr/>
              </p:nvSpPr>
              <p:spPr>
                <a:xfrm>
                  <a:off x="667045" y="1708643"/>
                  <a:ext cx="441422" cy="369332"/>
                </a:xfrm>
                <a:prstGeom prst="rect">
                  <a:avLst/>
                </a:prstGeom>
                <a:noFill/>
              </p:spPr>
              <p:txBody>
                <a:bodyPr wrap="none" rtlCol="0">
                  <a:spAutoFit/>
                </a:bodyPr>
                <a:lstStyle/>
                <a:p>
                  <a:r>
                    <a:rPr lang="en-US" dirty="0"/>
                    <a:t>3d</a:t>
                  </a:r>
                </a:p>
              </p:txBody>
            </p:sp>
          </p:grpSp>
        </p:grpSp>
        <p:grpSp>
          <p:nvGrpSpPr>
            <p:cNvPr id="137" name="Group 136"/>
            <p:cNvGrpSpPr/>
            <p:nvPr/>
          </p:nvGrpSpPr>
          <p:grpSpPr>
            <a:xfrm>
              <a:off x="2601806" y="3485072"/>
              <a:ext cx="565150" cy="369332"/>
              <a:chOff x="1736090" y="2873352"/>
              <a:chExt cx="565150" cy="369332"/>
            </a:xfrm>
          </p:grpSpPr>
          <p:grpSp>
            <p:nvGrpSpPr>
              <p:cNvPr id="158" name="Group 327"/>
              <p:cNvGrpSpPr>
                <a:grpSpLocks/>
              </p:cNvGrpSpPr>
              <p:nvPr/>
            </p:nvGrpSpPr>
            <p:grpSpPr bwMode="auto">
              <a:xfrm>
                <a:off x="1736090" y="2893762"/>
                <a:ext cx="565150" cy="292100"/>
                <a:chOff x="1871277" y="1576300"/>
                <a:chExt cx="1128371" cy="437861"/>
              </a:xfrm>
            </p:grpSpPr>
            <p:sp>
              <p:nvSpPr>
                <p:cNvPr id="162" name="Oval 161"/>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63" name="Rectangle 162"/>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4" name="Oval 163"/>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65" name="Freeform 164"/>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6" name="Freeform 165"/>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7" name="Freeform 166"/>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8" name="Freeform 167"/>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69" name="Straight Connector 168"/>
                <p:cNvCxnSpPr>
                  <a:endCxn id="164"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59" name="Group 158"/>
              <p:cNvGrpSpPr/>
              <p:nvPr/>
            </p:nvGrpSpPr>
            <p:grpSpPr>
              <a:xfrm>
                <a:off x="1770362" y="2873352"/>
                <a:ext cx="428460" cy="369332"/>
                <a:chOff x="667045" y="1708643"/>
                <a:chExt cx="428460" cy="369332"/>
              </a:xfrm>
            </p:grpSpPr>
            <p:sp>
              <p:nvSpPr>
                <p:cNvPr id="160" name="Oval 159"/>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1" name="TextBox 160"/>
                <p:cNvSpPr txBox="1"/>
                <p:nvPr/>
              </p:nvSpPr>
              <p:spPr>
                <a:xfrm>
                  <a:off x="667045" y="1708643"/>
                  <a:ext cx="428460" cy="369332"/>
                </a:xfrm>
                <a:prstGeom prst="rect">
                  <a:avLst/>
                </a:prstGeom>
                <a:noFill/>
              </p:spPr>
              <p:txBody>
                <a:bodyPr wrap="none" rtlCol="0">
                  <a:spAutoFit/>
                </a:bodyPr>
                <a:lstStyle/>
                <a:p>
                  <a:r>
                    <a:rPr lang="en-US" dirty="0"/>
                    <a:t>3c</a:t>
                  </a:r>
                </a:p>
              </p:txBody>
            </p:sp>
          </p:grpSp>
        </p:grpSp>
        <p:grpSp>
          <p:nvGrpSpPr>
            <p:cNvPr id="138" name="Group 137"/>
            <p:cNvGrpSpPr/>
            <p:nvPr/>
          </p:nvGrpSpPr>
          <p:grpSpPr>
            <a:xfrm>
              <a:off x="833331" y="3478719"/>
              <a:ext cx="565150" cy="369332"/>
              <a:chOff x="1736090" y="2873352"/>
              <a:chExt cx="565150" cy="369332"/>
            </a:xfrm>
          </p:grpSpPr>
          <p:grpSp>
            <p:nvGrpSpPr>
              <p:cNvPr id="145" name="Group 327"/>
              <p:cNvGrpSpPr>
                <a:grpSpLocks/>
              </p:cNvGrpSpPr>
              <p:nvPr/>
            </p:nvGrpSpPr>
            <p:grpSpPr bwMode="auto">
              <a:xfrm>
                <a:off x="1736090" y="2893762"/>
                <a:ext cx="565150" cy="292100"/>
                <a:chOff x="1871277" y="1576300"/>
                <a:chExt cx="1128371" cy="437861"/>
              </a:xfrm>
            </p:grpSpPr>
            <p:sp>
              <p:nvSpPr>
                <p:cNvPr id="149" name="Oval 148"/>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50" name="Rectangle 149"/>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1" name="Oval 150"/>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52" name="Freeform 15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3" name="Freeform 152"/>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4" name="Freeform 153"/>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5" name="Freeform 154"/>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56" name="Straight Connector 155"/>
                <p:cNvCxnSpPr>
                  <a:endCxn id="151"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1770362" y="2873352"/>
                <a:ext cx="441422" cy="369332"/>
                <a:chOff x="667045" y="1708643"/>
                <a:chExt cx="441422" cy="369332"/>
              </a:xfrm>
            </p:grpSpPr>
            <p:sp>
              <p:nvSpPr>
                <p:cNvPr id="147" name="Oval 146"/>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TextBox 147"/>
                <p:cNvSpPr txBox="1"/>
                <p:nvPr/>
              </p:nvSpPr>
              <p:spPr>
                <a:xfrm>
                  <a:off x="667045" y="1708643"/>
                  <a:ext cx="441422" cy="369332"/>
                </a:xfrm>
                <a:prstGeom prst="rect">
                  <a:avLst/>
                </a:prstGeom>
                <a:noFill/>
              </p:spPr>
              <p:txBody>
                <a:bodyPr wrap="none" rtlCol="0">
                  <a:spAutoFit/>
                </a:bodyPr>
                <a:lstStyle/>
                <a:p>
                  <a:r>
                    <a:rPr lang="en-US" dirty="0"/>
                    <a:t>3a</a:t>
                  </a:r>
                </a:p>
              </p:txBody>
            </p:sp>
          </p:grpSp>
        </p:grpSp>
        <p:cxnSp>
          <p:nvCxnSpPr>
            <p:cNvPr id="140" name="Straight Connector 139"/>
            <p:cNvCxnSpPr/>
            <p:nvPr/>
          </p:nvCxnSpPr>
          <p:spPr bwMode="auto">
            <a:xfrm>
              <a:off x="1407477" y="3648621"/>
              <a:ext cx="1204913" cy="6353"/>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1" name="Straight Connector 140"/>
            <p:cNvCxnSpPr>
              <a:stCxn id="188" idx="7"/>
            </p:cNvCxnSpPr>
            <p:nvPr/>
          </p:nvCxnSpPr>
          <p:spPr bwMode="auto">
            <a:xfrm>
              <a:off x="2218708" y="3154477"/>
              <a:ext cx="480042" cy="369773"/>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2" name="Straight Connector 141"/>
            <p:cNvCxnSpPr/>
            <p:nvPr/>
          </p:nvCxnSpPr>
          <p:spPr bwMode="auto">
            <a:xfrm>
              <a:off x="1300073" y="3786304"/>
              <a:ext cx="477927" cy="35707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4" name="Straight Connector 143"/>
            <p:cNvCxnSpPr/>
            <p:nvPr/>
          </p:nvCxnSpPr>
          <p:spPr bwMode="auto">
            <a:xfrm flipH="1">
              <a:off x="1287553" y="3166946"/>
              <a:ext cx="508002" cy="34925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cxnSp>
        <p:nvCxnSpPr>
          <p:cNvPr id="128" name="Straight Connector 127"/>
          <p:cNvCxnSpPr/>
          <p:nvPr/>
        </p:nvCxnSpPr>
        <p:spPr bwMode="auto">
          <a:xfrm flipH="1" flipV="1">
            <a:off x="3046707" y="2702855"/>
            <a:ext cx="542552" cy="78120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9" name="Straight Connector 128"/>
          <p:cNvCxnSpPr/>
          <p:nvPr/>
        </p:nvCxnSpPr>
        <p:spPr bwMode="auto">
          <a:xfrm flipV="1">
            <a:off x="5523188" y="2643973"/>
            <a:ext cx="337735" cy="82312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0" name="TextBox 129"/>
          <p:cNvSpPr txBox="1"/>
          <p:nvPr/>
        </p:nvSpPr>
        <p:spPr>
          <a:xfrm>
            <a:off x="3493291" y="2801177"/>
            <a:ext cx="682273" cy="400110"/>
          </a:xfrm>
          <a:prstGeom prst="rect">
            <a:avLst/>
          </a:prstGeom>
          <a:noFill/>
        </p:spPr>
        <p:txBody>
          <a:bodyPr wrap="none" rtlCol="0">
            <a:spAutoFit/>
          </a:bodyPr>
          <a:lstStyle/>
          <a:p>
            <a:r>
              <a:rPr lang="en-US" sz="2000" dirty="0">
                <a:solidFill>
                  <a:srgbClr val="000090"/>
                </a:solidFill>
              </a:rPr>
              <a:t>AS2</a:t>
            </a:r>
          </a:p>
        </p:txBody>
      </p:sp>
      <p:sp>
        <p:nvSpPr>
          <p:cNvPr id="131" name="TextBox 130"/>
          <p:cNvSpPr txBox="1"/>
          <p:nvPr/>
        </p:nvSpPr>
        <p:spPr>
          <a:xfrm>
            <a:off x="5543950" y="1714475"/>
            <a:ext cx="682273" cy="400110"/>
          </a:xfrm>
          <a:prstGeom prst="rect">
            <a:avLst/>
          </a:prstGeom>
          <a:noFill/>
        </p:spPr>
        <p:txBody>
          <a:bodyPr wrap="none" rtlCol="0">
            <a:spAutoFit/>
          </a:bodyPr>
          <a:lstStyle/>
          <a:p>
            <a:r>
              <a:rPr lang="en-US" sz="2000" dirty="0">
                <a:solidFill>
                  <a:srgbClr val="000090"/>
                </a:solidFill>
              </a:rPr>
              <a:t>AS3</a:t>
            </a:r>
          </a:p>
        </p:txBody>
      </p:sp>
      <p:sp>
        <p:nvSpPr>
          <p:cNvPr id="132" name="TextBox 131"/>
          <p:cNvSpPr txBox="1"/>
          <p:nvPr/>
        </p:nvSpPr>
        <p:spPr>
          <a:xfrm>
            <a:off x="707172" y="1925151"/>
            <a:ext cx="682273" cy="400110"/>
          </a:xfrm>
          <a:prstGeom prst="rect">
            <a:avLst/>
          </a:prstGeom>
          <a:noFill/>
        </p:spPr>
        <p:txBody>
          <a:bodyPr wrap="none" rtlCol="0">
            <a:spAutoFit/>
          </a:bodyPr>
          <a:lstStyle/>
          <a:p>
            <a:r>
              <a:rPr lang="en-US" sz="2000" dirty="0">
                <a:solidFill>
                  <a:srgbClr val="000090"/>
                </a:solidFill>
              </a:rPr>
              <a:t>AS1</a:t>
            </a:r>
          </a:p>
        </p:txBody>
      </p:sp>
      <p:grpSp>
        <p:nvGrpSpPr>
          <p:cNvPr id="11" name="Group 10"/>
          <p:cNvGrpSpPr/>
          <p:nvPr/>
        </p:nvGrpSpPr>
        <p:grpSpPr>
          <a:xfrm>
            <a:off x="7070827" y="2776082"/>
            <a:ext cx="1701734" cy="616172"/>
            <a:chOff x="7073692" y="5469792"/>
            <a:chExt cx="1701734" cy="616172"/>
          </a:xfrm>
        </p:grpSpPr>
        <p:grpSp>
          <p:nvGrpSpPr>
            <p:cNvPr id="10" name="Group 9"/>
            <p:cNvGrpSpPr/>
            <p:nvPr/>
          </p:nvGrpSpPr>
          <p:grpSpPr>
            <a:xfrm>
              <a:off x="7073692" y="5469792"/>
              <a:ext cx="1701734" cy="616172"/>
              <a:chOff x="6946249" y="5096269"/>
              <a:chExt cx="1701734" cy="616172"/>
            </a:xfrm>
          </p:grpSpPr>
          <p:sp>
            <p:nvSpPr>
              <p:cNvPr id="399" name="Freeform 2"/>
              <p:cNvSpPr>
                <a:spLocks/>
              </p:cNvSpPr>
              <p:nvPr/>
            </p:nvSpPr>
            <p:spPr bwMode="auto">
              <a:xfrm>
                <a:off x="6946249" y="5096269"/>
                <a:ext cx="1701734" cy="61617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 w 9959"/>
                  <a:gd name="connsiteY0" fmla="*/ 5593 h 11352"/>
                  <a:gd name="connsiteX1" fmla="*/ 1089 w 9959"/>
                  <a:gd name="connsiteY1" fmla="*/ 469 h 11352"/>
                  <a:gd name="connsiteX2" fmla="*/ 4845 w 9959"/>
                  <a:gd name="connsiteY2" fmla="*/ 561 h 11352"/>
                  <a:gd name="connsiteX3" fmla="*/ 8027 w 9959"/>
                  <a:gd name="connsiteY3" fmla="*/ 3370 h 11352"/>
                  <a:gd name="connsiteX4" fmla="*/ 9955 w 9959"/>
                  <a:gd name="connsiteY4" fmla="*/ 5970 h 11352"/>
                  <a:gd name="connsiteX5" fmla="*/ 8435 w 9959"/>
                  <a:gd name="connsiteY5" fmla="*/ 7863 h 11352"/>
                  <a:gd name="connsiteX6" fmla="*/ 5161 w 9959"/>
                  <a:gd name="connsiteY6" fmla="*/ 11352 h 11352"/>
                  <a:gd name="connsiteX7" fmla="*/ 2712 w 9959"/>
                  <a:gd name="connsiteY7" fmla="*/ 8240 h 11352"/>
                  <a:gd name="connsiteX8" fmla="*/ 1334 w 9959"/>
                  <a:gd name="connsiteY8" fmla="*/ 7922 h 11352"/>
                  <a:gd name="connsiteX9" fmla="*/ 4 w 9959"/>
                  <a:gd name="connsiteY9" fmla="*/ 5593 h 11352"/>
                  <a:gd name="connsiteX0" fmla="*/ 0 w 11223"/>
                  <a:gd name="connsiteY0" fmla="*/ 3835 h 9929"/>
                  <a:gd name="connsiteX1" fmla="*/ 2316 w 11223"/>
                  <a:gd name="connsiteY1" fmla="*/ 342 h 9929"/>
                  <a:gd name="connsiteX2" fmla="*/ 6088 w 11223"/>
                  <a:gd name="connsiteY2" fmla="*/ 423 h 9929"/>
                  <a:gd name="connsiteX3" fmla="*/ 9283 w 11223"/>
                  <a:gd name="connsiteY3" fmla="*/ 2898 h 9929"/>
                  <a:gd name="connsiteX4" fmla="*/ 11219 w 11223"/>
                  <a:gd name="connsiteY4" fmla="*/ 5188 h 9929"/>
                  <a:gd name="connsiteX5" fmla="*/ 9693 w 11223"/>
                  <a:gd name="connsiteY5" fmla="*/ 6856 h 9929"/>
                  <a:gd name="connsiteX6" fmla="*/ 6405 w 11223"/>
                  <a:gd name="connsiteY6" fmla="*/ 9929 h 9929"/>
                  <a:gd name="connsiteX7" fmla="*/ 3946 w 11223"/>
                  <a:gd name="connsiteY7" fmla="*/ 7188 h 9929"/>
                  <a:gd name="connsiteX8" fmla="*/ 2562 w 11223"/>
                  <a:gd name="connsiteY8" fmla="*/ 6908 h 9929"/>
                  <a:gd name="connsiteX9" fmla="*/ 0 w 11223"/>
                  <a:gd name="connsiteY9" fmla="*/ 3835 h 9929"/>
                  <a:gd name="connsiteX0" fmla="*/ 0 w 9999"/>
                  <a:gd name="connsiteY0" fmla="*/ 3862 h 10000"/>
                  <a:gd name="connsiteX1" fmla="*/ 2064 w 9999"/>
                  <a:gd name="connsiteY1" fmla="*/ 344 h 10000"/>
                  <a:gd name="connsiteX2" fmla="*/ 5425 w 9999"/>
                  <a:gd name="connsiteY2" fmla="*/ 426 h 10000"/>
                  <a:gd name="connsiteX3" fmla="*/ 8271 w 9999"/>
                  <a:gd name="connsiteY3" fmla="*/ 2919 h 10000"/>
                  <a:gd name="connsiteX4" fmla="*/ 9996 w 9999"/>
                  <a:gd name="connsiteY4" fmla="*/ 5225 h 10000"/>
                  <a:gd name="connsiteX5" fmla="*/ 8637 w 9999"/>
                  <a:gd name="connsiteY5" fmla="*/ 6905 h 10000"/>
                  <a:gd name="connsiteX6" fmla="*/ 5707 w 9999"/>
                  <a:gd name="connsiteY6" fmla="*/ 10000 h 10000"/>
                  <a:gd name="connsiteX7" fmla="*/ 2283 w 9999"/>
                  <a:gd name="connsiteY7" fmla="*/ 6957 h 10000"/>
                  <a:gd name="connsiteX8" fmla="*/ 0 w 9999"/>
                  <a:gd name="connsiteY8" fmla="*/ 3862 h 10000"/>
                  <a:gd name="connsiteX0" fmla="*/ 124 w 10124"/>
                  <a:gd name="connsiteY0" fmla="*/ 3862 h 10000"/>
                  <a:gd name="connsiteX1" fmla="*/ 2188 w 10124"/>
                  <a:gd name="connsiteY1" fmla="*/ 344 h 10000"/>
                  <a:gd name="connsiteX2" fmla="*/ 5550 w 10124"/>
                  <a:gd name="connsiteY2" fmla="*/ 426 h 10000"/>
                  <a:gd name="connsiteX3" fmla="*/ 8396 w 10124"/>
                  <a:gd name="connsiteY3" fmla="*/ 2919 h 10000"/>
                  <a:gd name="connsiteX4" fmla="*/ 10121 w 10124"/>
                  <a:gd name="connsiteY4" fmla="*/ 5225 h 10000"/>
                  <a:gd name="connsiteX5" fmla="*/ 8762 w 10124"/>
                  <a:gd name="connsiteY5" fmla="*/ 6905 h 10000"/>
                  <a:gd name="connsiteX6" fmla="*/ 5832 w 10124"/>
                  <a:gd name="connsiteY6" fmla="*/ 10000 h 10000"/>
                  <a:gd name="connsiteX7" fmla="*/ 124 w 10124"/>
                  <a:gd name="connsiteY7" fmla="*/ 3862 h 10000"/>
                  <a:gd name="connsiteX0" fmla="*/ 43 w 10045"/>
                  <a:gd name="connsiteY0" fmla="*/ 3862 h 6912"/>
                  <a:gd name="connsiteX1" fmla="*/ 2107 w 10045"/>
                  <a:gd name="connsiteY1" fmla="*/ 344 h 6912"/>
                  <a:gd name="connsiteX2" fmla="*/ 5469 w 10045"/>
                  <a:gd name="connsiteY2" fmla="*/ 426 h 6912"/>
                  <a:gd name="connsiteX3" fmla="*/ 8315 w 10045"/>
                  <a:gd name="connsiteY3" fmla="*/ 2919 h 6912"/>
                  <a:gd name="connsiteX4" fmla="*/ 10040 w 10045"/>
                  <a:gd name="connsiteY4" fmla="*/ 5225 h 6912"/>
                  <a:gd name="connsiteX5" fmla="*/ 8681 w 10045"/>
                  <a:gd name="connsiteY5" fmla="*/ 6905 h 6912"/>
                  <a:gd name="connsiteX6" fmla="*/ 3967 w 10045"/>
                  <a:gd name="connsiteY6" fmla="*/ 5885 h 6912"/>
                  <a:gd name="connsiteX7" fmla="*/ 43 w 10045"/>
                  <a:gd name="connsiteY7" fmla="*/ 3862 h 6912"/>
                  <a:gd name="connsiteX0" fmla="*/ 47 w 10004"/>
                  <a:gd name="connsiteY0" fmla="*/ 5106 h 9519"/>
                  <a:gd name="connsiteX1" fmla="*/ 2102 w 10004"/>
                  <a:gd name="connsiteY1" fmla="*/ 17 h 9519"/>
                  <a:gd name="connsiteX2" fmla="*/ 6651 w 10004"/>
                  <a:gd name="connsiteY2" fmla="*/ 3484 h 9519"/>
                  <a:gd name="connsiteX3" fmla="*/ 8282 w 10004"/>
                  <a:gd name="connsiteY3" fmla="*/ 3742 h 9519"/>
                  <a:gd name="connsiteX4" fmla="*/ 9999 w 10004"/>
                  <a:gd name="connsiteY4" fmla="*/ 7078 h 9519"/>
                  <a:gd name="connsiteX5" fmla="*/ 8646 w 10004"/>
                  <a:gd name="connsiteY5" fmla="*/ 9509 h 9519"/>
                  <a:gd name="connsiteX6" fmla="*/ 3953 w 10004"/>
                  <a:gd name="connsiteY6" fmla="*/ 8033 h 9519"/>
                  <a:gd name="connsiteX7" fmla="*/ 47 w 10004"/>
                  <a:gd name="connsiteY7" fmla="*/ 5106 h 9519"/>
                  <a:gd name="connsiteX0" fmla="*/ 43 w 9996"/>
                  <a:gd name="connsiteY0" fmla="*/ 6232 h 10868"/>
                  <a:gd name="connsiteX1" fmla="*/ 2097 w 9996"/>
                  <a:gd name="connsiteY1" fmla="*/ 886 h 10868"/>
                  <a:gd name="connsiteX2" fmla="*/ 5642 w 9996"/>
                  <a:gd name="connsiteY2" fmla="*/ 385 h 10868"/>
                  <a:gd name="connsiteX3" fmla="*/ 8275 w 9996"/>
                  <a:gd name="connsiteY3" fmla="*/ 4799 h 10868"/>
                  <a:gd name="connsiteX4" fmla="*/ 9991 w 9996"/>
                  <a:gd name="connsiteY4" fmla="*/ 8304 h 10868"/>
                  <a:gd name="connsiteX5" fmla="*/ 8639 w 9996"/>
                  <a:gd name="connsiteY5" fmla="*/ 10857 h 10868"/>
                  <a:gd name="connsiteX6" fmla="*/ 3947 w 9996"/>
                  <a:gd name="connsiteY6" fmla="*/ 9307 h 10868"/>
                  <a:gd name="connsiteX7" fmla="*/ 43 w 9996"/>
                  <a:gd name="connsiteY7" fmla="*/ 6232 h 10868"/>
                  <a:gd name="connsiteX0" fmla="*/ 43 w 10004"/>
                  <a:gd name="connsiteY0" fmla="*/ 5543 h 9809"/>
                  <a:gd name="connsiteX1" fmla="*/ 2098 w 10004"/>
                  <a:gd name="connsiteY1" fmla="*/ 624 h 9809"/>
                  <a:gd name="connsiteX2" fmla="*/ 5644 w 10004"/>
                  <a:gd name="connsiteY2" fmla="*/ 163 h 9809"/>
                  <a:gd name="connsiteX3" fmla="*/ 8163 w 10004"/>
                  <a:gd name="connsiteY3" fmla="*/ 1492 h 9809"/>
                  <a:gd name="connsiteX4" fmla="*/ 9995 w 10004"/>
                  <a:gd name="connsiteY4" fmla="*/ 7450 h 9809"/>
                  <a:gd name="connsiteX5" fmla="*/ 8642 w 10004"/>
                  <a:gd name="connsiteY5" fmla="*/ 9799 h 9809"/>
                  <a:gd name="connsiteX6" fmla="*/ 3949 w 10004"/>
                  <a:gd name="connsiteY6" fmla="*/ 8373 h 9809"/>
                  <a:gd name="connsiteX7" fmla="*/ 43 w 10004"/>
                  <a:gd name="connsiteY7" fmla="*/ 5543 h 9809"/>
                  <a:gd name="connsiteX0" fmla="*/ 43 w 8950"/>
                  <a:gd name="connsiteY0" fmla="*/ 5651 h 10081"/>
                  <a:gd name="connsiteX1" fmla="*/ 2097 w 8950"/>
                  <a:gd name="connsiteY1" fmla="*/ 636 h 10081"/>
                  <a:gd name="connsiteX2" fmla="*/ 5642 w 8950"/>
                  <a:gd name="connsiteY2" fmla="*/ 166 h 10081"/>
                  <a:gd name="connsiteX3" fmla="*/ 8160 w 8950"/>
                  <a:gd name="connsiteY3" fmla="*/ 1521 h 10081"/>
                  <a:gd name="connsiteX4" fmla="*/ 8473 w 8950"/>
                  <a:gd name="connsiteY4" fmla="*/ 5322 h 10081"/>
                  <a:gd name="connsiteX5" fmla="*/ 8639 w 8950"/>
                  <a:gd name="connsiteY5" fmla="*/ 9990 h 10081"/>
                  <a:gd name="connsiteX6" fmla="*/ 3947 w 8950"/>
                  <a:gd name="connsiteY6" fmla="*/ 8536 h 10081"/>
                  <a:gd name="connsiteX7" fmla="*/ 43 w 8950"/>
                  <a:gd name="connsiteY7" fmla="*/ 5651 h 10081"/>
                  <a:gd name="connsiteX0" fmla="*/ 48 w 9651"/>
                  <a:gd name="connsiteY0" fmla="*/ 5606 h 8648"/>
                  <a:gd name="connsiteX1" fmla="*/ 2343 w 9651"/>
                  <a:gd name="connsiteY1" fmla="*/ 631 h 8648"/>
                  <a:gd name="connsiteX2" fmla="*/ 6304 w 9651"/>
                  <a:gd name="connsiteY2" fmla="*/ 165 h 8648"/>
                  <a:gd name="connsiteX3" fmla="*/ 9117 w 9651"/>
                  <a:gd name="connsiteY3" fmla="*/ 1509 h 8648"/>
                  <a:gd name="connsiteX4" fmla="*/ 9467 w 9651"/>
                  <a:gd name="connsiteY4" fmla="*/ 5279 h 8648"/>
                  <a:gd name="connsiteX5" fmla="*/ 6997 w 9651"/>
                  <a:gd name="connsiteY5" fmla="*/ 8019 h 8648"/>
                  <a:gd name="connsiteX6" fmla="*/ 4410 w 9651"/>
                  <a:gd name="connsiteY6" fmla="*/ 8467 h 8648"/>
                  <a:gd name="connsiteX7" fmla="*/ 48 w 9651"/>
                  <a:gd name="connsiteY7" fmla="*/ 5606 h 8648"/>
                  <a:gd name="connsiteX0" fmla="*/ 41 w 9991"/>
                  <a:gd name="connsiteY0" fmla="*/ 6482 h 9316"/>
                  <a:gd name="connsiteX1" fmla="*/ 2419 w 9991"/>
                  <a:gd name="connsiteY1" fmla="*/ 730 h 9316"/>
                  <a:gd name="connsiteX2" fmla="*/ 6523 w 9991"/>
                  <a:gd name="connsiteY2" fmla="*/ 191 h 9316"/>
                  <a:gd name="connsiteX3" fmla="*/ 9438 w 9991"/>
                  <a:gd name="connsiteY3" fmla="*/ 1745 h 9316"/>
                  <a:gd name="connsiteX4" fmla="*/ 9800 w 9991"/>
                  <a:gd name="connsiteY4" fmla="*/ 6104 h 9316"/>
                  <a:gd name="connsiteX5" fmla="*/ 7241 w 9991"/>
                  <a:gd name="connsiteY5" fmla="*/ 9273 h 9316"/>
                  <a:gd name="connsiteX6" fmla="*/ 1411 w 9991"/>
                  <a:gd name="connsiteY6" fmla="*/ 7856 h 9316"/>
                  <a:gd name="connsiteX7" fmla="*/ 41 w 9991"/>
                  <a:gd name="connsiteY7" fmla="*/ 6482 h 9316"/>
                  <a:gd name="connsiteX0" fmla="*/ 19 w 10708"/>
                  <a:gd name="connsiteY0" fmla="*/ 7721 h 10038"/>
                  <a:gd name="connsiteX1" fmla="*/ 3129 w 10708"/>
                  <a:gd name="connsiteY1" fmla="*/ 825 h 10038"/>
                  <a:gd name="connsiteX2" fmla="*/ 7237 w 10708"/>
                  <a:gd name="connsiteY2" fmla="*/ 246 h 10038"/>
                  <a:gd name="connsiteX3" fmla="*/ 10155 w 10708"/>
                  <a:gd name="connsiteY3" fmla="*/ 1914 h 10038"/>
                  <a:gd name="connsiteX4" fmla="*/ 10517 w 10708"/>
                  <a:gd name="connsiteY4" fmla="*/ 6593 h 10038"/>
                  <a:gd name="connsiteX5" fmla="*/ 7956 w 10708"/>
                  <a:gd name="connsiteY5" fmla="*/ 9995 h 10038"/>
                  <a:gd name="connsiteX6" fmla="*/ 2120 w 10708"/>
                  <a:gd name="connsiteY6" fmla="*/ 8474 h 10038"/>
                  <a:gd name="connsiteX7" fmla="*/ 19 w 10708"/>
                  <a:gd name="connsiteY7" fmla="*/ 7721 h 10038"/>
                  <a:gd name="connsiteX0" fmla="*/ 359 w 11048"/>
                  <a:gd name="connsiteY0" fmla="*/ 7721 h 10038"/>
                  <a:gd name="connsiteX1" fmla="*/ 3469 w 11048"/>
                  <a:gd name="connsiteY1" fmla="*/ 825 h 10038"/>
                  <a:gd name="connsiteX2" fmla="*/ 7577 w 11048"/>
                  <a:gd name="connsiteY2" fmla="*/ 246 h 10038"/>
                  <a:gd name="connsiteX3" fmla="*/ 10495 w 11048"/>
                  <a:gd name="connsiteY3" fmla="*/ 1914 h 10038"/>
                  <a:gd name="connsiteX4" fmla="*/ 10857 w 11048"/>
                  <a:gd name="connsiteY4" fmla="*/ 6593 h 10038"/>
                  <a:gd name="connsiteX5" fmla="*/ 8296 w 11048"/>
                  <a:gd name="connsiteY5" fmla="*/ 9995 h 10038"/>
                  <a:gd name="connsiteX6" fmla="*/ 2460 w 11048"/>
                  <a:gd name="connsiteY6" fmla="*/ 8474 h 10038"/>
                  <a:gd name="connsiteX7" fmla="*/ 359 w 11048"/>
                  <a:gd name="connsiteY7" fmla="*/ 7721 h 10038"/>
                  <a:gd name="connsiteX0" fmla="*/ 359 w 11048"/>
                  <a:gd name="connsiteY0" fmla="*/ 8392 h 10075"/>
                  <a:gd name="connsiteX1" fmla="*/ 3469 w 11048"/>
                  <a:gd name="connsiteY1" fmla="*/ 864 h 10075"/>
                  <a:gd name="connsiteX2" fmla="*/ 7577 w 11048"/>
                  <a:gd name="connsiteY2" fmla="*/ 285 h 10075"/>
                  <a:gd name="connsiteX3" fmla="*/ 10495 w 11048"/>
                  <a:gd name="connsiteY3" fmla="*/ 1953 h 10075"/>
                  <a:gd name="connsiteX4" fmla="*/ 10857 w 11048"/>
                  <a:gd name="connsiteY4" fmla="*/ 6632 h 10075"/>
                  <a:gd name="connsiteX5" fmla="*/ 8296 w 11048"/>
                  <a:gd name="connsiteY5" fmla="*/ 10034 h 10075"/>
                  <a:gd name="connsiteX6" fmla="*/ 2460 w 11048"/>
                  <a:gd name="connsiteY6" fmla="*/ 8513 h 10075"/>
                  <a:gd name="connsiteX7" fmla="*/ 359 w 11048"/>
                  <a:gd name="connsiteY7" fmla="*/ 8392 h 10075"/>
                  <a:gd name="connsiteX0" fmla="*/ 371 w 11060"/>
                  <a:gd name="connsiteY0" fmla="*/ 8392 h 10075"/>
                  <a:gd name="connsiteX1" fmla="*/ 3481 w 11060"/>
                  <a:gd name="connsiteY1" fmla="*/ 864 h 10075"/>
                  <a:gd name="connsiteX2" fmla="*/ 7589 w 11060"/>
                  <a:gd name="connsiteY2" fmla="*/ 285 h 10075"/>
                  <a:gd name="connsiteX3" fmla="*/ 10507 w 11060"/>
                  <a:gd name="connsiteY3" fmla="*/ 1953 h 10075"/>
                  <a:gd name="connsiteX4" fmla="*/ 10869 w 11060"/>
                  <a:gd name="connsiteY4" fmla="*/ 6632 h 10075"/>
                  <a:gd name="connsiteX5" fmla="*/ 8308 w 11060"/>
                  <a:gd name="connsiteY5" fmla="*/ 10034 h 10075"/>
                  <a:gd name="connsiteX6" fmla="*/ 2472 w 11060"/>
                  <a:gd name="connsiteY6" fmla="*/ 8513 h 10075"/>
                  <a:gd name="connsiteX7" fmla="*/ 371 w 11060"/>
                  <a:gd name="connsiteY7" fmla="*/ 8392 h 10075"/>
                  <a:gd name="connsiteX0" fmla="*/ 54 w 10743"/>
                  <a:gd name="connsiteY0" fmla="*/ 9468 h 11151"/>
                  <a:gd name="connsiteX1" fmla="*/ 4027 w 10743"/>
                  <a:gd name="connsiteY1" fmla="*/ 495 h 11151"/>
                  <a:gd name="connsiteX2" fmla="*/ 7272 w 10743"/>
                  <a:gd name="connsiteY2" fmla="*/ 1361 h 11151"/>
                  <a:gd name="connsiteX3" fmla="*/ 10190 w 10743"/>
                  <a:gd name="connsiteY3" fmla="*/ 3029 h 11151"/>
                  <a:gd name="connsiteX4" fmla="*/ 10552 w 10743"/>
                  <a:gd name="connsiteY4" fmla="*/ 7708 h 11151"/>
                  <a:gd name="connsiteX5" fmla="*/ 7991 w 10743"/>
                  <a:gd name="connsiteY5" fmla="*/ 11110 h 11151"/>
                  <a:gd name="connsiteX6" fmla="*/ 2155 w 10743"/>
                  <a:gd name="connsiteY6" fmla="*/ 9589 h 11151"/>
                  <a:gd name="connsiteX7" fmla="*/ 54 w 10743"/>
                  <a:gd name="connsiteY7" fmla="*/ 9468 h 11151"/>
                  <a:gd name="connsiteX0" fmla="*/ 54 w 10743"/>
                  <a:gd name="connsiteY0" fmla="*/ 9506 h 11189"/>
                  <a:gd name="connsiteX1" fmla="*/ 4027 w 10743"/>
                  <a:gd name="connsiteY1" fmla="*/ 533 h 11189"/>
                  <a:gd name="connsiteX2" fmla="*/ 7272 w 10743"/>
                  <a:gd name="connsiteY2" fmla="*/ 1399 h 11189"/>
                  <a:gd name="connsiteX3" fmla="*/ 10190 w 10743"/>
                  <a:gd name="connsiteY3" fmla="*/ 3067 h 11189"/>
                  <a:gd name="connsiteX4" fmla="*/ 10552 w 10743"/>
                  <a:gd name="connsiteY4" fmla="*/ 7746 h 11189"/>
                  <a:gd name="connsiteX5" fmla="*/ 7991 w 10743"/>
                  <a:gd name="connsiteY5" fmla="*/ 11148 h 11189"/>
                  <a:gd name="connsiteX6" fmla="*/ 2155 w 10743"/>
                  <a:gd name="connsiteY6" fmla="*/ 9627 h 11189"/>
                  <a:gd name="connsiteX7" fmla="*/ 54 w 10743"/>
                  <a:gd name="connsiteY7" fmla="*/ 9506 h 11189"/>
                  <a:gd name="connsiteX0" fmla="*/ 40 w 11293"/>
                  <a:gd name="connsiteY0" fmla="*/ 9082 h 11127"/>
                  <a:gd name="connsiteX1" fmla="*/ 4577 w 11293"/>
                  <a:gd name="connsiteY1" fmla="*/ 470 h 11127"/>
                  <a:gd name="connsiteX2" fmla="*/ 7822 w 11293"/>
                  <a:gd name="connsiteY2" fmla="*/ 1336 h 11127"/>
                  <a:gd name="connsiteX3" fmla="*/ 10740 w 11293"/>
                  <a:gd name="connsiteY3" fmla="*/ 3004 h 11127"/>
                  <a:gd name="connsiteX4" fmla="*/ 11102 w 11293"/>
                  <a:gd name="connsiteY4" fmla="*/ 7683 h 11127"/>
                  <a:gd name="connsiteX5" fmla="*/ 8541 w 11293"/>
                  <a:gd name="connsiteY5" fmla="*/ 11085 h 11127"/>
                  <a:gd name="connsiteX6" fmla="*/ 2705 w 11293"/>
                  <a:gd name="connsiteY6" fmla="*/ 9564 h 11127"/>
                  <a:gd name="connsiteX7" fmla="*/ 40 w 11293"/>
                  <a:gd name="connsiteY7" fmla="*/ 9082 h 1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3" h="11127">
                    <a:moveTo>
                      <a:pt x="40" y="9082"/>
                    </a:moveTo>
                    <a:cubicBezTo>
                      <a:pt x="352" y="7566"/>
                      <a:pt x="3280" y="1761"/>
                      <a:pt x="4577" y="470"/>
                    </a:cubicBezTo>
                    <a:cubicBezTo>
                      <a:pt x="5874" y="-821"/>
                      <a:pt x="6795" y="914"/>
                      <a:pt x="7822" y="1336"/>
                    </a:cubicBezTo>
                    <a:cubicBezTo>
                      <a:pt x="8849" y="1758"/>
                      <a:pt x="10193" y="1947"/>
                      <a:pt x="10740" y="3004"/>
                    </a:cubicBezTo>
                    <a:cubicBezTo>
                      <a:pt x="11287" y="4061"/>
                      <a:pt x="11468" y="6337"/>
                      <a:pt x="11102" y="7683"/>
                    </a:cubicBezTo>
                    <a:cubicBezTo>
                      <a:pt x="10736" y="9030"/>
                      <a:pt x="9940" y="10771"/>
                      <a:pt x="8541" y="11085"/>
                    </a:cubicBezTo>
                    <a:cubicBezTo>
                      <a:pt x="7141" y="11398"/>
                      <a:pt x="4122" y="9898"/>
                      <a:pt x="2705" y="9564"/>
                    </a:cubicBezTo>
                    <a:cubicBezTo>
                      <a:pt x="1288" y="9230"/>
                      <a:pt x="-272" y="10598"/>
                      <a:pt x="40" y="9082"/>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370" name="Group 327"/>
              <p:cNvGrpSpPr>
                <a:grpSpLocks/>
              </p:cNvGrpSpPr>
              <p:nvPr/>
            </p:nvGrpSpPr>
            <p:grpSpPr bwMode="auto">
              <a:xfrm>
                <a:off x="7908175" y="5241780"/>
                <a:ext cx="536554" cy="263548"/>
                <a:chOff x="1871277" y="1576300"/>
                <a:chExt cx="1128371" cy="437861"/>
              </a:xfrm>
            </p:grpSpPr>
            <p:sp>
              <p:nvSpPr>
                <p:cNvPr id="374" name="Oval 373"/>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5" name="Rectangle 374"/>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6" name="Oval 375"/>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7" name="Freeform 376"/>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8" name="Freeform 377"/>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9" name="Freeform 378"/>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0" name="Freeform 379"/>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81" name="Straight Connector 380"/>
                <p:cNvCxnSpPr>
                  <a:endCxn id="376"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371" name="Group 370"/>
              <p:cNvGrpSpPr/>
              <p:nvPr/>
            </p:nvGrpSpPr>
            <p:grpSpPr>
              <a:xfrm>
                <a:off x="7876581" y="5223365"/>
                <a:ext cx="466894" cy="369332"/>
                <a:chOff x="599495" y="1708643"/>
                <a:chExt cx="491778" cy="409344"/>
              </a:xfrm>
            </p:grpSpPr>
            <p:sp>
              <p:nvSpPr>
                <p:cNvPr id="372" name="Oval 371"/>
                <p:cNvSpPr/>
                <p:nvPr/>
              </p:nvSpPr>
              <p:spPr bwMode="auto">
                <a:xfrm>
                  <a:off x="725417" y="1787240"/>
                  <a:ext cx="356365" cy="2319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3" name="TextBox 372"/>
                <p:cNvSpPr txBox="1"/>
                <p:nvPr/>
              </p:nvSpPr>
              <p:spPr>
                <a:xfrm>
                  <a:off x="599495" y="1708643"/>
                  <a:ext cx="491778" cy="409344"/>
                </a:xfrm>
                <a:prstGeom prst="rect">
                  <a:avLst/>
                </a:prstGeom>
                <a:noFill/>
              </p:spPr>
              <p:txBody>
                <a:bodyPr wrap="none" rtlCol="0">
                  <a:spAutoFit/>
                </a:bodyPr>
                <a:lstStyle/>
                <a:p>
                  <a:pPr algn="ctr"/>
                  <a:r>
                    <a:rPr lang="en-US" dirty="0"/>
                    <a:t>  X</a:t>
                  </a:r>
                </a:p>
              </p:txBody>
            </p:sp>
          </p:grpSp>
        </p:grpSp>
        <p:cxnSp>
          <p:nvCxnSpPr>
            <p:cNvPr id="402" name="Straight Connector 401"/>
            <p:cNvCxnSpPr/>
            <p:nvPr/>
          </p:nvCxnSpPr>
          <p:spPr bwMode="auto">
            <a:xfrm flipH="1">
              <a:off x="7133690" y="5764030"/>
              <a:ext cx="870024" cy="99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334" name="Rectangle 4"/>
          <p:cNvSpPr txBox="1">
            <a:spLocks noChangeArrowheads="1"/>
          </p:cNvSpPr>
          <p:nvPr/>
        </p:nvSpPr>
        <p:spPr bwMode="auto">
          <a:xfrm>
            <a:off x="3478500" y="5238590"/>
            <a:ext cx="5389671" cy="56954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93688" indent="-293688">
              <a:lnSpc>
                <a:spcPct val="90000"/>
              </a:lnSpc>
            </a:pPr>
            <a:r>
              <a:rPr lang="en-US" sz="2000" dirty="0">
                <a:latin typeface="Arial"/>
                <a:cs typeface="Arial"/>
              </a:rPr>
              <a:t>1</a:t>
            </a:r>
            <a:r>
              <a:rPr lang="en-US" sz="2000" dirty="0">
                <a:latin typeface="Gill Sans MT" charset="0"/>
              </a:rPr>
              <a:t>d: OSPF intra-domain routing: to get to </a:t>
            </a:r>
            <a:r>
              <a:rPr lang="en-US" sz="2000" dirty="0">
                <a:latin typeface="Arial"/>
                <a:cs typeface="Arial"/>
              </a:rPr>
              <a:t>1</a:t>
            </a:r>
            <a:r>
              <a:rPr lang="en-US" sz="2000" dirty="0">
                <a:latin typeface="Gill Sans MT" charset="0"/>
              </a:rPr>
              <a:t>c, forward over outgoing local interface </a:t>
            </a:r>
            <a:r>
              <a:rPr lang="en-US" sz="2000" dirty="0">
                <a:latin typeface="Arial"/>
                <a:cs typeface="Arial"/>
              </a:rPr>
              <a:t>1</a:t>
            </a:r>
          </a:p>
        </p:txBody>
      </p:sp>
      <p:sp>
        <p:nvSpPr>
          <p:cNvPr id="8" name="TextBox 7"/>
          <p:cNvSpPr txBox="1"/>
          <p:nvPr/>
        </p:nvSpPr>
        <p:spPr>
          <a:xfrm>
            <a:off x="586447" y="961336"/>
            <a:ext cx="7257115" cy="707886"/>
          </a:xfrm>
          <a:prstGeom prst="rect">
            <a:avLst/>
          </a:prstGeom>
          <a:noFill/>
        </p:spPr>
        <p:txBody>
          <a:bodyPr wrap="none" rtlCol="0">
            <a:spAutoFit/>
          </a:bodyPr>
          <a:lstStyle/>
          <a:p>
            <a:r>
              <a:rPr lang="en-US" sz="2000" dirty="0">
                <a:solidFill>
                  <a:srgbClr val="000090"/>
                </a:solidFill>
              </a:rPr>
              <a:t>Q: how does router set forwarding table entry to distant prefix?</a:t>
            </a:r>
          </a:p>
          <a:p>
            <a:r>
              <a:rPr lang="en-US" sz="2000" dirty="0">
                <a:solidFill>
                  <a:srgbClr val="000090"/>
                </a:solidFill>
              </a:rPr>
              <a:t>E.g.: router 1a in AS1</a:t>
            </a:r>
          </a:p>
        </p:txBody>
      </p:sp>
      <p:grpSp>
        <p:nvGrpSpPr>
          <p:cNvPr id="13" name="Group 12"/>
          <p:cNvGrpSpPr/>
          <p:nvPr/>
        </p:nvGrpSpPr>
        <p:grpSpPr>
          <a:xfrm>
            <a:off x="537654" y="2724170"/>
            <a:ext cx="1694528" cy="3566248"/>
            <a:chOff x="537654" y="2724170"/>
            <a:chExt cx="1694528" cy="3566248"/>
          </a:xfrm>
        </p:grpSpPr>
        <p:sp>
          <p:nvSpPr>
            <p:cNvPr id="469" name="Freeform 468"/>
            <p:cNvSpPr/>
            <p:nvPr/>
          </p:nvSpPr>
          <p:spPr>
            <a:xfrm rot="10326036" flipH="1">
              <a:off x="726574" y="2724170"/>
              <a:ext cx="991619" cy="164121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06934 w 1167285"/>
                <a:gd name="connsiteY0" fmla="*/ 967578 h 967578"/>
                <a:gd name="connsiteX1" fmla="*/ 0 w 1167285"/>
                <a:gd name="connsiteY1" fmla="*/ 0 h 967578"/>
                <a:gd name="connsiteX2" fmla="*/ 1005993 w 1167285"/>
                <a:gd name="connsiteY2" fmla="*/ 46284 h 967578"/>
                <a:gd name="connsiteX3" fmla="*/ 1167285 w 1167285"/>
                <a:gd name="connsiteY3" fmla="*/ 895852 h 967578"/>
                <a:gd name="connsiteX4" fmla="*/ 1006934 w 1167285"/>
                <a:gd name="connsiteY4" fmla="*/ 967578 h 967578"/>
                <a:gd name="connsiteX0" fmla="*/ 1006934 w 1167285"/>
                <a:gd name="connsiteY0" fmla="*/ 1132232 h 1132232"/>
                <a:gd name="connsiteX1" fmla="*/ 0 w 1167285"/>
                <a:gd name="connsiteY1" fmla="*/ 164654 h 1132232"/>
                <a:gd name="connsiteX2" fmla="*/ 991394 w 1167285"/>
                <a:gd name="connsiteY2" fmla="*/ 130 h 1132232"/>
                <a:gd name="connsiteX3" fmla="*/ 1167285 w 1167285"/>
                <a:gd name="connsiteY3" fmla="*/ 1060506 h 1132232"/>
                <a:gd name="connsiteX4" fmla="*/ 1006934 w 1167285"/>
                <a:gd name="connsiteY4" fmla="*/ 1132232 h 1132232"/>
                <a:gd name="connsiteX0" fmla="*/ 986900 w 1167285"/>
                <a:gd name="connsiteY0" fmla="*/ 1088164 h 1088164"/>
                <a:gd name="connsiteX1" fmla="*/ 0 w 1167285"/>
                <a:gd name="connsiteY1" fmla="*/ 164654 h 1088164"/>
                <a:gd name="connsiteX2" fmla="*/ 991394 w 1167285"/>
                <a:gd name="connsiteY2" fmla="*/ 130 h 1088164"/>
                <a:gd name="connsiteX3" fmla="*/ 1167285 w 1167285"/>
                <a:gd name="connsiteY3" fmla="*/ 1060506 h 1088164"/>
                <a:gd name="connsiteX4" fmla="*/ 986900 w 1167285"/>
                <a:gd name="connsiteY4" fmla="*/ 1088164 h 1088164"/>
                <a:gd name="connsiteX0" fmla="*/ 986900 w 1167285"/>
                <a:gd name="connsiteY0" fmla="*/ 1088164 h 1088164"/>
                <a:gd name="connsiteX1" fmla="*/ 0 w 1167285"/>
                <a:gd name="connsiteY1" fmla="*/ 164654 h 1088164"/>
                <a:gd name="connsiteX2" fmla="*/ 991394 w 1167285"/>
                <a:gd name="connsiteY2" fmla="*/ 130 h 1088164"/>
                <a:gd name="connsiteX3" fmla="*/ 1167285 w 1167285"/>
                <a:gd name="connsiteY3" fmla="*/ 1060506 h 1088164"/>
                <a:gd name="connsiteX4" fmla="*/ 986900 w 1167285"/>
                <a:gd name="connsiteY4" fmla="*/ 1088164 h 1088164"/>
                <a:gd name="connsiteX0" fmla="*/ 986900 w 1332977"/>
                <a:gd name="connsiteY0" fmla="*/ 1088164 h 1088164"/>
                <a:gd name="connsiteX1" fmla="*/ 0 w 1332977"/>
                <a:gd name="connsiteY1" fmla="*/ 164654 h 1088164"/>
                <a:gd name="connsiteX2" fmla="*/ 991394 w 1332977"/>
                <a:gd name="connsiteY2" fmla="*/ 130 h 1088164"/>
                <a:gd name="connsiteX3" fmla="*/ 1332977 w 1332977"/>
                <a:gd name="connsiteY3" fmla="*/ 1045574 h 1088164"/>
                <a:gd name="connsiteX4" fmla="*/ 986900 w 1332977"/>
                <a:gd name="connsiteY4" fmla="*/ 1088164 h 108816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 name="connsiteX0" fmla="*/ 302061 w 1332977"/>
                <a:gd name="connsiteY0" fmla="*/ 1951097 h 1951096"/>
                <a:gd name="connsiteX1" fmla="*/ 0 w 1332977"/>
                <a:gd name="connsiteY1" fmla="*/ 164654 h 1951096"/>
                <a:gd name="connsiteX2" fmla="*/ 991394 w 1332977"/>
                <a:gd name="connsiteY2" fmla="*/ 130 h 1951096"/>
                <a:gd name="connsiteX3" fmla="*/ 1332977 w 1332977"/>
                <a:gd name="connsiteY3" fmla="*/ 1045574 h 1951096"/>
                <a:gd name="connsiteX4" fmla="*/ 302061 w 1332977"/>
                <a:gd name="connsiteY4" fmla="*/ 1951097 h 1951096"/>
                <a:gd name="connsiteX0" fmla="*/ 302061 w 1008228"/>
                <a:gd name="connsiteY0" fmla="*/ 1951097 h 1951097"/>
                <a:gd name="connsiteX1" fmla="*/ 0 w 1008228"/>
                <a:gd name="connsiteY1" fmla="*/ 164654 h 1951097"/>
                <a:gd name="connsiteX2" fmla="*/ 991394 w 1008228"/>
                <a:gd name="connsiteY2" fmla="*/ 130 h 1951097"/>
                <a:gd name="connsiteX3" fmla="*/ 628320 w 1008228"/>
                <a:gd name="connsiteY3" fmla="*/ 1842100 h 1951097"/>
                <a:gd name="connsiteX4" fmla="*/ 302061 w 1008228"/>
                <a:gd name="connsiteY4" fmla="*/ 1951097 h 1951097"/>
                <a:gd name="connsiteX0" fmla="*/ 302061 w 1020405"/>
                <a:gd name="connsiteY0" fmla="*/ 1951097 h 1951097"/>
                <a:gd name="connsiteX1" fmla="*/ 0 w 1020405"/>
                <a:gd name="connsiteY1" fmla="*/ 164654 h 1951097"/>
                <a:gd name="connsiteX2" fmla="*/ 991394 w 1020405"/>
                <a:gd name="connsiteY2" fmla="*/ 130 h 1951097"/>
                <a:gd name="connsiteX3" fmla="*/ 628320 w 1020405"/>
                <a:gd name="connsiteY3" fmla="*/ 1842100 h 1951097"/>
                <a:gd name="connsiteX4" fmla="*/ 302061 w 1020405"/>
                <a:gd name="connsiteY4" fmla="*/ 1951097 h 1951097"/>
                <a:gd name="connsiteX0" fmla="*/ 302061 w 991394"/>
                <a:gd name="connsiteY0" fmla="*/ 1951097 h 1951097"/>
                <a:gd name="connsiteX1" fmla="*/ 0 w 991394"/>
                <a:gd name="connsiteY1" fmla="*/ 164654 h 1951097"/>
                <a:gd name="connsiteX2" fmla="*/ 991394 w 991394"/>
                <a:gd name="connsiteY2" fmla="*/ 130 h 1951097"/>
                <a:gd name="connsiteX3" fmla="*/ 628320 w 991394"/>
                <a:gd name="connsiteY3" fmla="*/ 1842100 h 1951097"/>
                <a:gd name="connsiteX4" fmla="*/ 302061 w 991394"/>
                <a:gd name="connsiteY4" fmla="*/ 1951097 h 1951097"/>
                <a:gd name="connsiteX0" fmla="*/ 271973 w 991394"/>
                <a:gd name="connsiteY0" fmla="*/ 1956074 h 1956074"/>
                <a:gd name="connsiteX1" fmla="*/ 0 w 991394"/>
                <a:gd name="connsiteY1" fmla="*/ 164654 h 1956074"/>
                <a:gd name="connsiteX2" fmla="*/ 991394 w 991394"/>
                <a:gd name="connsiteY2" fmla="*/ 130 h 1956074"/>
                <a:gd name="connsiteX3" fmla="*/ 628320 w 991394"/>
                <a:gd name="connsiteY3" fmla="*/ 1842100 h 1956074"/>
                <a:gd name="connsiteX4" fmla="*/ 271973 w 991394"/>
                <a:gd name="connsiteY4" fmla="*/ 1956074 h 1956074"/>
                <a:gd name="connsiteX0" fmla="*/ 271973 w 991394"/>
                <a:gd name="connsiteY0" fmla="*/ 1956074 h 1956074"/>
                <a:gd name="connsiteX1" fmla="*/ 0 w 991394"/>
                <a:gd name="connsiteY1" fmla="*/ 164654 h 1956074"/>
                <a:gd name="connsiteX2" fmla="*/ 991394 w 991394"/>
                <a:gd name="connsiteY2" fmla="*/ 130 h 1956074"/>
                <a:gd name="connsiteX3" fmla="*/ 628320 w 991394"/>
                <a:gd name="connsiteY3" fmla="*/ 1842100 h 1956074"/>
                <a:gd name="connsiteX4" fmla="*/ 271973 w 991394"/>
                <a:gd name="connsiteY4" fmla="*/ 1956074 h 1956074"/>
                <a:gd name="connsiteX0" fmla="*/ 271973 w 991394"/>
                <a:gd name="connsiteY0" fmla="*/ 1956074 h 1956074"/>
                <a:gd name="connsiteX1" fmla="*/ 0 w 991394"/>
                <a:gd name="connsiteY1" fmla="*/ 164654 h 1956074"/>
                <a:gd name="connsiteX2" fmla="*/ 991394 w 991394"/>
                <a:gd name="connsiteY2" fmla="*/ 130 h 1956074"/>
                <a:gd name="connsiteX3" fmla="*/ 628320 w 991394"/>
                <a:gd name="connsiteY3" fmla="*/ 1842100 h 1956074"/>
                <a:gd name="connsiteX4" fmla="*/ 271973 w 991394"/>
                <a:gd name="connsiteY4" fmla="*/ 1956074 h 195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94" h="1956074">
                  <a:moveTo>
                    <a:pt x="271973" y="1956074"/>
                  </a:moveTo>
                  <a:cubicBezTo>
                    <a:pt x="357744" y="1054071"/>
                    <a:pt x="286439" y="1036036"/>
                    <a:pt x="0" y="164654"/>
                  </a:cubicBezTo>
                  <a:cubicBezTo>
                    <a:pt x="346878" y="170249"/>
                    <a:pt x="644516" y="-5465"/>
                    <a:pt x="991394" y="130"/>
                  </a:cubicBezTo>
                  <a:cubicBezTo>
                    <a:pt x="818067" y="853650"/>
                    <a:pt x="760467" y="804686"/>
                    <a:pt x="628320" y="1842100"/>
                  </a:cubicBezTo>
                  <a:cubicBezTo>
                    <a:pt x="479006" y="1825527"/>
                    <a:pt x="436285" y="1872332"/>
                    <a:pt x="271973" y="1956074"/>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2" name="Group 11"/>
            <p:cNvGrpSpPr/>
            <p:nvPr/>
          </p:nvGrpSpPr>
          <p:grpSpPr>
            <a:xfrm>
              <a:off x="537654" y="4169528"/>
              <a:ext cx="1694528" cy="2120890"/>
              <a:chOff x="537654" y="4169528"/>
              <a:chExt cx="1694528" cy="2120890"/>
            </a:xfrm>
          </p:grpSpPr>
          <p:sp>
            <p:nvSpPr>
              <p:cNvPr id="481" name="Rectangle 480"/>
              <p:cNvSpPr/>
              <p:nvPr/>
            </p:nvSpPr>
            <p:spPr bwMode="auto">
              <a:xfrm rot="10800000">
                <a:off x="809301" y="4261100"/>
                <a:ext cx="1027112" cy="994484"/>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82" name="Group 104"/>
              <p:cNvGrpSpPr>
                <a:grpSpLocks/>
              </p:cNvGrpSpPr>
              <p:nvPr/>
            </p:nvGrpSpPr>
            <p:grpSpPr bwMode="auto">
              <a:xfrm>
                <a:off x="812771" y="5933069"/>
                <a:ext cx="1034710" cy="357349"/>
                <a:chOff x="4128636" y="3606589"/>
                <a:chExt cx="568145" cy="338667"/>
              </a:xfrm>
            </p:grpSpPr>
            <p:sp>
              <p:nvSpPr>
                <p:cNvPr id="496" name="Oval 495"/>
                <p:cNvSpPr/>
                <p:nvPr/>
              </p:nvSpPr>
              <p:spPr>
                <a:xfrm>
                  <a:off x="4128649" y="3720080"/>
                  <a:ext cx="568332" cy="225176"/>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7" name="Rectangle 496"/>
                <p:cNvSpPr/>
                <p:nvPr/>
              </p:nvSpPr>
              <p:spPr>
                <a:xfrm>
                  <a:off x="4128649" y="3720080"/>
                  <a:ext cx="568332" cy="111898"/>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8" name="Oval 497"/>
                <p:cNvSpPr/>
                <p:nvPr/>
              </p:nvSpPr>
              <p:spPr>
                <a:xfrm>
                  <a:off x="4128649" y="3606801"/>
                  <a:ext cx="568332" cy="225176"/>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99" name="Straight Connector 498"/>
                <p:cNvCxnSpPr/>
                <p:nvPr/>
              </p:nvCxnSpPr>
              <p:spPr>
                <a:xfrm>
                  <a:off x="4696981" y="3720080"/>
                  <a:ext cx="0" cy="111898"/>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0" name="Straight Connector 499"/>
                <p:cNvCxnSpPr/>
                <p:nvPr/>
              </p:nvCxnSpPr>
              <p:spPr>
                <a:xfrm>
                  <a:off x="4128649" y="3720080"/>
                  <a:ext cx="0" cy="111898"/>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83" name="Rectangle 482"/>
              <p:cNvSpPr/>
              <p:nvPr/>
            </p:nvSpPr>
            <p:spPr bwMode="auto">
              <a:xfrm>
                <a:off x="817079" y="5203658"/>
                <a:ext cx="1027112" cy="860514"/>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84" name="Straight Connector 483"/>
              <p:cNvCxnSpPr>
                <a:endCxn id="497" idx="1"/>
              </p:cNvCxnSpPr>
              <p:nvPr/>
            </p:nvCxnSpPr>
            <p:spPr bwMode="auto">
              <a:xfrm>
                <a:off x="801363" y="4466995"/>
                <a:ext cx="11432" cy="164486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a:endCxn id="497" idx="3"/>
              </p:cNvCxnSpPr>
              <p:nvPr/>
            </p:nvCxnSpPr>
            <p:spPr bwMode="auto">
              <a:xfrm>
                <a:off x="1842763" y="4466995"/>
                <a:ext cx="5083" cy="164486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6" name="Group 9"/>
              <p:cNvGrpSpPr>
                <a:grpSpLocks/>
              </p:cNvGrpSpPr>
              <p:nvPr/>
            </p:nvGrpSpPr>
            <p:grpSpPr bwMode="auto">
              <a:xfrm>
                <a:off x="777993" y="4169528"/>
                <a:ext cx="1079500" cy="395024"/>
                <a:chOff x="2183302" y="1574638"/>
                <a:chExt cx="1200154" cy="430181"/>
              </a:xfrm>
            </p:grpSpPr>
            <p:sp>
              <p:nvSpPr>
                <p:cNvPr id="487" name="Oval 486"/>
                <p:cNvSpPr/>
                <p:nvPr/>
              </p:nvSpPr>
              <p:spPr bwMode="auto">
                <a:xfrm flipV="1">
                  <a:off x="2186832" y="1690517"/>
                  <a:ext cx="1194859" cy="314302"/>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88" name="Rectangle 487"/>
                <p:cNvSpPr/>
                <p:nvPr/>
              </p:nvSpPr>
              <p:spPr bwMode="auto">
                <a:xfrm>
                  <a:off x="2183302" y="1734964"/>
                  <a:ext cx="1198389" cy="112704"/>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9" name="Oval 488"/>
                <p:cNvSpPr/>
                <p:nvPr/>
              </p:nvSpPr>
              <p:spPr bwMode="auto">
                <a:xfrm flipV="1">
                  <a:off x="2183302" y="1574638"/>
                  <a:ext cx="1196624" cy="314302"/>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90" name="Freeform 489"/>
                <p:cNvSpPr/>
                <p:nvPr/>
              </p:nvSpPr>
              <p:spPr bwMode="auto">
                <a:xfrm>
                  <a:off x="2490400" y="1671469"/>
                  <a:ext cx="582428" cy="15715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1" name="Freeform 490"/>
                <p:cNvSpPr/>
                <p:nvPr/>
              </p:nvSpPr>
              <p:spPr bwMode="auto">
                <a:xfrm>
                  <a:off x="2430393" y="1630197"/>
                  <a:ext cx="702443" cy="10952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2" name="Freeform 491"/>
                <p:cNvSpPr/>
                <p:nvPr/>
              </p:nvSpPr>
              <p:spPr bwMode="auto">
                <a:xfrm>
                  <a:off x="2892805" y="1723852"/>
                  <a:ext cx="257680" cy="9524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3" name="Freeform 492"/>
                <p:cNvSpPr/>
                <p:nvPr/>
              </p:nvSpPr>
              <p:spPr bwMode="auto">
                <a:xfrm>
                  <a:off x="2418037" y="1725440"/>
                  <a:ext cx="254150" cy="9524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94" name="Straight Connector 493"/>
                <p:cNvCxnSpPr>
                  <a:endCxn id="489" idx="2"/>
                </p:cNvCxnSpPr>
                <p:nvPr/>
              </p:nvCxnSpPr>
              <p:spPr bwMode="auto">
                <a:xfrm flipH="1" flipV="1">
                  <a:off x="2183302" y="1731787"/>
                  <a:ext cx="3530" cy="12222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95" name="Straight Connector 494"/>
                <p:cNvCxnSpPr/>
                <p:nvPr/>
              </p:nvCxnSpPr>
              <p:spPr bwMode="auto">
                <a:xfrm flipH="1" flipV="1">
                  <a:off x="3379926" y="1728615"/>
                  <a:ext cx="3530" cy="12222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
            <p:nvSpPr>
              <p:cNvPr id="472" name="Rectangle 471"/>
              <p:cNvSpPr/>
              <p:nvPr/>
            </p:nvSpPr>
            <p:spPr bwMode="auto">
              <a:xfrm>
                <a:off x="546153" y="4588083"/>
                <a:ext cx="1670709" cy="1303807"/>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3" name="TextBox 472"/>
              <p:cNvSpPr txBox="1"/>
              <p:nvPr/>
            </p:nvSpPr>
            <p:spPr>
              <a:xfrm>
                <a:off x="540390" y="4583226"/>
                <a:ext cx="620971" cy="311193"/>
              </a:xfrm>
              <a:prstGeom prst="rect">
                <a:avLst/>
              </a:prstGeom>
              <a:noFill/>
            </p:spPr>
            <p:txBody>
              <a:bodyPr wrap="none" rtlCol="0">
                <a:spAutoFit/>
              </a:bodyPr>
              <a:lstStyle/>
              <a:p>
                <a:r>
                  <a:rPr lang="en-US" dirty="0" err="1"/>
                  <a:t>dest</a:t>
                </a:r>
                <a:endParaRPr lang="en-US" dirty="0"/>
              </a:p>
            </p:txBody>
          </p:sp>
          <p:sp>
            <p:nvSpPr>
              <p:cNvPr id="474" name="TextBox 473"/>
              <p:cNvSpPr txBox="1"/>
              <p:nvPr/>
            </p:nvSpPr>
            <p:spPr>
              <a:xfrm>
                <a:off x="1162170" y="4587898"/>
                <a:ext cx="1070012" cy="311193"/>
              </a:xfrm>
              <a:prstGeom prst="rect">
                <a:avLst/>
              </a:prstGeom>
              <a:noFill/>
            </p:spPr>
            <p:txBody>
              <a:bodyPr wrap="none" rtlCol="0">
                <a:spAutoFit/>
              </a:bodyPr>
              <a:lstStyle/>
              <a:p>
                <a:r>
                  <a:rPr lang="en-US" dirty="0"/>
                  <a:t>interface</a:t>
                </a:r>
              </a:p>
            </p:txBody>
          </p:sp>
          <p:cxnSp>
            <p:nvCxnSpPr>
              <p:cNvPr id="475" name="Straight Connector 474"/>
              <p:cNvCxnSpPr/>
              <p:nvPr/>
            </p:nvCxnSpPr>
            <p:spPr bwMode="auto">
              <a:xfrm>
                <a:off x="1154183" y="4593421"/>
                <a:ext cx="1345" cy="129354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76" name="Straight Connector 475"/>
              <p:cNvCxnSpPr/>
              <p:nvPr/>
            </p:nvCxnSpPr>
            <p:spPr bwMode="auto">
              <a:xfrm flipH="1">
                <a:off x="537654" y="4911108"/>
                <a:ext cx="167920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77" name="TextBox 476"/>
              <p:cNvSpPr txBox="1"/>
              <p:nvPr/>
            </p:nvSpPr>
            <p:spPr>
              <a:xfrm>
                <a:off x="597755" y="4905652"/>
                <a:ext cx="415498" cy="777982"/>
              </a:xfrm>
              <a:prstGeom prst="rect">
                <a:avLst/>
              </a:prstGeom>
              <a:noFill/>
            </p:spPr>
            <p:txBody>
              <a:bodyPr wrap="none" rtlCol="0">
                <a:spAutoFit/>
              </a:bodyPr>
              <a:lstStyle/>
              <a:p>
                <a:r>
                  <a:rPr lang="en-US" dirty="0"/>
                  <a:t>…</a:t>
                </a:r>
              </a:p>
              <a:p>
                <a:endParaRPr lang="en-US" dirty="0"/>
              </a:p>
              <a:p>
                <a:r>
                  <a:rPr lang="en-US" dirty="0"/>
                  <a:t>…</a:t>
                </a:r>
              </a:p>
            </p:txBody>
          </p:sp>
          <p:sp>
            <p:nvSpPr>
              <p:cNvPr id="478" name="TextBox 477"/>
              <p:cNvSpPr txBox="1"/>
              <p:nvPr/>
            </p:nvSpPr>
            <p:spPr>
              <a:xfrm>
                <a:off x="649592" y="5234010"/>
                <a:ext cx="338629" cy="369332"/>
              </a:xfrm>
              <a:prstGeom prst="rect">
                <a:avLst/>
              </a:prstGeom>
              <a:noFill/>
            </p:spPr>
            <p:txBody>
              <a:bodyPr wrap="none" rtlCol="0">
                <a:spAutoFit/>
              </a:bodyPr>
              <a:lstStyle/>
              <a:p>
                <a:r>
                  <a:rPr lang="en-US" dirty="0">
                    <a:solidFill>
                      <a:srgbClr val="CC0000"/>
                    </a:solidFill>
                  </a:rPr>
                  <a:t>X</a:t>
                </a:r>
              </a:p>
            </p:txBody>
          </p:sp>
          <p:sp>
            <p:nvSpPr>
              <p:cNvPr id="479" name="TextBox 478"/>
              <p:cNvSpPr txBox="1"/>
              <p:nvPr/>
            </p:nvSpPr>
            <p:spPr>
              <a:xfrm>
                <a:off x="1230781" y="4917583"/>
                <a:ext cx="415498" cy="777982"/>
              </a:xfrm>
              <a:prstGeom prst="rect">
                <a:avLst/>
              </a:prstGeom>
              <a:noFill/>
            </p:spPr>
            <p:txBody>
              <a:bodyPr wrap="none" rtlCol="0">
                <a:spAutoFit/>
              </a:bodyPr>
              <a:lstStyle/>
              <a:p>
                <a:r>
                  <a:rPr lang="en-US" dirty="0"/>
                  <a:t>…</a:t>
                </a:r>
              </a:p>
              <a:p>
                <a:endParaRPr lang="en-US" dirty="0"/>
              </a:p>
              <a:p>
                <a:r>
                  <a:rPr lang="en-US" dirty="0"/>
                  <a:t>…</a:t>
                </a:r>
              </a:p>
            </p:txBody>
          </p:sp>
          <p:sp>
            <p:nvSpPr>
              <p:cNvPr id="480" name="TextBox 479"/>
              <p:cNvSpPr txBox="1"/>
              <p:nvPr/>
            </p:nvSpPr>
            <p:spPr>
              <a:xfrm>
                <a:off x="1308433" y="5241003"/>
                <a:ext cx="313044" cy="369332"/>
              </a:xfrm>
              <a:prstGeom prst="rect">
                <a:avLst/>
              </a:prstGeom>
              <a:noFill/>
            </p:spPr>
            <p:txBody>
              <a:bodyPr wrap="none" rtlCol="0">
                <a:spAutoFit/>
              </a:bodyPr>
              <a:lstStyle/>
              <a:p>
                <a:r>
                  <a:rPr lang="en-US" dirty="0">
                    <a:solidFill>
                      <a:srgbClr val="CC0000"/>
                    </a:solidFill>
                  </a:rPr>
                  <a:t>2</a:t>
                </a:r>
              </a:p>
            </p:txBody>
          </p:sp>
        </p:grpSp>
      </p:grpSp>
      <p:sp>
        <p:nvSpPr>
          <p:cNvPr id="267" name="Rectangle 4"/>
          <p:cNvSpPr txBox="1">
            <a:spLocks noChangeArrowheads="1"/>
          </p:cNvSpPr>
          <p:nvPr/>
        </p:nvSpPr>
        <p:spPr bwMode="auto">
          <a:xfrm>
            <a:off x="3487781" y="5828604"/>
            <a:ext cx="4993774" cy="63993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93688" indent="-293688">
              <a:lnSpc>
                <a:spcPct val="90000"/>
              </a:lnSpc>
            </a:pPr>
            <a:r>
              <a:rPr lang="en-US" sz="2000" b="1" u="sng" dirty="0">
                <a:latin typeface="Arial"/>
                <a:cs typeface="Arial"/>
              </a:rPr>
              <a:t>1</a:t>
            </a:r>
            <a:r>
              <a:rPr lang="en-US" sz="2000" b="1" u="sng" dirty="0">
                <a:latin typeface="+mj-lt"/>
                <a:cs typeface="Arial"/>
              </a:rPr>
              <a:t>a</a:t>
            </a:r>
            <a:r>
              <a:rPr lang="en-US" sz="2000" dirty="0">
                <a:latin typeface="+mj-lt"/>
                <a:cs typeface="Arial"/>
              </a:rPr>
              <a:t>: OSPF routing: to get to </a:t>
            </a:r>
            <a:r>
              <a:rPr lang="en-US" sz="2000" dirty="0">
                <a:solidFill>
                  <a:srgbClr val="C00000"/>
                </a:solidFill>
                <a:latin typeface="Arial"/>
                <a:cs typeface="Arial"/>
              </a:rPr>
              <a:t>1</a:t>
            </a:r>
            <a:r>
              <a:rPr lang="en-US" sz="2000" dirty="0">
                <a:solidFill>
                  <a:srgbClr val="C00000"/>
                </a:solidFill>
                <a:latin typeface="+mj-lt"/>
                <a:cs typeface="Arial"/>
              </a:rPr>
              <a:t>c</a:t>
            </a:r>
            <a:r>
              <a:rPr lang="en-US" sz="2000" dirty="0">
                <a:latin typeface="+mj-lt"/>
                <a:cs typeface="Arial"/>
              </a:rPr>
              <a:t>, </a:t>
            </a:r>
            <a:r>
              <a:rPr lang="en-US" sz="2000" dirty="0">
                <a:solidFill>
                  <a:srgbClr val="C00000"/>
                </a:solidFill>
                <a:latin typeface="+mj-lt"/>
                <a:cs typeface="Arial"/>
              </a:rPr>
              <a:t>forward</a:t>
            </a:r>
            <a:r>
              <a:rPr lang="en-US" sz="2000" dirty="0">
                <a:latin typeface="+mj-lt"/>
                <a:cs typeface="Arial"/>
              </a:rPr>
              <a:t> over outgoing </a:t>
            </a:r>
            <a:r>
              <a:rPr lang="en-US" sz="2000" dirty="0">
                <a:solidFill>
                  <a:srgbClr val="C00000"/>
                </a:solidFill>
                <a:latin typeface="+mj-lt"/>
                <a:cs typeface="Arial"/>
              </a:rPr>
              <a:t>local interface 2</a:t>
            </a:r>
            <a:endParaRPr lang="en-US" sz="2000" dirty="0">
              <a:solidFill>
                <a:srgbClr val="C00000"/>
              </a:solidFill>
              <a:latin typeface="+mj-lt"/>
            </a:endParaRPr>
          </a:p>
        </p:txBody>
      </p:sp>
      <p:grpSp>
        <p:nvGrpSpPr>
          <p:cNvPr id="268" name="Group 267"/>
          <p:cNvGrpSpPr/>
          <p:nvPr/>
        </p:nvGrpSpPr>
        <p:grpSpPr>
          <a:xfrm>
            <a:off x="1149470" y="2245331"/>
            <a:ext cx="474928" cy="686044"/>
            <a:chOff x="1149470" y="2245331"/>
            <a:chExt cx="474928" cy="686044"/>
          </a:xfrm>
        </p:grpSpPr>
        <p:sp>
          <p:nvSpPr>
            <p:cNvPr id="333" name="TextBox 332"/>
            <p:cNvSpPr txBox="1"/>
            <p:nvPr/>
          </p:nvSpPr>
          <p:spPr>
            <a:xfrm>
              <a:off x="1149470" y="2245331"/>
              <a:ext cx="284515" cy="307777"/>
            </a:xfrm>
            <a:prstGeom prst="rect">
              <a:avLst/>
            </a:prstGeom>
            <a:noFill/>
          </p:spPr>
          <p:txBody>
            <a:bodyPr wrap="none" rtlCol="0">
              <a:spAutoFit/>
            </a:bodyPr>
            <a:lstStyle/>
            <a:p>
              <a:r>
                <a:rPr lang="en-US" sz="1400" dirty="0"/>
                <a:t>1</a:t>
              </a:r>
            </a:p>
          </p:txBody>
        </p:sp>
        <p:sp>
          <p:nvSpPr>
            <p:cNvPr id="335" name="TextBox 334"/>
            <p:cNvSpPr txBox="1"/>
            <p:nvPr/>
          </p:nvSpPr>
          <p:spPr>
            <a:xfrm>
              <a:off x="1339883" y="2623598"/>
              <a:ext cx="284515" cy="307777"/>
            </a:xfrm>
            <a:prstGeom prst="rect">
              <a:avLst/>
            </a:prstGeom>
            <a:noFill/>
          </p:spPr>
          <p:txBody>
            <a:bodyPr wrap="none" rtlCol="0">
              <a:spAutoFit/>
            </a:bodyPr>
            <a:lstStyle/>
            <a:p>
              <a:r>
                <a:rPr lang="en-US" sz="1400" dirty="0"/>
                <a:t>2</a:t>
              </a:r>
            </a:p>
          </p:txBody>
        </p:sp>
      </p:grpSp>
      <p:cxnSp>
        <p:nvCxnSpPr>
          <p:cNvPr id="15" name="Straight Arrow Connector 14"/>
          <p:cNvCxnSpPr/>
          <p:nvPr/>
        </p:nvCxnSpPr>
        <p:spPr bwMode="auto">
          <a:xfrm>
            <a:off x="1144952" y="2748406"/>
            <a:ext cx="315088" cy="241540"/>
          </a:xfrm>
          <a:prstGeom prst="straightConnector1">
            <a:avLst/>
          </a:prstGeom>
          <a:solidFill>
            <a:schemeClr val="accent1"/>
          </a:solidFill>
          <a:ln w="38100" cap="flat" cmpd="sng" algn="ctr">
            <a:solidFill>
              <a:srgbClr val="CC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40" name="Straight Connector 339"/>
          <p:cNvCxnSpPr/>
          <p:nvPr/>
        </p:nvCxnSpPr>
        <p:spPr bwMode="auto">
          <a:xfrm flipH="1">
            <a:off x="3046901" y="2522161"/>
            <a:ext cx="2716814" cy="14391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41"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87</a:t>
            </a:fld>
            <a:endParaRPr lang="en-US" sz="1200" dirty="0">
              <a:latin typeface="Tahoma" charset="0"/>
            </a:endParaRPr>
          </a:p>
        </p:txBody>
      </p:sp>
      <p:sp>
        <p:nvSpPr>
          <p:cNvPr id="342"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299649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7"/>
                                        </p:tgtEl>
                                        <p:attrNameLst>
                                          <p:attrName>style.visibility</p:attrName>
                                        </p:attrNameLst>
                                      </p:cBhvr>
                                      <p:to>
                                        <p:strVal val="visible"/>
                                      </p:to>
                                    </p:set>
                                    <p:animEffect transition="in" filter="dissolve">
                                      <p:cBhvr>
                                        <p:cTn id="10" dur="500"/>
                                        <p:tgtEl>
                                          <p:spTgt spid="267"/>
                                        </p:tgtEl>
                                      </p:cBhvr>
                                    </p:animEffect>
                                  </p:childTnLst>
                                </p:cTn>
                              </p:par>
                              <p:par>
                                <p:cTn id="11" presetID="9"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2"/>
          <p:cNvSpPr>
            <a:spLocks noGrp="1" noChangeArrowheads="1"/>
          </p:cNvSpPr>
          <p:nvPr>
            <p:ph type="title"/>
          </p:nvPr>
        </p:nvSpPr>
        <p:spPr>
          <a:xfrm>
            <a:off x="143933" y="194733"/>
            <a:ext cx="7772400" cy="601133"/>
          </a:xfrm>
        </p:spPr>
        <p:txBody>
          <a:bodyPr/>
          <a:lstStyle/>
          <a:p>
            <a:pPr>
              <a:defRPr/>
            </a:pPr>
            <a:r>
              <a:rPr lang="en-US" dirty="0">
                <a:cs typeface="+mj-cs"/>
              </a:rPr>
              <a:t>BGP route selection</a:t>
            </a:r>
          </a:p>
        </p:txBody>
      </p:sp>
      <p:sp>
        <p:nvSpPr>
          <p:cNvPr id="120837" name="Rectangle 3"/>
          <p:cNvSpPr>
            <a:spLocks noGrp="1" noChangeArrowheads="1"/>
          </p:cNvSpPr>
          <p:nvPr>
            <p:ph type="body" idx="1"/>
          </p:nvPr>
        </p:nvSpPr>
        <p:spPr>
          <a:xfrm>
            <a:off x="234420" y="1044045"/>
            <a:ext cx="4049713" cy="3400451"/>
          </a:xfrm>
        </p:spPr>
        <p:txBody>
          <a:bodyPr/>
          <a:lstStyle/>
          <a:p>
            <a:pPr marL="457200" indent="-457200">
              <a:defRPr/>
            </a:pPr>
            <a:r>
              <a:rPr lang="en-US" sz="2400" dirty="0">
                <a:cs typeface="+mn-cs"/>
              </a:rPr>
              <a:t>gateway router may learn about more than one route to destination AS, selects route based on:</a:t>
            </a:r>
          </a:p>
          <a:p>
            <a:pPr marL="1084263" lvl="1" indent="-457200">
              <a:buFont typeface="ZapfDingbats" charset="0"/>
              <a:buAutoNum type="arabicPeriod"/>
              <a:defRPr/>
            </a:pPr>
            <a:r>
              <a:rPr lang="en-US" sz="2000" dirty="0"/>
              <a:t>local preference value attribute: </a:t>
            </a:r>
            <a:r>
              <a:rPr lang="en-US" sz="2000" dirty="0">
                <a:solidFill>
                  <a:srgbClr val="C00000"/>
                </a:solidFill>
              </a:rPr>
              <a:t>policy decision –picks highest value</a:t>
            </a:r>
          </a:p>
          <a:p>
            <a:pPr marL="1084263" lvl="1" indent="-457200">
              <a:buFont typeface="ZapfDingbats" charset="0"/>
              <a:buAutoNum type="arabicPeriod"/>
              <a:defRPr/>
            </a:pPr>
            <a:r>
              <a:rPr lang="en-US" sz="2000" dirty="0"/>
              <a:t>shortest AS-PATH </a:t>
            </a:r>
          </a:p>
          <a:p>
            <a:pPr marL="1084263" lvl="1" indent="-457200">
              <a:buFont typeface="ZapfDingbats" charset="0"/>
              <a:buAutoNum type="arabicPeriod"/>
              <a:defRPr/>
            </a:pPr>
            <a:r>
              <a:rPr lang="en-US" sz="2000" dirty="0"/>
              <a:t>closest NEXT-HOP internal router: hot potato routing</a:t>
            </a:r>
          </a:p>
          <a:p>
            <a:pPr marL="1084263" lvl="1" indent="-457200">
              <a:buFont typeface="ZapfDingbats" charset="0"/>
              <a:buAutoNum type="arabicPeriod"/>
              <a:defRPr/>
            </a:pPr>
            <a:r>
              <a:rPr lang="en-US" sz="2000" dirty="0"/>
              <a:t>additional criteria </a:t>
            </a:r>
          </a:p>
        </p:txBody>
      </p:sp>
      <p:pic>
        <p:nvPicPr>
          <p:cNvPr id="165893" name="Picture 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830792"/>
            <a:ext cx="5027613"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88</a:t>
            </a:fld>
            <a:endParaRPr lang="en-US" sz="1200" dirty="0">
              <a:latin typeface="Tahoma" charset="0"/>
            </a:endParaRPr>
          </a:p>
        </p:txBody>
      </p:sp>
      <p:sp>
        <p:nvSpPr>
          <p:cNvPr id="6"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graphicFrame>
        <p:nvGraphicFramePr>
          <p:cNvPr id="7" name="Object 2">
            <a:extLst>
              <a:ext uri="{FF2B5EF4-FFF2-40B4-BE49-F238E27FC236}">
                <a16:creationId xmlns:a16="http://schemas.microsoft.com/office/drawing/2014/main" id="{C98E9EA4-C086-A944-B54A-06FE32A75EBF}"/>
              </a:ext>
            </a:extLst>
          </p:cNvPr>
          <p:cNvGraphicFramePr>
            <a:graphicFrameLocks noChangeAspect="1"/>
          </p:cNvGraphicFramePr>
          <p:nvPr>
            <p:extLst>
              <p:ext uri="{D42A27DB-BD31-4B8C-83A1-F6EECF244321}">
                <p14:modId xmlns:p14="http://schemas.microsoft.com/office/powerpoint/2010/main" val="2271697741"/>
              </p:ext>
            </p:extLst>
          </p:nvPr>
        </p:nvGraphicFramePr>
        <p:xfrm>
          <a:off x="4272492" y="3200401"/>
          <a:ext cx="4752975" cy="3318932"/>
        </p:xfrm>
        <a:graphic>
          <a:graphicData uri="http://schemas.openxmlformats.org/presentationml/2006/ole">
            <mc:AlternateContent xmlns:mc="http://schemas.openxmlformats.org/markup-compatibility/2006">
              <mc:Choice xmlns:v="urn:schemas-microsoft-com:vml" Requires="v">
                <p:oleObj spid="_x0000_s10999" name="Visio" r:id="rId4" imgW="6603111" imgH="7510939" progId="Visio.Drawing.11">
                  <p:embed/>
                </p:oleObj>
              </mc:Choice>
              <mc:Fallback>
                <p:oleObj name="Visio" r:id="rId4" imgW="6603111" imgH="7510939" progId="Visio.Drawing.11">
                  <p:embed/>
                  <p:pic>
                    <p:nvPicPr>
                      <p:cNvPr id="9728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2492" y="3200401"/>
                        <a:ext cx="4752975" cy="3318932"/>
                      </a:xfrm>
                      <a:prstGeom prst="rect">
                        <a:avLst/>
                      </a:prstGeom>
                      <a:noFill/>
                      <a:ln>
                        <a:noFill/>
                      </a:ln>
                      <a:extLst>
                        <a:ext uri="{909E8E84-426E-40dd-AFC4-6F175D3DCCD1}">
                          <a14:hiddenFill xmlns="" xmlns:a14="http://schemas.microsoft.com/office/drawing/2010/main">
                            <a:solidFill>
                              <a:srgbClr val="00CC99"/>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3">
            <a:extLst>
              <a:ext uri="{FF2B5EF4-FFF2-40B4-BE49-F238E27FC236}">
                <a16:creationId xmlns:a16="http://schemas.microsoft.com/office/drawing/2014/main" id="{9DA7443E-4EEF-A142-BB9B-BE9B7418535E}"/>
              </a:ext>
            </a:extLst>
          </p:cNvPr>
          <p:cNvSpPr txBox="1">
            <a:spLocks noChangeArrowheads="1"/>
          </p:cNvSpPr>
          <p:nvPr/>
        </p:nvSpPr>
        <p:spPr bwMode="auto">
          <a:xfrm>
            <a:off x="344655" y="5114946"/>
            <a:ext cx="4049713" cy="61660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indent="-457200">
              <a:defRPr/>
            </a:pPr>
            <a:r>
              <a:rPr lang="en-US" sz="1800" kern="0" dirty="0"/>
              <a:t>shortest AS-PATH may not mean shortest router/hop path </a:t>
            </a:r>
          </a:p>
        </p:txBody>
      </p:sp>
      <p:grpSp>
        <p:nvGrpSpPr>
          <p:cNvPr id="3" name="Group 2">
            <a:extLst>
              <a:ext uri="{FF2B5EF4-FFF2-40B4-BE49-F238E27FC236}">
                <a16:creationId xmlns:a16="http://schemas.microsoft.com/office/drawing/2014/main" id="{29DE6EC0-C7C1-DA4E-AB3D-7DA112730C15}"/>
              </a:ext>
            </a:extLst>
          </p:cNvPr>
          <p:cNvGrpSpPr/>
          <p:nvPr/>
        </p:nvGrpSpPr>
        <p:grpSpPr>
          <a:xfrm>
            <a:off x="4348981" y="1026344"/>
            <a:ext cx="4381500" cy="2379663"/>
            <a:chOff x="4365807" y="996331"/>
            <a:chExt cx="4381500" cy="2379663"/>
          </a:xfrm>
        </p:grpSpPr>
        <p:graphicFrame>
          <p:nvGraphicFramePr>
            <p:cNvPr id="21" name="Object 2">
              <a:extLst>
                <a:ext uri="{FF2B5EF4-FFF2-40B4-BE49-F238E27FC236}">
                  <a16:creationId xmlns:a16="http://schemas.microsoft.com/office/drawing/2014/main" id="{E8D94F06-A4DA-7A46-AC77-B800D53E8493}"/>
                </a:ext>
              </a:extLst>
            </p:cNvPr>
            <p:cNvGraphicFramePr>
              <a:graphicFrameLocks noChangeAspect="1"/>
            </p:cNvGraphicFramePr>
            <p:nvPr>
              <p:extLst>
                <p:ext uri="{D42A27DB-BD31-4B8C-83A1-F6EECF244321}">
                  <p14:modId xmlns:p14="http://schemas.microsoft.com/office/powerpoint/2010/main" val="3463453697"/>
                </p:ext>
              </p:extLst>
            </p:nvPr>
          </p:nvGraphicFramePr>
          <p:xfrm>
            <a:off x="4365807" y="996331"/>
            <a:ext cx="4381500" cy="2379663"/>
          </p:xfrm>
          <a:graphic>
            <a:graphicData uri="http://schemas.openxmlformats.org/presentationml/2006/ole">
              <mc:AlternateContent xmlns:mc="http://schemas.openxmlformats.org/markup-compatibility/2006">
                <mc:Choice xmlns:v="urn:schemas-microsoft-com:vml" Requires="v">
                  <p:oleObj spid="_x0000_s11000" name="Visio" r:id="rId6" imgW="4521200" imgH="2463800" progId="Visio.Drawing.11">
                    <p:embed/>
                  </p:oleObj>
                </mc:Choice>
                <mc:Fallback>
                  <p:oleObj name="Visio" r:id="rId6" imgW="4521200" imgH="2463800" progId="Visio.Drawing.11">
                    <p:embed/>
                    <p:pic>
                      <p:nvPicPr>
                        <p:cNvPr id="79877"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5807" y="996331"/>
                          <a:ext cx="4381500" cy="2379663"/>
                        </a:xfrm>
                        <a:prstGeom prst="rect">
                          <a:avLst/>
                        </a:prstGeom>
                        <a:noFill/>
                        <a:ln>
                          <a:noFill/>
                        </a:ln>
                        <a:extLst>
                          <a:ext uri="{909E8E84-426E-40dd-AFC4-6F175D3DCCD1}">
                            <a14:hiddenFill xmlns="" xmlns:a14="http://schemas.microsoft.com/office/drawing/2010/main">
                              <a:solidFill>
                                <a:srgbClr val="00CC99"/>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8" name="TextBox 17">
              <a:extLst>
                <a:ext uri="{FF2B5EF4-FFF2-40B4-BE49-F238E27FC236}">
                  <a16:creationId xmlns:a16="http://schemas.microsoft.com/office/drawing/2014/main" id="{32B34CE1-4922-EE48-A055-500FE501CA66}"/>
                </a:ext>
              </a:extLst>
            </p:cNvPr>
            <p:cNvSpPr txBox="1"/>
            <p:nvPr/>
          </p:nvSpPr>
          <p:spPr>
            <a:xfrm>
              <a:off x="6407980" y="2033352"/>
              <a:ext cx="601313" cy="384643"/>
            </a:xfrm>
            <a:prstGeom prst="rect">
              <a:avLst/>
            </a:prstGeom>
            <a:solidFill>
              <a:srgbClr val="FFFF00"/>
            </a:solidFill>
          </p:spPr>
          <p:txBody>
            <a:bodyPr wrap="none" rtlCol="0">
              <a:spAutoFit/>
            </a:bodyPr>
            <a:lstStyle/>
            <a:p>
              <a:r>
                <a:rPr lang="en-US" dirty="0"/>
                <a:t>AS 5</a:t>
              </a:r>
            </a:p>
          </p:txBody>
        </p:sp>
      </p:grpSp>
      <p:sp>
        <p:nvSpPr>
          <p:cNvPr id="23" name="Rectangle 3">
            <a:extLst>
              <a:ext uri="{FF2B5EF4-FFF2-40B4-BE49-F238E27FC236}">
                <a16:creationId xmlns:a16="http://schemas.microsoft.com/office/drawing/2014/main" id="{4A904A11-88F5-5145-B637-BE98588C77F7}"/>
              </a:ext>
            </a:extLst>
          </p:cNvPr>
          <p:cNvSpPr txBox="1">
            <a:spLocks noChangeArrowheads="1"/>
          </p:cNvSpPr>
          <p:nvPr/>
        </p:nvSpPr>
        <p:spPr bwMode="auto">
          <a:xfrm>
            <a:off x="344655" y="5768345"/>
            <a:ext cx="4049713" cy="61660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indent="-457200">
              <a:defRPr/>
            </a:pPr>
            <a:r>
              <a:rPr lang="en-US" sz="1800" kern="0" dirty="0"/>
              <a:t>best cost intra path may not mean best cost overall  (5+30&gt; 20+5)</a:t>
            </a:r>
          </a:p>
        </p:txBody>
      </p:sp>
      <p:graphicFrame>
        <p:nvGraphicFramePr>
          <p:cNvPr id="24" name="Object 2">
            <a:extLst>
              <a:ext uri="{FF2B5EF4-FFF2-40B4-BE49-F238E27FC236}">
                <a16:creationId xmlns:a16="http://schemas.microsoft.com/office/drawing/2014/main" id="{E7ABB92F-197A-7640-A9C8-5EDBCAA84F77}"/>
              </a:ext>
            </a:extLst>
          </p:cNvPr>
          <p:cNvGraphicFramePr>
            <a:graphicFrameLocks noChangeAspect="1"/>
          </p:cNvGraphicFramePr>
          <p:nvPr>
            <p:extLst>
              <p:ext uri="{D42A27DB-BD31-4B8C-83A1-F6EECF244321}">
                <p14:modId xmlns:p14="http://schemas.microsoft.com/office/powerpoint/2010/main" val="3443539487"/>
              </p:ext>
            </p:extLst>
          </p:nvPr>
        </p:nvGraphicFramePr>
        <p:xfrm>
          <a:off x="4192782" y="2944281"/>
          <a:ext cx="4924037" cy="3264195"/>
        </p:xfrm>
        <a:graphic>
          <a:graphicData uri="http://schemas.openxmlformats.org/presentationml/2006/ole">
            <mc:AlternateContent xmlns:mc="http://schemas.openxmlformats.org/markup-compatibility/2006">
              <mc:Choice xmlns:v="urn:schemas-microsoft-com:vml" Requires="v">
                <p:oleObj spid="_x0000_s11001" name="Visio" r:id="rId8" imgW="6488811" imgH="4301014" progId="Visio.Drawing.11">
                  <p:embed/>
                </p:oleObj>
              </mc:Choice>
              <mc:Fallback>
                <p:oleObj name="Visio" r:id="rId8" imgW="6488811" imgH="4301014" progId="Visio.Drawing.11">
                  <p:embed/>
                  <p:pic>
                    <p:nvPicPr>
                      <p:cNvPr id="88068"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2782" y="2944281"/>
                        <a:ext cx="4924037" cy="3264195"/>
                      </a:xfrm>
                      <a:prstGeom prst="rect">
                        <a:avLst/>
                      </a:prstGeom>
                      <a:noFill/>
                      <a:ln>
                        <a:noFill/>
                      </a:ln>
                      <a:extLst>
                        <a:ext uri="{909E8E84-426E-40dd-AFC4-6F175D3DCCD1}">
                          <a14:hiddenFill xmlns="" xmlns:a14="http://schemas.microsoft.com/office/drawing/2010/main">
                            <a:solidFill>
                              <a:srgbClr val="00CC99"/>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3">
            <a:extLst>
              <a:ext uri="{FF2B5EF4-FFF2-40B4-BE49-F238E27FC236}">
                <a16:creationId xmlns:a16="http://schemas.microsoft.com/office/drawing/2014/main" id="{C693F852-78B1-4347-B4EB-784733DCD22F}"/>
              </a:ext>
            </a:extLst>
          </p:cNvPr>
          <p:cNvGrpSpPr/>
          <p:nvPr/>
        </p:nvGrpSpPr>
        <p:grpSpPr>
          <a:xfrm>
            <a:off x="4874227" y="1741852"/>
            <a:ext cx="3549503" cy="1123507"/>
            <a:chOff x="4874227" y="1741852"/>
            <a:chExt cx="3549503" cy="1123507"/>
          </a:xfrm>
        </p:grpSpPr>
        <p:sp>
          <p:nvSpPr>
            <p:cNvPr id="14" name="Rectangle 8">
              <a:extLst>
                <a:ext uri="{FF2B5EF4-FFF2-40B4-BE49-F238E27FC236}">
                  <a16:creationId xmlns:a16="http://schemas.microsoft.com/office/drawing/2014/main" id="{2D7FE646-1A80-C74C-989A-D94939E7FAB5}"/>
                </a:ext>
              </a:extLst>
            </p:cNvPr>
            <p:cNvSpPr>
              <a:spLocks noChangeArrowheads="1"/>
            </p:cNvSpPr>
            <p:nvPr/>
          </p:nvSpPr>
          <p:spPr bwMode="auto">
            <a:xfrm>
              <a:off x="4874227" y="1794245"/>
              <a:ext cx="1463047" cy="396795"/>
            </a:xfrm>
            <a:prstGeom prst="rect">
              <a:avLst/>
            </a:prstGeom>
            <a:solidFill>
              <a:schemeClr val="hlink"/>
            </a:solidFill>
            <a:ln w="9525">
              <a:solidFill>
                <a:schemeClr val="tx1"/>
              </a:solidFill>
              <a:miter lim="800000"/>
              <a:headEnd/>
              <a:tailEnd/>
            </a:ln>
          </p:spPr>
          <p:txBody>
            <a:bodyPr wrap="none" lIns="91433" tIns="45717" rIns="91433" bIns="45717" anchor="ctr"/>
            <a:lstStyle/>
            <a:p>
              <a:pPr algn="ctr">
                <a:buFontTx/>
                <a:buNone/>
              </a:pPr>
              <a:r>
                <a:rPr lang="en-US" sz="1400" b="0" dirty="0">
                  <a:latin typeface="Arial" charset="0"/>
                </a:rPr>
                <a:t>Local </a:t>
              </a:r>
              <a:r>
                <a:rPr lang="en-US" sz="1400" b="0" dirty="0" err="1">
                  <a:latin typeface="Arial" charset="0"/>
                </a:rPr>
                <a:t>pref</a:t>
              </a:r>
              <a:r>
                <a:rPr lang="en-US" sz="1400" b="0" dirty="0">
                  <a:latin typeface="Arial" charset="0"/>
                </a:rPr>
                <a:t> = 10</a:t>
              </a:r>
            </a:p>
          </p:txBody>
        </p:sp>
        <p:sp>
          <p:nvSpPr>
            <p:cNvPr id="15" name="Rectangle 9">
              <a:extLst>
                <a:ext uri="{FF2B5EF4-FFF2-40B4-BE49-F238E27FC236}">
                  <a16:creationId xmlns:a16="http://schemas.microsoft.com/office/drawing/2014/main" id="{EF53EB38-6937-5F4A-BF54-13FA954F5B23}"/>
                </a:ext>
              </a:extLst>
            </p:cNvPr>
            <p:cNvSpPr>
              <a:spLocks noChangeArrowheads="1"/>
            </p:cNvSpPr>
            <p:nvPr/>
          </p:nvSpPr>
          <p:spPr bwMode="auto">
            <a:xfrm>
              <a:off x="5099417" y="2404769"/>
              <a:ext cx="1463047" cy="396795"/>
            </a:xfrm>
            <a:prstGeom prst="rect">
              <a:avLst/>
            </a:prstGeom>
            <a:solidFill>
              <a:schemeClr val="hlink"/>
            </a:solidFill>
            <a:ln w="9525">
              <a:solidFill>
                <a:schemeClr val="tx1"/>
              </a:solidFill>
              <a:miter lim="800000"/>
              <a:headEnd/>
              <a:tailEnd/>
            </a:ln>
          </p:spPr>
          <p:txBody>
            <a:bodyPr wrap="none" lIns="91433" tIns="45717" rIns="91433" bIns="45717" anchor="ctr"/>
            <a:lstStyle/>
            <a:p>
              <a:pPr algn="ctr">
                <a:buFontTx/>
                <a:buNone/>
              </a:pPr>
              <a:r>
                <a:rPr lang="en-US" sz="1400" b="0" dirty="0">
                  <a:latin typeface="Arial" charset="0"/>
                </a:rPr>
                <a:t>Local </a:t>
              </a:r>
              <a:r>
                <a:rPr lang="en-US" sz="1400" b="0" dirty="0" err="1">
                  <a:latin typeface="Arial" charset="0"/>
                </a:rPr>
                <a:t>pref</a:t>
              </a:r>
              <a:r>
                <a:rPr lang="en-US" sz="1400" b="0" dirty="0">
                  <a:latin typeface="Arial" charset="0"/>
                </a:rPr>
                <a:t> = 50</a:t>
              </a:r>
            </a:p>
          </p:txBody>
        </p:sp>
        <p:sp>
          <p:nvSpPr>
            <p:cNvPr id="16" name="Rectangle 10">
              <a:extLst>
                <a:ext uri="{FF2B5EF4-FFF2-40B4-BE49-F238E27FC236}">
                  <a16:creationId xmlns:a16="http://schemas.microsoft.com/office/drawing/2014/main" id="{FEA96650-EE66-EB48-BF56-CFA28E086494}"/>
                </a:ext>
              </a:extLst>
            </p:cNvPr>
            <p:cNvSpPr>
              <a:spLocks noChangeArrowheads="1"/>
            </p:cNvSpPr>
            <p:nvPr/>
          </p:nvSpPr>
          <p:spPr bwMode="auto">
            <a:xfrm>
              <a:off x="6926879" y="1741852"/>
              <a:ext cx="1463047" cy="396795"/>
            </a:xfrm>
            <a:prstGeom prst="rect">
              <a:avLst/>
            </a:prstGeom>
            <a:solidFill>
              <a:schemeClr val="hlink"/>
            </a:solidFill>
            <a:ln w="9525">
              <a:solidFill>
                <a:schemeClr val="tx1"/>
              </a:solidFill>
              <a:miter lim="800000"/>
              <a:headEnd/>
              <a:tailEnd/>
            </a:ln>
          </p:spPr>
          <p:txBody>
            <a:bodyPr wrap="none" lIns="91433" tIns="45717" rIns="91433" bIns="45717" anchor="ctr"/>
            <a:lstStyle/>
            <a:p>
              <a:pPr algn="ctr">
                <a:buFontTx/>
                <a:buNone/>
              </a:pPr>
              <a:r>
                <a:rPr lang="en-US" sz="1400" b="0" dirty="0">
                  <a:latin typeface="Arial" charset="0"/>
                </a:rPr>
                <a:t>Local </a:t>
              </a:r>
              <a:r>
                <a:rPr lang="en-US" sz="1400" b="0" dirty="0" err="1">
                  <a:latin typeface="Arial" charset="0"/>
                </a:rPr>
                <a:t>pref</a:t>
              </a:r>
              <a:r>
                <a:rPr lang="en-US" sz="1400" b="0" dirty="0">
                  <a:latin typeface="Arial" charset="0"/>
                </a:rPr>
                <a:t> </a:t>
              </a:r>
              <a:br>
                <a:rPr lang="en-US" sz="1400" b="0" dirty="0">
                  <a:latin typeface="Arial" charset="0"/>
                </a:rPr>
              </a:br>
              <a:r>
                <a:rPr lang="en-US" sz="1400" b="0" dirty="0">
                  <a:latin typeface="Arial" charset="0"/>
                </a:rPr>
                <a:t>= 100</a:t>
              </a:r>
            </a:p>
          </p:txBody>
        </p:sp>
        <p:sp>
          <p:nvSpPr>
            <p:cNvPr id="17" name="Rectangle 11">
              <a:extLst>
                <a:ext uri="{FF2B5EF4-FFF2-40B4-BE49-F238E27FC236}">
                  <a16:creationId xmlns:a16="http://schemas.microsoft.com/office/drawing/2014/main" id="{7DCF7692-3FB3-4145-A6D9-545C607AB099}"/>
                </a:ext>
              </a:extLst>
            </p:cNvPr>
            <p:cNvSpPr>
              <a:spLocks noChangeArrowheads="1"/>
            </p:cNvSpPr>
            <p:nvPr/>
          </p:nvSpPr>
          <p:spPr bwMode="auto">
            <a:xfrm>
              <a:off x="6960683" y="2468564"/>
              <a:ext cx="1463047" cy="396795"/>
            </a:xfrm>
            <a:prstGeom prst="rect">
              <a:avLst/>
            </a:prstGeom>
            <a:solidFill>
              <a:schemeClr val="hlink"/>
            </a:solidFill>
            <a:ln w="9525">
              <a:solidFill>
                <a:schemeClr val="tx1"/>
              </a:solidFill>
              <a:miter lim="800000"/>
              <a:headEnd/>
              <a:tailEnd/>
            </a:ln>
          </p:spPr>
          <p:txBody>
            <a:bodyPr wrap="none" lIns="91433" tIns="45717" rIns="91433" bIns="45717" anchor="ctr"/>
            <a:lstStyle/>
            <a:p>
              <a:pPr algn="ctr">
                <a:buFontTx/>
                <a:buNone/>
              </a:pPr>
              <a:r>
                <a:rPr lang="en-US" sz="1400" b="0" dirty="0">
                  <a:latin typeface="Arial" charset="0"/>
                </a:rPr>
                <a:t>Local </a:t>
              </a:r>
              <a:r>
                <a:rPr lang="en-US" sz="1400" b="0" dirty="0" err="1">
                  <a:latin typeface="Arial" charset="0"/>
                </a:rPr>
                <a:t>pref</a:t>
              </a:r>
              <a:r>
                <a:rPr lang="en-US" sz="1400" b="0" dirty="0">
                  <a:latin typeface="Arial" charset="0"/>
                </a:rPr>
                <a:t> = 80</a:t>
              </a:r>
            </a:p>
          </p:txBody>
        </p:sp>
      </p:grpSp>
      <p:sp>
        <p:nvSpPr>
          <p:cNvPr id="2" name="TextBox 1">
            <a:extLst>
              <a:ext uri="{FF2B5EF4-FFF2-40B4-BE49-F238E27FC236}">
                <a16:creationId xmlns:a16="http://schemas.microsoft.com/office/drawing/2014/main" id="{71BD5218-4B6D-9D48-B01E-F2311E121A77}"/>
              </a:ext>
            </a:extLst>
          </p:cNvPr>
          <p:cNvSpPr txBox="1"/>
          <p:nvPr/>
        </p:nvSpPr>
        <p:spPr>
          <a:xfrm>
            <a:off x="4574968" y="5399013"/>
            <a:ext cx="1050288" cy="369332"/>
          </a:xfrm>
          <a:prstGeom prst="rect">
            <a:avLst/>
          </a:prstGeom>
          <a:noFill/>
        </p:spPr>
        <p:txBody>
          <a:bodyPr wrap="none" rtlCol="0">
            <a:spAutoFit/>
          </a:bodyPr>
          <a:lstStyle/>
          <a:p>
            <a:r>
              <a:rPr lang="en-US" dirty="0"/>
              <a:t>Cost = 5</a:t>
            </a:r>
          </a:p>
        </p:txBody>
      </p:sp>
      <p:sp>
        <p:nvSpPr>
          <p:cNvPr id="20" name="TextBox 19">
            <a:extLst>
              <a:ext uri="{FF2B5EF4-FFF2-40B4-BE49-F238E27FC236}">
                <a16:creationId xmlns:a16="http://schemas.microsoft.com/office/drawing/2014/main" id="{2A4EC7E9-2568-A946-BD27-8DB89B3F0242}"/>
              </a:ext>
            </a:extLst>
          </p:cNvPr>
          <p:cNvSpPr txBox="1"/>
          <p:nvPr/>
        </p:nvSpPr>
        <p:spPr>
          <a:xfrm>
            <a:off x="7425824" y="5436657"/>
            <a:ext cx="1178528" cy="369332"/>
          </a:xfrm>
          <a:prstGeom prst="rect">
            <a:avLst/>
          </a:prstGeom>
          <a:noFill/>
        </p:spPr>
        <p:txBody>
          <a:bodyPr wrap="none" rtlCol="0">
            <a:spAutoFit/>
          </a:bodyPr>
          <a:lstStyle/>
          <a:p>
            <a:r>
              <a:rPr lang="en-US" dirty="0"/>
              <a:t>Cost = 30</a:t>
            </a:r>
          </a:p>
        </p:txBody>
      </p:sp>
    </p:spTree>
    <p:extLst>
      <p:ext uri="{BB962C8B-B14F-4D97-AF65-F5344CB8AC3E}">
        <p14:creationId xmlns:p14="http://schemas.microsoft.com/office/powerpoint/2010/main" val="273342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8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083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083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083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par>
                                <p:cTn id="37" presetID="1"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083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3" grpId="0"/>
      <p:bldP spid="2" grpId="0"/>
      <p:bldP spid="2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1DC527C8-71E2-1949-9B16-7A9E523568DD}" type="slidenum">
              <a:rPr lang="en-US" sz="1400" b="0" i="0">
                <a:solidFill>
                  <a:schemeClr val="tx1"/>
                </a:solidFill>
                <a:latin typeface="Times New Roman" charset="0"/>
              </a:rPr>
              <a:pPr/>
              <a:t>89</a:t>
            </a:fld>
            <a:endParaRPr lang="en-US" sz="1400" b="0" i="0">
              <a:solidFill>
                <a:schemeClr val="tx1"/>
              </a:solidFill>
              <a:latin typeface="Times New Roman" charset="0"/>
            </a:endParaRPr>
          </a:p>
        </p:txBody>
      </p:sp>
      <p:sp>
        <p:nvSpPr>
          <p:cNvPr id="43010" name="Rectangle 2"/>
          <p:cNvSpPr>
            <a:spLocks noGrp="1" noChangeArrowheads="1"/>
          </p:cNvSpPr>
          <p:nvPr>
            <p:ph type="title"/>
          </p:nvPr>
        </p:nvSpPr>
        <p:spPr>
          <a:xfrm>
            <a:off x="533400" y="149679"/>
            <a:ext cx="7772400" cy="865974"/>
          </a:xfrm>
        </p:spPr>
        <p:txBody>
          <a:bodyPr/>
          <a:lstStyle/>
          <a:p>
            <a:r>
              <a:rPr lang="en-US" dirty="0">
                <a:ea typeface="ＭＳ Ｐゴシック" charset="0"/>
                <a:cs typeface="ＭＳ Ｐゴシック" charset="0"/>
              </a:rPr>
              <a:t>Selective transit</a:t>
            </a:r>
          </a:p>
        </p:txBody>
      </p:sp>
      <p:sp>
        <p:nvSpPr>
          <p:cNvPr id="43011" name="Rectangle 3"/>
          <p:cNvSpPr>
            <a:spLocks noGrp="1" noChangeArrowheads="1"/>
          </p:cNvSpPr>
          <p:nvPr>
            <p:ph type="body" sz="half" idx="1"/>
          </p:nvPr>
        </p:nvSpPr>
        <p:spPr>
          <a:xfrm>
            <a:off x="136454" y="1222481"/>
            <a:ext cx="4283146" cy="5232187"/>
          </a:xfrm>
          <a:noFill/>
        </p:spPr>
        <p:txBody>
          <a:bodyPr/>
          <a:lstStyle/>
          <a:p>
            <a:pPr>
              <a:buFontTx/>
              <a:buNone/>
            </a:pPr>
            <a:r>
              <a:rPr lang="en-US" sz="2400" b="1" dirty="0">
                <a:latin typeface="Arial" charset="0"/>
                <a:ea typeface="ＭＳ Ｐゴシック" charset="0"/>
                <a:cs typeface="ＭＳ Ｐゴシック" charset="0"/>
              </a:rPr>
              <a:t>Example:</a:t>
            </a:r>
          </a:p>
          <a:p>
            <a:r>
              <a:rPr lang="en-US" sz="2400" dirty="0">
                <a:latin typeface="Arial" charset="0"/>
                <a:ea typeface="ＭＳ Ｐゴシック" charset="0"/>
                <a:cs typeface="ＭＳ Ｐゴシック" charset="0"/>
              </a:rPr>
              <a:t>AS 3 carries traffic </a:t>
            </a:r>
            <a:br>
              <a:rPr lang="en-US" sz="2400" dirty="0">
                <a:latin typeface="Arial" charset="0"/>
                <a:ea typeface="ＭＳ Ｐゴシック" charset="0"/>
                <a:cs typeface="ＭＳ Ｐゴシック" charset="0"/>
              </a:rPr>
            </a:br>
            <a:r>
              <a:rPr lang="en-US" sz="2400" dirty="0">
                <a:latin typeface="Arial" charset="0"/>
                <a:ea typeface="ＭＳ Ｐゴシック" charset="0"/>
                <a:cs typeface="ＭＳ Ｐゴシック" charset="0"/>
              </a:rPr>
              <a:t>between AS 1 and AS 4 and between AS 2 and AS 4</a:t>
            </a:r>
          </a:p>
          <a:p>
            <a:r>
              <a:rPr lang="en-US" sz="2400" dirty="0">
                <a:latin typeface="Arial" charset="0"/>
                <a:ea typeface="ＭＳ Ｐゴシック" charset="0"/>
                <a:cs typeface="ＭＳ Ｐゴシック" charset="0"/>
              </a:rPr>
              <a:t>But AS 3 does </a:t>
            </a:r>
            <a:r>
              <a:rPr lang="en-US" sz="2400" b="1" u="sng" dirty="0">
                <a:solidFill>
                  <a:srgbClr val="C00000"/>
                </a:solidFill>
                <a:latin typeface="Arial" charset="0"/>
                <a:ea typeface="ＭＳ Ｐゴシック" charset="0"/>
                <a:cs typeface="ＭＳ Ｐゴシック" charset="0"/>
              </a:rPr>
              <a:t>not</a:t>
            </a:r>
            <a:r>
              <a:rPr lang="en-US" sz="2400" dirty="0">
                <a:latin typeface="Arial" charset="0"/>
                <a:ea typeface="ＭＳ Ｐゴシック" charset="0"/>
                <a:cs typeface="ＭＳ Ｐゴシック" charset="0"/>
              </a:rPr>
              <a:t> carry traffic between AS 1 and AS 2</a:t>
            </a:r>
          </a:p>
          <a:p>
            <a:pPr lvl="1"/>
            <a:r>
              <a:rPr lang="en-US" sz="2000" dirty="0">
                <a:latin typeface="Arial" charset="0"/>
                <a:ea typeface="ＭＳ Ｐゴシック" charset="0"/>
                <a:cs typeface="ＭＳ Ｐゴシック" charset="0"/>
              </a:rPr>
              <a:t>The example shows a </a:t>
            </a:r>
            <a:r>
              <a:rPr lang="en-US" sz="2000" dirty="0">
                <a:solidFill>
                  <a:srgbClr val="C00000"/>
                </a:solidFill>
                <a:latin typeface="Arial" charset="0"/>
                <a:ea typeface="ＭＳ Ｐゴシック" charset="0"/>
                <a:cs typeface="ＭＳ Ｐゴシック" charset="0"/>
              </a:rPr>
              <a:t>routing</a:t>
            </a:r>
            <a:r>
              <a:rPr lang="en-US" sz="2000" dirty="0">
                <a:solidFill>
                  <a:srgbClr val="FF0000"/>
                </a:solidFill>
                <a:latin typeface="Arial" charset="0"/>
                <a:ea typeface="ＭＳ Ｐゴシック" charset="0"/>
                <a:cs typeface="ＭＳ Ｐゴシック" charset="0"/>
              </a:rPr>
              <a:t> </a:t>
            </a:r>
            <a:r>
              <a:rPr lang="en-US" sz="2000" dirty="0">
                <a:solidFill>
                  <a:srgbClr val="C00000"/>
                </a:solidFill>
                <a:latin typeface="Arial" charset="0"/>
                <a:ea typeface="ＭＳ Ｐゴシック" charset="0"/>
                <a:cs typeface="ＭＳ Ｐゴシック" charset="0"/>
              </a:rPr>
              <a:t>policy</a:t>
            </a:r>
            <a:r>
              <a:rPr lang="en-US" sz="2000" dirty="0">
                <a:latin typeface="Arial" charset="0"/>
                <a:ea typeface="ＭＳ Ｐゴシック" charset="0"/>
                <a:cs typeface="ＭＳ Ｐゴシック" charset="0"/>
              </a:rPr>
              <a:t>. In other words, AS3 is perfectly capable of carrying AS1 -&gt; AS2 traffic, but a policy decision prevents AS1 and AS2 from using AS3 to reach each other.</a:t>
            </a:r>
            <a:r>
              <a:rPr lang="en-US" dirty="0">
                <a:latin typeface="Arial" charset="0"/>
                <a:cs typeface="ＭＳ Ｐゴシック" charset="0"/>
              </a:rPr>
              <a:t> </a:t>
            </a:r>
            <a:r>
              <a:rPr lang="en-US" sz="2000" dirty="0">
                <a:latin typeface="Arial" charset="0"/>
                <a:cs typeface="ＭＳ Ｐゴシック" charset="0"/>
              </a:rPr>
              <a:t>(maybe </a:t>
            </a:r>
            <a:r>
              <a:rPr lang="en-US" sz="2000" b="1" dirty="0">
                <a:solidFill>
                  <a:schemeClr val="accent1">
                    <a:lumMod val="75000"/>
                  </a:schemeClr>
                </a:solidFill>
                <a:latin typeface="Arial" charset="0"/>
                <a:cs typeface="ＭＳ Ｐゴシック" charset="0"/>
              </a:rPr>
              <a:t>private network </a:t>
            </a:r>
            <a:r>
              <a:rPr lang="en-US" sz="2000" dirty="0">
                <a:latin typeface="Arial" charset="0"/>
                <a:cs typeface="ＭＳ Ｐゴシック" charset="0"/>
              </a:rPr>
              <a:t>connects AS1 and AS2?)</a:t>
            </a:r>
            <a:endParaRPr lang="en-US" sz="1800" dirty="0">
              <a:latin typeface="Arial" charset="0"/>
              <a:ea typeface="ＭＳ Ｐゴシック" charset="0"/>
              <a:cs typeface="ＭＳ Ｐゴシック" charset="0"/>
            </a:endParaRPr>
          </a:p>
        </p:txBody>
      </p:sp>
      <p:graphicFrame>
        <p:nvGraphicFramePr>
          <p:cNvPr id="43012" name="Object 2"/>
          <p:cNvGraphicFramePr>
            <a:graphicFrameLocks noGrp="1" noChangeAspect="1"/>
          </p:cNvGraphicFramePr>
          <p:nvPr>
            <p:ph idx="4294967295"/>
          </p:nvPr>
        </p:nvGraphicFramePr>
        <p:xfrm>
          <a:off x="4116388" y="1524000"/>
          <a:ext cx="5026025" cy="4629150"/>
        </p:xfrm>
        <a:graphic>
          <a:graphicData uri="http://schemas.openxmlformats.org/presentationml/2006/ole">
            <mc:AlternateContent xmlns:mc="http://schemas.openxmlformats.org/markup-compatibility/2006">
              <mc:Choice xmlns:v="urn:schemas-microsoft-com:vml" Requires="v">
                <p:oleObj spid="_x0000_s17589" name="Visio" r:id="rId4" imgW="5029200" imgH="4635500" progId="Visio.Drawing.11">
                  <p:embed/>
                </p:oleObj>
              </mc:Choice>
              <mc:Fallback>
                <p:oleObj name="Visio" r:id="rId4" imgW="5029200" imgH="4635500" progId="Visio.Drawing.11">
                  <p:embed/>
                  <p:pic>
                    <p:nvPicPr>
                      <p:cNvPr id="4301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6388" y="1524000"/>
                        <a:ext cx="5026025" cy="4629150"/>
                      </a:xfrm>
                      <a:prstGeom prst="rect">
                        <a:avLst/>
                      </a:prstGeom>
                      <a:noFill/>
                      <a:ln>
                        <a:noFill/>
                      </a:ln>
                      <a:extLst>
                        <a:ext uri="{909E8E84-426E-40dd-AFC4-6F175D3DCCD1}">
                          <a14:hiddenFill xmlns="" xmlns:a14="http://schemas.microsoft.com/office/drawing/2010/main">
                            <a:solidFill>
                              <a:srgbClr val="00CC99"/>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42" descr="underline_base">
            <a:extLst>
              <a:ext uri="{FF2B5EF4-FFF2-40B4-BE49-F238E27FC236}">
                <a16:creationId xmlns:a16="http://schemas.microsoft.com/office/drawing/2014/main" id="{BE46DFAA-AAED-C24B-BEA1-1FC993BCCE9B}"/>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398" y="967516"/>
            <a:ext cx="3825949" cy="962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6">
            <a:extLst>
              <a:ext uri="{FF2B5EF4-FFF2-40B4-BE49-F238E27FC236}">
                <a16:creationId xmlns:a16="http://schemas.microsoft.com/office/drawing/2014/main" id="{9BC4E810-65D4-9D46-85CF-930393DCB786}"/>
              </a:ext>
            </a:extLst>
          </p:cNvPr>
          <p:cNvGrpSpPr/>
          <p:nvPr/>
        </p:nvGrpSpPr>
        <p:grpSpPr>
          <a:xfrm>
            <a:off x="4883851" y="677995"/>
            <a:ext cx="2955223" cy="1157370"/>
            <a:chOff x="3072109" y="830918"/>
            <a:chExt cx="2955223" cy="1157370"/>
          </a:xfrm>
        </p:grpSpPr>
        <p:sp>
          <p:nvSpPr>
            <p:cNvPr id="8" name="Cloud 7">
              <a:extLst>
                <a:ext uri="{FF2B5EF4-FFF2-40B4-BE49-F238E27FC236}">
                  <a16:creationId xmlns:a16="http://schemas.microsoft.com/office/drawing/2014/main" id="{FDA0E037-A84E-DA41-A81C-4F7BAF947471}"/>
                </a:ext>
              </a:extLst>
            </p:cNvPr>
            <p:cNvSpPr/>
            <p:nvPr/>
          </p:nvSpPr>
          <p:spPr bwMode="auto">
            <a:xfrm>
              <a:off x="3242930" y="830918"/>
              <a:ext cx="1945758" cy="914400"/>
            </a:xfrm>
            <a:prstGeom prst="cloud">
              <a:avLst/>
            </a:prstGeom>
            <a:gradFill>
              <a:gsLst>
                <a:gs pos="0">
                  <a:schemeClr val="bg1">
                    <a:lumMod val="95000"/>
                  </a:schemeClr>
                </a:gs>
                <a:gs pos="100000">
                  <a:schemeClr val="accent5">
                    <a:lumMod val="75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1">
                      <a:lumMod val="50000"/>
                    </a:schemeClr>
                  </a:solidFill>
                </a:rPr>
                <a:t>Private Network</a:t>
              </a:r>
            </a:p>
          </p:txBody>
        </p:sp>
        <p:cxnSp>
          <p:nvCxnSpPr>
            <p:cNvPr id="9" name="Straight Arrow Connector 8">
              <a:extLst>
                <a:ext uri="{FF2B5EF4-FFF2-40B4-BE49-F238E27FC236}">
                  <a16:creationId xmlns:a16="http://schemas.microsoft.com/office/drawing/2014/main" id="{5017C194-E90F-0B43-934C-7873FA86ED9F}"/>
                </a:ext>
              </a:extLst>
            </p:cNvPr>
            <p:cNvCxnSpPr>
              <a:cxnSpLocks/>
            </p:cNvCxnSpPr>
            <p:nvPr/>
          </p:nvCxnSpPr>
          <p:spPr bwMode="auto">
            <a:xfrm flipV="1">
              <a:off x="3072109" y="1628786"/>
              <a:ext cx="413781" cy="35950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991D35FB-88D6-C64C-85CC-E9F6E9B38C80}"/>
                </a:ext>
              </a:extLst>
            </p:cNvPr>
            <p:cNvCxnSpPr>
              <a:cxnSpLocks/>
            </p:cNvCxnSpPr>
            <p:nvPr/>
          </p:nvCxnSpPr>
          <p:spPr bwMode="auto">
            <a:xfrm flipH="1" flipV="1">
              <a:off x="5156792" y="1279064"/>
              <a:ext cx="870540" cy="70922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cxnSp>
        <p:nvCxnSpPr>
          <p:cNvPr id="3" name="Straight Arrow Connector 2">
            <a:extLst>
              <a:ext uri="{FF2B5EF4-FFF2-40B4-BE49-F238E27FC236}">
                <a16:creationId xmlns:a16="http://schemas.microsoft.com/office/drawing/2014/main" id="{FBADA776-127D-C447-9D09-033F58E08F00}"/>
              </a:ext>
            </a:extLst>
          </p:cNvPr>
          <p:cNvCxnSpPr/>
          <p:nvPr/>
        </p:nvCxnSpPr>
        <p:spPr bwMode="auto">
          <a:xfrm flipV="1">
            <a:off x="2847109" y="1330036"/>
            <a:ext cx="2036742" cy="4560448"/>
          </a:xfrm>
          <a:prstGeom prst="straightConnector1">
            <a:avLst/>
          </a:prstGeom>
          <a:ln>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76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4" name="Object 2"/>
          <p:cNvGraphicFramePr>
            <a:graphicFrameLocks noGrp="1" noChangeAspect="1"/>
          </p:cNvGraphicFramePr>
          <p:nvPr>
            <p:ph idx="4294967295"/>
            <p:extLst>
              <p:ext uri="{D42A27DB-BD31-4B8C-83A1-F6EECF244321}">
                <p14:modId xmlns:p14="http://schemas.microsoft.com/office/powerpoint/2010/main" val="2673139281"/>
              </p:ext>
            </p:extLst>
          </p:nvPr>
        </p:nvGraphicFramePr>
        <p:xfrm>
          <a:off x="2002390" y="1355337"/>
          <a:ext cx="6629400" cy="4318000"/>
        </p:xfrm>
        <a:graphic>
          <a:graphicData uri="http://schemas.openxmlformats.org/presentationml/2006/ole">
            <mc:AlternateContent xmlns:mc="http://schemas.openxmlformats.org/markup-compatibility/2006">
              <mc:Choice xmlns:v="urn:schemas-microsoft-com:vml" Requires="v">
                <p:oleObj spid="_x0000_s16570" name="Visio" r:id="rId4" imgW="7112000" imgH="4635500" progId="Visio.Drawing.11">
                  <p:embed/>
                </p:oleObj>
              </mc:Choice>
              <mc:Fallback>
                <p:oleObj name="Visio" r:id="rId4" imgW="7112000" imgH="4635500" progId="Visio.Drawing.11">
                  <p:embed/>
                  <p:pic>
                    <p:nvPicPr>
                      <p:cNvPr id="4096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2390" y="1355337"/>
                        <a:ext cx="6629400" cy="4318000"/>
                      </a:xfrm>
                      <a:prstGeom prst="rect">
                        <a:avLst/>
                      </a:prstGeom>
                      <a:noFill/>
                      <a:ln>
                        <a:noFill/>
                      </a:ln>
                      <a:extLst>
                        <a:ext uri="{909E8E84-426E-40dd-AFC4-6F175D3DCCD1}">
                          <a14:hiddenFill xmlns="" xmlns:a14="http://schemas.microsoft.com/office/drawing/2010/main">
                            <a:solidFill>
                              <a:srgbClr val="00CC99"/>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40961"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A23A375C-B252-814F-A42C-9D6390541D21}" type="slidenum">
              <a:rPr lang="en-US" sz="1400" b="0" i="0">
                <a:solidFill>
                  <a:schemeClr val="tx1"/>
                </a:solidFill>
                <a:latin typeface="Times New Roman" charset="0"/>
              </a:rPr>
              <a:pPr/>
              <a:t>9</a:t>
            </a:fld>
            <a:endParaRPr lang="en-US" sz="1400" b="0" i="0">
              <a:solidFill>
                <a:schemeClr val="tx1"/>
              </a:solidFill>
              <a:latin typeface="Times New Roman" charset="0"/>
            </a:endParaRPr>
          </a:p>
        </p:txBody>
      </p:sp>
      <p:sp>
        <p:nvSpPr>
          <p:cNvPr id="40962" name="Rectangle 2"/>
          <p:cNvSpPr>
            <a:spLocks noGrp="1" noChangeArrowheads="1"/>
          </p:cNvSpPr>
          <p:nvPr>
            <p:ph type="title"/>
          </p:nvPr>
        </p:nvSpPr>
        <p:spPr>
          <a:xfrm>
            <a:off x="300370" y="44018"/>
            <a:ext cx="6629400" cy="579474"/>
          </a:xfrm>
        </p:spPr>
        <p:txBody>
          <a:bodyPr/>
          <a:lstStyle/>
          <a:p>
            <a:r>
              <a:rPr lang="en-US" dirty="0">
                <a:ea typeface="ＭＳ Ｐゴシック" charset="0"/>
                <a:cs typeface="ＭＳ Ｐゴシック" charset="0"/>
              </a:rPr>
              <a:t>Stub and Transit Networks </a:t>
            </a:r>
          </a:p>
        </p:txBody>
      </p:sp>
      <p:sp>
        <p:nvSpPr>
          <p:cNvPr id="40963" name="Rectangle 6"/>
          <p:cNvSpPr>
            <a:spLocks noGrp="1" noChangeArrowheads="1"/>
          </p:cNvSpPr>
          <p:nvPr>
            <p:ph type="body" sz="half" idx="1"/>
          </p:nvPr>
        </p:nvSpPr>
        <p:spPr>
          <a:xfrm>
            <a:off x="228600" y="5056345"/>
            <a:ext cx="4724400" cy="1163674"/>
          </a:xfrm>
        </p:spPr>
        <p:txBody>
          <a:bodyPr/>
          <a:lstStyle/>
          <a:p>
            <a:r>
              <a:rPr lang="en-US" sz="2000" dirty="0">
                <a:ea typeface="ＭＳ Ｐゴシック" charset="0"/>
                <a:cs typeface="ＭＳ Ｐゴシック" charset="0"/>
              </a:rPr>
              <a:t>AS 1 is a </a:t>
            </a:r>
            <a:r>
              <a:rPr lang="en-US" sz="2000" dirty="0">
                <a:solidFill>
                  <a:srgbClr val="C00000"/>
                </a:solidFill>
                <a:ea typeface="ＭＳ Ｐゴシック" charset="0"/>
                <a:cs typeface="ＭＳ Ｐゴシック" charset="0"/>
              </a:rPr>
              <a:t>multi-homed stub </a:t>
            </a:r>
            <a:r>
              <a:rPr lang="en-US" sz="2000" dirty="0">
                <a:ea typeface="ＭＳ Ｐゴシック" charset="0"/>
                <a:cs typeface="ＭＳ Ｐゴシック" charset="0"/>
              </a:rPr>
              <a:t>network</a:t>
            </a:r>
          </a:p>
          <a:p>
            <a:r>
              <a:rPr lang="en-US" sz="2000" dirty="0">
                <a:ea typeface="ＭＳ Ｐゴシック" charset="0"/>
                <a:cs typeface="ＭＳ Ｐゴシック" charset="0"/>
              </a:rPr>
              <a:t>AS 3 and AS 4 are </a:t>
            </a:r>
            <a:r>
              <a:rPr lang="en-US" sz="2000" dirty="0">
                <a:solidFill>
                  <a:srgbClr val="C00000"/>
                </a:solidFill>
                <a:ea typeface="ＭＳ Ｐゴシック" charset="0"/>
                <a:cs typeface="ＭＳ Ｐゴシック" charset="0"/>
              </a:rPr>
              <a:t>transit</a:t>
            </a:r>
            <a:r>
              <a:rPr lang="en-US" sz="2000" dirty="0">
                <a:ea typeface="ＭＳ Ｐゴシック" charset="0"/>
                <a:cs typeface="ＭＳ Ｐゴシック" charset="0"/>
              </a:rPr>
              <a:t> networks</a:t>
            </a:r>
          </a:p>
          <a:p>
            <a:r>
              <a:rPr lang="en-US" sz="2000" dirty="0">
                <a:ea typeface="ＭＳ Ｐゴシック" charset="0"/>
                <a:cs typeface="ＭＳ Ｐゴシック" charset="0"/>
              </a:rPr>
              <a:t>AS 2 and AS 5 are </a:t>
            </a:r>
            <a:r>
              <a:rPr lang="en-US" sz="2000" dirty="0">
                <a:solidFill>
                  <a:srgbClr val="C00000"/>
                </a:solidFill>
                <a:ea typeface="ＭＳ Ｐゴシック" charset="0"/>
                <a:cs typeface="ＭＳ Ｐゴシック" charset="0"/>
              </a:rPr>
              <a:t>stub</a:t>
            </a:r>
            <a:r>
              <a:rPr lang="en-US" sz="2000" dirty="0">
                <a:ea typeface="ＭＳ Ｐゴシック" charset="0"/>
                <a:cs typeface="ＭＳ Ｐゴシック" charset="0"/>
              </a:rPr>
              <a:t> networks</a:t>
            </a:r>
          </a:p>
        </p:txBody>
      </p:sp>
      <p:pic>
        <p:nvPicPr>
          <p:cNvPr id="6" name="Picture 5" descr="underline_base">
            <a:extLst>
              <a:ext uri="{FF2B5EF4-FFF2-40B4-BE49-F238E27FC236}">
                <a16:creationId xmlns:a16="http://schemas.microsoft.com/office/drawing/2014/main" id="{C1D3C960-A33C-024D-8BE6-6293F7DE9B6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586" y="637981"/>
            <a:ext cx="6420293" cy="136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CD4AE93D-82F1-4341-9510-7A1B77D42D4D}"/>
              </a:ext>
            </a:extLst>
          </p:cNvPr>
          <p:cNvGrpSpPr/>
          <p:nvPr/>
        </p:nvGrpSpPr>
        <p:grpSpPr>
          <a:xfrm>
            <a:off x="3814430" y="825130"/>
            <a:ext cx="2816298" cy="1231800"/>
            <a:chOff x="3814430" y="825130"/>
            <a:chExt cx="2816298" cy="1231800"/>
          </a:xfrm>
        </p:grpSpPr>
        <p:sp>
          <p:nvSpPr>
            <p:cNvPr id="2" name="Cloud 1">
              <a:extLst>
                <a:ext uri="{FF2B5EF4-FFF2-40B4-BE49-F238E27FC236}">
                  <a16:creationId xmlns:a16="http://schemas.microsoft.com/office/drawing/2014/main" id="{AB03BF70-7AB6-E940-B1D6-CD06A96DC2B5}"/>
                </a:ext>
              </a:extLst>
            </p:cNvPr>
            <p:cNvSpPr/>
            <p:nvPr/>
          </p:nvSpPr>
          <p:spPr bwMode="auto">
            <a:xfrm>
              <a:off x="3814430" y="825130"/>
              <a:ext cx="1945758" cy="914400"/>
            </a:xfrm>
            <a:prstGeom prst="cloud">
              <a:avLst/>
            </a:prstGeom>
            <a:gradFill>
              <a:gsLst>
                <a:gs pos="0">
                  <a:schemeClr val="bg1">
                    <a:lumMod val="95000"/>
                  </a:schemeClr>
                </a:gs>
                <a:gs pos="100000">
                  <a:schemeClr val="accent5">
                    <a:lumMod val="75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1">
                      <a:lumMod val="50000"/>
                    </a:schemeClr>
                  </a:solidFill>
                </a:rPr>
                <a:t>Private Network: Invisible to Internet</a:t>
              </a:r>
            </a:p>
          </p:txBody>
        </p:sp>
        <p:cxnSp>
          <p:nvCxnSpPr>
            <p:cNvPr id="4" name="Straight Arrow Connector 3">
              <a:extLst>
                <a:ext uri="{FF2B5EF4-FFF2-40B4-BE49-F238E27FC236}">
                  <a16:creationId xmlns:a16="http://schemas.microsoft.com/office/drawing/2014/main" id="{F60D7397-638B-9A48-B67B-ECAB48EE32F6}"/>
                </a:ext>
              </a:extLst>
            </p:cNvPr>
            <p:cNvCxnSpPr>
              <a:cxnSpLocks/>
            </p:cNvCxnSpPr>
            <p:nvPr/>
          </p:nvCxnSpPr>
          <p:spPr bwMode="auto">
            <a:xfrm flipH="1" flipV="1">
              <a:off x="3987209" y="1480702"/>
              <a:ext cx="199361" cy="57622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58852DD1-4461-5442-92CA-897C1C6C6C02}"/>
                </a:ext>
              </a:extLst>
            </p:cNvPr>
            <p:cNvCxnSpPr>
              <a:cxnSpLocks/>
            </p:cNvCxnSpPr>
            <p:nvPr/>
          </p:nvCxnSpPr>
          <p:spPr bwMode="auto">
            <a:xfrm flipH="1" flipV="1">
              <a:off x="5760188" y="1347706"/>
              <a:ext cx="870540" cy="70922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3" name="Rounded Rectangle 2">
            <a:extLst>
              <a:ext uri="{FF2B5EF4-FFF2-40B4-BE49-F238E27FC236}">
                <a16:creationId xmlns:a16="http://schemas.microsoft.com/office/drawing/2014/main" id="{5114F999-FEC9-7448-B549-9F53137A367C}"/>
              </a:ext>
            </a:extLst>
          </p:cNvPr>
          <p:cNvSpPr/>
          <p:nvPr/>
        </p:nvSpPr>
        <p:spPr bwMode="auto">
          <a:xfrm>
            <a:off x="2365513" y="1347706"/>
            <a:ext cx="2206487" cy="1653911"/>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596CECD7-E65C-0449-B925-D8F735771106}"/>
              </a:ext>
            </a:extLst>
          </p:cNvPr>
          <p:cNvSpPr/>
          <p:nvPr/>
        </p:nvSpPr>
        <p:spPr bwMode="auto">
          <a:xfrm>
            <a:off x="5090452" y="1229974"/>
            <a:ext cx="2206487" cy="1653911"/>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9D70277E-CA54-114B-B377-19E69604D77E}"/>
              </a:ext>
            </a:extLst>
          </p:cNvPr>
          <p:cNvSpPr/>
          <p:nvPr/>
        </p:nvSpPr>
        <p:spPr bwMode="auto">
          <a:xfrm>
            <a:off x="4787309" y="4208045"/>
            <a:ext cx="2206487" cy="1653911"/>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9B06BCD8-7111-3E45-938A-EE1E6BD1CF0F}"/>
              </a:ext>
            </a:extLst>
          </p:cNvPr>
          <p:cNvSpPr/>
          <p:nvPr/>
        </p:nvSpPr>
        <p:spPr bwMode="auto">
          <a:xfrm>
            <a:off x="2384488" y="3332026"/>
            <a:ext cx="2206487" cy="1653911"/>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938CD153-11ED-584D-9EF8-1B89DF790D5D}"/>
              </a:ext>
            </a:extLst>
          </p:cNvPr>
          <p:cNvSpPr/>
          <p:nvPr/>
        </p:nvSpPr>
        <p:spPr bwMode="auto">
          <a:xfrm>
            <a:off x="4590976" y="2828957"/>
            <a:ext cx="4040814" cy="1495544"/>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8656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6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15" presetID="1" presetClass="entr"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96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4" grpId="0" animBg="1"/>
      <p:bldP spid="15" grpId="1" animBg="1"/>
      <p:bldP spid="1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F29B0D9D-D8A6-2247-96B2-E50728F1C694}" type="slidenum">
              <a:rPr lang="en-US" sz="1400" b="0" i="0">
                <a:solidFill>
                  <a:schemeClr val="tx1"/>
                </a:solidFill>
                <a:latin typeface="Times New Roman" charset="0"/>
              </a:rPr>
              <a:pPr/>
              <a:t>90</a:t>
            </a:fld>
            <a:endParaRPr lang="en-US" sz="1400" b="0" i="0">
              <a:solidFill>
                <a:schemeClr val="tx1"/>
              </a:solidFill>
              <a:latin typeface="Times New Roman" charset="0"/>
            </a:endParaRPr>
          </a:p>
        </p:txBody>
      </p:sp>
      <p:sp>
        <p:nvSpPr>
          <p:cNvPr id="45058" name="Rectangle 2"/>
          <p:cNvSpPr>
            <a:spLocks noGrp="1" noChangeArrowheads="1"/>
          </p:cNvSpPr>
          <p:nvPr>
            <p:ph type="title"/>
          </p:nvPr>
        </p:nvSpPr>
        <p:spPr>
          <a:xfrm>
            <a:off x="533400" y="228600"/>
            <a:ext cx="7772400" cy="661086"/>
          </a:xfrm>
        </p:spPr>
        <p:txBody>
          <a:bodyPr/>
          <a:lstStyle/>
          <a:p>
            <a:r>
              <a:rPr lang="en-US" dirty="0">
                <a:ea typeface="ＭＳ Ｐゴシック" charset="0"/>
                <a:cs typeface="ＭＳ Ｐゴシック" charset="0"/>
              </a:rPr>
              <a:t>Customer/Provider and Peers</a:t>
            </a:r>
          </a:p>
        </p:txBody>
      </p:sp>
      <p:sp>
        <p:nvSpPr>
          <p:cNvPr id="45059" name="Rectangle 3"/>
          <p:cNvSpPr>
            <a:spLocks noGrp="1" noChangeArrowheads="1"/>
          </p:cNvSpPr>
          <p:nvPr>
            <p:ph type="body" sz="half" idx="1"/>
          </p:nvPr>
        </p:nvSpPr>
        <p:spPr>
          <a:xfrm>
            <a:off x="685800" y="4857008"/>
            <a:ext cx="7924800" cy="1752600"/>
          </a:xfrm>
        </p:spPr>
        <p:txBody>
          <a:bodyPr/>
          <a:lstStyle/>
          <a:p>
            <a:r>
              <a:rPr lang="en-US" sz="2000" dirty="0"/>
              <a:t>a</a:t>
            </a:r>
            <a:r>
              <a:rPr lang="en-US" sz="2000" dirty="0">
                <a:ea typeface="ＭＳ Ｐゴシック" charset="0"/>
                <a:cs typeface="ＭＳ Ｐゴシック" charset="0"/>
              </a:rPr>
              <a:t> </a:t>
            </a:r>
            <a:r>
              <a:rPr lang="en-US" sz="2000" dirty="0">
                <a:solidFill>
                  <a:srgbClr val="C00000"/>
                </a:solidFill>
                <a:ea typeface="ＭＳ Ｐゴシック" charset="0"/>
                <a:cs typeface="ＭＳ Ｐゴシック" charset="0"/>
              </a:rPr>
              <a:t>stub</a:t>
            </a:r>
            <a:r>
              <a:rPr lang="en-US" sz="2000" dirty="0">
                <a:ea typeface="ＭＳ Ｐゴシック" charset="0"/>
                <a:cs typeface="ＭＳ Ｐゴシック" charset="0"/>
              </a:rPr>
              <a:t> network typically obtains access to the Internet through a </a:t>
            </a:r>
            <a:r>
              <a:rPr lang="en-US" sz="2000" dirty="0">
                <a:solidFill>
                  <a:srgbClr val="C00000"/>
                </a:solidFill>
              </a:rPr>
              <a:t>t</a:t>
            </a:r>
            <a:r>
              <a:rPr lang="en-US" sz="2000" dirty="0">
                <a:solidFill>
                  <a:srgbClr val="C00000"/>
                </a:solidFill>
                <a:ea typeface="ＭＳ Ｐゴシック" charset="0"/>
                <a:cs typeface="ＭＳ Ｐゴシック" charset="0"/>
              </a:rPr>
              <a:t>ransit</a:t>
            </a:r>
            <a:r>
              <a:rPr lang="en-US" sz="2000" dirty="0">
                <a:ea typeface="ＭＳ Ｐゴシック" charset="0"/>
                <a:cs typeface="ＭＳ Ｐゴシック" charset="0"/>
              </a:rPr>
              <a:t> network. E.g., AS7 –&gt; </a:t>
            </a:r>
            <a:r>
              <a:rPr lang="en-US" sz="2000" u="sng" dirty="0">
                <a:ea typeface="ＭＳ Ｐゴシック" charset="0"/>
                <a:cs typeface="ＭＳ Ｐゴシック" charset="0"/>
              </a:rPr>
              <a:t>AS5</a:t>
            </a:r>
            <a:r>
              <a:rPr lang="en-US" sz="2000" dirty="0">
                <a:ea typeface="ＭＳ Ｐゴシック" charset="0"/>
                <a:cs typeface="ＭＳ Ｐゴシック" charset="0"/>
              </a:rPr>
              <a:t> –&gt; AS 8</a:t>
            </a:r>
          </a:p>
          <a:p>
            <a:r>
              <a:rPr lang="en-US" sz="2000" dirty="0"/>
              <a:t>a</a:t>
            </a:r>
            <a:r>
              <a:rPr lang="en-US" sz="2000" dirty="0">
                <a:ea typeface="ＭＳ Ｐゴシック" charset="0"/>
                <a:cs typeface="ＭＳ Ｐゴシック" charset="0"/>
              </a:rPr>
              <a:t> </a:t>
            </a:r>
            <a:r>
              <a:rPr lang="en-US" sz="2000" dirty="0">
                <a:solidFill>
                  <a:srgbClr val="C00000"/>
                </a:solidFill>
                <a:ea typeface="ＭＳ Ｐゴシック" charset="0"/>
                <a:cs typeface="ＭＳ Ｐゴシック" charset="0"/>
              </a:rPr>
              <a:t>transit</a:t>
            </a:r>
            <a:r>
              <a:rPr lang="en-US" sz="2000" dirty="0">
                <a:ea typeface="ＭＳ Ｐゴシック" charset="0"/>
                <a:cs typeface="ＭＳ Ｐゴシック" charset="0"/>
              </a:rPr>
              <a:t> network that is a provider may be a customer </a:t>
            </a:r>
            <a:r>
              <a:rPr lang="en-US" sz="2000" dirty="0"/>
              <a:t>of</a:t>
            </a:r>
            <a:r>
              <a:rPr lang="en-US" sz="2000" dirty="0">
                <a:ea typeface="ＭＳ Ｐゴシック" charset="0"/>
                <a:cs typeface="ＭＳ Ｐゴシック" charset="0"/>
              </a:rPr>
              <a:t> another network (provider) – AS4 is a customer of AS2 as is AS5.</a:t>
            </a:r>
          </a:p>
          <a:p>
            <a:r>
              <a:rPr lang="en-US" sz="2000" dirty="0"/>
              <a:t>c</a:t>
            </a:r>
            <a:r>
              <a:rPr lang="en-US" sz="2000" dirty="0">
                <a:ea typeface="ＭＳ Ｐゴシック" charset="0"/>
                <a:cs typeface="ＭＳ Ｐゴシック" charset="0"/>
              </a:rPr>
              <a:t>ustomer pays provider for service</a:t>
            </a:r>
          </a:p>
        </p:txBody>
      </p:sp>
      <p:graphicFrame>
        <p:nvGraphicFramePr>
          <p:cNvPr id="45060" name="Object 2"/>
          <p:cNvGraphicFramePr>
            <a:graphicFrameLocks noGrp="1" noChangeAspect="1"/>
          </p:cNvGraphicFramePr>
          <p:nvPr>
            <p:ph idx="4294967295"/>
          </p:nvPr>
        </p:nvGraphicFramePr>
        <p:xfrm>
          <a:off x="1447800" y="1295400"/>
          <a:ext cx="6705600" cy="3505200"/>
        </p:xfrm>
        <a:graphic>
          <a:graphicData uri="http://schemas.openxmlformats.org/presentationml/2006/ole">
            <mc:AlternateContent xmlns:mc="http://schemas.openxmlformats.org/markup-compatibility/2006">
              <mc:Choice xmlns:v="urn:schemas-microsoft-com:vml" Requires="v">
                <p:oleObj spid="_x0000_s18612" name="Visio" r:id="rId4" imgW="5562600" imgH="3670300" progId="Visio.Drawing.11">
                  <p:embed/>
                </p:oleObj>
              </mc:Choice>
              <mc:Fallback>
                <p:oleObj name="Visio" r:id="rId4" imgW="5562600" imgH="3670300" progId="Visio.Drawing.11">
                  <p:embed/>
                  <p:pic>
                    <p:nvPicPr>
                      <p:cNvPr id="4506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295400"/>
                        <a:ext cx="6705600" cy="3505200"/>
                      </a:xfrm>
                      <a:prstGeom prst="rect">
                        <a:avLst/>
                      </a:prstGeom>
                      <a:noFill/>
                      <a:ln>
                        <a:noFill/>
                      </a:ln>
                    </p:spPr>
                  </p:pic>
                </p:oleObj>
              </mc:Fallback>
            </mc:AlternateContent>
          </a:graphicData>
        </a:graphic>
      </p:graphicFrame>
      <p:sp>
        <p:nvSpPr>
          <p:cNvPr id="567302" name="Freeform 6"/>
          <p:cNvSpPr>
            <a:spLocks/>
          </p:cNvSpPr>
          <p:nvPr/>
        </p:nvSpPr>
        <p:spPr bwMode="auto">
          <a:xfrm>
            <a:off x="4953000" y="3111500"/>
            <a:ext cx="1676400" cy="927100"/>
          </a:xfrm>
          <a:custGeom>
            <a:avLst/>
            <a:gdLst>
              <a:gd name="T0" fmla="*/ 2147483647 w 816"/>
              <a:gd name="T1" fmla="*/ 2147483647 h 584"/>
              <a:gd name="T2" fmla="*/ 2147483647 w 816"/>
              <a:gd name="T3" fmla="*/ 2147483647 h 584"/>
              <a:gd name="T4" fmla="*/ 0 w 816"/>
              <a:gd name="T5" fmla="*/ 2147483647 h 584"/>
              <a:gd name="T6" fmla="*/ 0 60000 65536"/>
              <a:gd name="T7" fmla="*/ 0 60000 65536"/>
              <a:gd name="T8" fmla="*/ 0 60000 65536"/>
              <a:gd name="T9" fmla="*/ 0 w 816"/>
              <a:gd name="T10" fmla="*/ 0 h 584"/>
              <a:gd name="T11" fmla="*/ 816 w 816"/>
              <a:gd name="T12" fmla="*/ 584 h 584"/>
            </a:gdLst>
            <a:ahLst/>
            <a:cxnLst>
              <a:cxn ang="T6">
                <a:pos x="T0" y="T1"/>
              </a:cxn>
              <a:cxn ang="T7">
                <a:pos x="T2" y="T3"/>
              </a:cxn>
              <a:cxn ang="T8">
                <a:pos x="T4" y="T5"/>
              </a:cxn>
            </a:cxnLst>
            <a:rect l="T9" t="T10" r="T11" b="T12"/>
            <a:pathLst>
              <a:path w="816" h="584">
                <a:moveTo>
                  <a:pt x="816" y="584"/>
                </a:moveTo>
                <a:cubicBezTo>
                  <a:pt x="668" y="300"/>
                  <a:pt x="520" y="16"/>
                  <a:pt x="384" y="8"/>
                </a:cubicBezTo>
                <a:cubicBezTo>
                  <a:pt x="248" y="0"/>
                  <a:pt x="124" y="268"/>
                  <a:pt x="0" y="536"/>
                </a:cubicBezTo>
              </a:path>
            </a:pathLst>
          </a:custGeom>
          <a:noFill/>
          <a:ln w="57150">
            <a:solidFill>
              <a:schemeClr val="accent2"/>
            </a:solidFill>
            <a:round/>
            <a:headEnd type="arrow" w="med" len="med"/>
            <a:tailEnd type="arrow" w="med" len="med"/>
          </a:ln>
          <a:extLst>
            <a:ext uri="{909E8E84-426E-40dd-AFC4-6F175D3DCCD1}">
              <a14:hiddenFill xmlns="" xmlns:a14="http://schemas.microsoft.com/office/drawing/2010/main">
                <a:solidFill>
                  <a:srgbClr val="FFFFFF"/>
                </a:solidFill>
              </a14:hiddenFill>
            </a:ext>
          </a:extLst>
        </p:spPr>
        <p:txBody>
          <a:bodyPr lIns="91433" tIns="45717" rIns="91433" bIns="45717"/>
          <a:lstStyle/>
          <a:p>
            <a:endParaRPr lang="en-US"/>
          </a:p>
        </p:txBody>
      </p:sp>
      <p:sp>
        <p:nvSpPr>
          <p:cNvPr id="567303" name="Freeform 7"/>
          <p:cNvSpPr>
            <a:spLocks/>
          </p:cNvSpPr>
          <p:nvPr/>
        </p:nvSpPr>
        <p:spPr bwMode="auto">
          <a:xfrm>
            <a:off x="2362200" y="1733550"/>
            <a:ext cx="4648200" cy="2381250"/>
          </a:xfrm>
          <a:custGeom>
            <a:avLst/>
            <a:gdLst>
              <a:gd name="T0" fmla="*/ 2147483647 w 2724"/>
              <a:gd name="T1" fmla="*/ 2147483647 h 1488"/>
              <a:gd name="T2" fmla="*/ 2147483647 w 2724"/>
              <a:gd name="T3" fmla="*/ 2147483647 h 1488"/>
              <a:gd name="T4" fmla="*/ 2147483647 w 2724"/>
              <a:gd name="T5" fmla="*/ 2147483647 h 1488"/>
              <a:gd name="T6" fmla="*/ 2147483647 w 2724"/>
              <a:gd name="T7" fmla="*/ 2147483647 h 1488"/>
              <a:gd name="T8" fmla="*/ 0 w 2724"/>
              <a:gd name="T9" fmla="*/ 2147483647 h 1488"/>
              <a:gd name="T10" fmla="*/ 0 60000 65536"/>
              <a:gd name="T11" fmla="*/ 0 60000 65536"/>
              <a:gd name="T12" fmla="*/ 0 60000 65536"/>
              <a:gd name="T13" fmla="*/ 0 60000 65536"/>
              <a:gd name="T14" fmla="*/ 0 60000 65536"/>
              <a:gd name="T15" fmla="*/ 0 w 2724"/>
              <a:gd name="T16" fmla="*/ 0 h 1488"/>
              <a:gd name="T17" fmla="*/ 2724 w 2724"/>
              <a:gd name="T18" fmla="*/ 1488 h 1488"/>
            </a:gdLst>
            <a:ahLst/>
            <a:cxnLst>
              <a:cxn ang="T10">
                <a:pos x="T0" y="T1"/>
              </a:cxn>
              <a:cxn ang="T11">
                <a:pos x="T2" y="T3"/>
              </a:cxn>
              <a:cxn ang="T12">
                <a:pos x="T4" y="T5"/>
              </a:cxn>
              <a:cxn ang="T13">
                <a:pos x="T6" y="T7"/>
              </a:cxn>
              <a:cxn ang="T14">
                <a:pos x="T8" y="T9"/>
              </a:cxn>
            </a:cxnLst>
            <a:rect l="T15" t="T16" r="T17" b="T18"/>
            <a:pathLst>
              <a:path w="2724" h="1488">
                <a:moveTo>
                  <a:pt x="2724" y="1488"/>
                </a:moveTo>
                <a:cubicBezTo>
                  <a:pt x="2630" y="1334"/>
                  <a:pt x="2366" y="810"/>
                  <a:pt x="2160" y="564"/>
                </a:cubicBezTo>
                <a:cubicBezTo>
                  <a:pt x="1954" y="318"/>
                  <a:pt x="1760" y="0"/>
                  <a:pt x="1488" y="12"/>
                </a:cubicBezTo>
                <a:cubicBezTo>
                  <a:pt x="1216" y="24"/>
                  <a:pt x="776" y="400"/>
                  <a:pt x="528" y="636"/>
                </a:cubicBezTo>
                <a:cubicBezTo>
                  <a:pt x="280" y="872"/>
                  <a:pt x="110" y="1263"/>
                  <a:pt x="0" y="1428"/>
                </a:cubicBezTo>
              </a:path>
            </a:pathLst>
          </a:custGeom>
          <a:noFill/>
          <a:ln w="57150">
            <a:solidFill>
              <a:schemeClr val="accent2"/>
            </a:solidFill>
            <a:round/>
            <a:headEnd type="arrow" w="med" len="med"/>
            <a:tailEnd type="arrow" w="med" len="med"/>
          </a:ln>
          <a:extLst>
            <a:ext uri="{909E8E84-426E-40dd-AFC4-6F175D3DCCD1}">
              <a14:hiddenFill xmlns="" xmlns:a14="http://schemas.microsoft.com/office/drawing/2010/main">
                <a:solidFill>
                  <a:srgbClr val="FFFFFF"/>
                </a:solidFill>
              </a14:hiddenFill>
            </a:ext>
          </a:extLst>
        </p:spPr>
        <p:txBody>
          <a:bodyPr lIns="91433" tIns="45717" rIns="91433" bIns="45717"/>
          <a:lstStyle/>
          <a:p>
            <a:endParaRPr lang="en-US"/>
          </a:p>
        </p:txBody>
      </p:sp>
      <p:sp>
        <p:nvSpPr>
          <p:cNvPr id="4" name="TextBox 3"/>
          <p:cNvSpPr txBox="1"/>
          <p:nvPr/>
        </p:nvSpPr>
        <p:spPr>
          <a:xfrm>
            <a:off x="1108235" y="3814137"/>
            <a:ext cx="761747" cy="369332"/>
          </a:xfrm>
          <a:prstGeom prst="rect">
            <a:avLst/>
          </a:prstGeom>
          <a:solidFill>
            <a:srgbClr val="C00000"/>
          </a:solidFill>
        </p:spPr>
        <p:txBody>
          <a:bodyPr wrap="none" rtlCol="0">
            <a:spAutoFit/>
          </a:bodyPr>
          <a:lstStyle/>
          <a:p>
            <a:r>
              <a:rPr lang="en-US" dirty="0"/>
              <a:t>peers</a:t>
            </a:r>
          </a:p>
        </p:txBody>
      </p:sp>
      <p:sp>
        <p:nvSpPr>
          <p:cNvPr id="10" name="TextBox 9"/>
          <p:cNvSpPr txBox="1"/>
          <p:nvPr/>
        </p:nvSpPr>
        <p:spPr>
          <a:xfrm>
            <a:off x="1108235" y="2771266"/>
            <a:ext cx="761747" cy="369332"/>
          </a:xfrm>
          <a:prstGeom prst="rect">
            <a:avLst/>
          </a:prstGeom>
          <a:solidFill>
            <a:srgbClr val="C00000"/>
          </a:solidFill>
        </p:spPr>
        <p:txBody>
          <a:bodyPr wrap="none" rtlCol="0">
            <a:spAutoFit/>
          </a:bodyPr>
          <a:lstStyle/>
          <a:p>
            <a:r>
              <a:rPr lang="en-US" dirty="0"/>
              <a:t>peers</a:t>
            </a:r>
          </a:p>
        </p:txBody>
      </p:sp>
      <p:pic>
        <p:nvPicPr>
          <p:cNvPr id="11" name="Picture 2" descr="underline_base">
            <a:extLst>
              <a:ext uri="{FF2B5EF4-FFF2-40B4-BE49-F238E27FC236}">
                <a16:creationId xmlns:a16="http://schemas.microsoft.com/office/drawing/2014/main" id="{68718574-69CA-4E41-820F-C2B307E1EE4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320" y="813059"/>
            <a:ext cx="7266871" cy="200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49464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67302"/>
                                        </p:tgtEl>
                                        <p:attrNameLst>
                                          <p:attrName>style.visibility</p:attrName>
                                        </p:attrNameLst>
                                      </p:cBhvr>
                                      <p:to>
                                        <p:strVal val="visible"/>
                                      </p:to>
                                    </p:set>
                                    <p:animEffect transition="in" filter="wipe(right)">
                                      <p:cBhvr>
                                        <p:cTn id="7" dur="2000"/>
                                        <p:tgtEl>
                                          <p:spTgt spid="5673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1" nodeType="clickEffect">
                                  <p:stCondLst>
                                    <p:cond delay="0"/>
                                  </p:stCondLst>
                                  <p:childTnLst>
                                    <p:animEffect transition="out" filter="blinds(horizontal)">
                                      <p:cBhvr>
                                        <p:cTn id="11" dur="500"/>
                                        <p:tgtEl>
                                          <p:spTgt spid="567302"/>
                                        </p:tgtEl>
                                      </p:cBhvr>
                                    </p:animEffect>
                                    <p:set>
                                      <p:cBhvr>
                                        <p:cTn id="12" dur="1" fill="hold">
                                          <p:stCondLst>
                                            <p:cond delay="499"/>
                                          </p:stCondLst>
                                        </p:cTn>
                                        <p:tgtEl>
                                          <p:spTgt spid="567302"/>
                                        </p:tgtEl>
                                        <p:attrNameLst>
                                          <p:attrName>style.visibility</p:attrName>
                                        </p:attrNameLst>
                                      </p:cBhvr>
                                      <p:to>
                                        <p:strVal val="hidden"/>
                                      </p:to>
                                    </p:set>
                                  </p:childTnLst>
                                </p:cTn>
                              </p:par>
                            </p:childTnLst>
                          </p:cTn>
                        </p:par>
                        <p:par>
                          <p:cTn id="13" fill="hold" nodeType="afterGroup">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567303"/>
                                        </p:tgtEl>
                                        <p:attrNameLst>
                                          <p:attrName>style.visibility</p:attrName>
                                        </p:attrNameLst>
                                      </p:cBhvr>
                                      <p:to>
                                        <p:strVal val="visible"/>
                                      </p:to>
                                    </p:set>
                                    <p:animEffect transition="in" filter="wipe(right)">
                                      <p:cBhvr>
                                        <p:cTn id="16" dur="2000"/>
                                        <p:tgtEl>
                                          <p:spTgt spid="567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302" grpId="0" animBg="1"/>
      <p:bldP spid="567302" grpId="1" animBg="1"/>
      <p:bldP spid="56730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9" name="Object 2"/>
          <p:cNvGraphicFramePr>
            <a:graphicFrameLocks noGrp="1" noChangeAspect="1"/>
          </p:cNvGraphicFramePr>
          <p:nvPr>
            <p:ph idx="4294967295"/>
            <p:extLst>
              <p:ext uri="{D42A27DB-BD31-4B8C-83A1-F6EECF244321}">
                <p14:modId xmlns:p14="http://schemas.microsoft.com/office/powerpoint/2010/main" val="2366010265"/>
              </p:ext>
            </p:extLst>
          </p:nvPr>
        </p:nvGraphicFramePr>
        <p:xfrm>
          <a:off x="1752601" y="914400"/>
          <a:ext cx="6891670" cy="4488602"/>
        </p:xfrm>
        <a:graphic>
          <a:graphicData uri="http://schemas.openxmlformats.org/presentationml/2006/ole">
            <mc:AlternateContent xmlns:mc="http://schemas.openxmlformats.org/markup-compatibility/2006">
              <mc:Choice xmlns:v="urn:schemas-microsoft-com:vml" Requires="v">
                <p:oleObj spid="_x0000_s19635" name="Visio" r:id="rId4" imgW="7112000" imgH="4635500" progId="Visio.Drawing.11">
                  <p:embed/>
                </p:oleObj>
              </mc:Choice>
              <mc:Fallback>
                <p:oleObj name="Visio" r:id="rId4" imgW="7112000" imgH="4635500" progId="Visio.Drawing.11">
                  <p:embed/>
                  <p:pic>
                    <p:nvPicPr>
                      <p:cNvPr id="47109"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1" y="914400"/>
                        <a:ext cx="6891670" cy="4488602"/>
                      </a:xfrm>
                      <a:prstGeom prst="rect">
                        <a:avLst/>
                      </a:prstGeom>
                      <a:noFill/>
                      <a:ln>
                        <a:noFill/>
                      </a:ln>
                      <a:extLst>
                        <a:ext uri="{909E8E84-426E-40dd-AFC4-6F175D3DCCD1}">
                          <a14:hiddenFill xmlns="" xmlns:a14="http://schemas.microsoft.com/office/drawing/2010/main">
                            <a:solidFill>
                              <a:srgbClr val="00CC99"/>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47105"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902DE14F-F1BE-0245-972B-EF6F0F52C465}" type="slidenum">
              <a:rPr lang="en-US" sz="1400" b="0" i="0">
                <a:solidFill>
                  <a:schemeClr val="tx1"/>
                </a:solidFill>
                <a:latin typeface="Times New Roman" charset="0"/>
              </a:rPr>
              <a:pPr/>
              <a:t>91</a:t>
            </a:fld>
            <a:endParaRPr lang="en-US" sz="1400" b="0" i="0">
              <a:solidFill>
                <a:schemeClr val="tx1"/>
              </a:solidFill>
              <a:latin typeface="Times New Roman" charset="0"/>
            </a:endParaRPr>
          </a:p>
        </p:txBody>
      </p:sp>
      <p:sp>
        <p:nvSpPr>
          <p:cNvPr id="47106" name="Rectangle 2"/>
          <p:cNvSpPr>
            <a:spLocks noGrp="1" noChangeArrowheads="1"/>
          </p:cNvSpPr>
          <p:nvPr>
            <p:ph type="title"/>
          </p:nvPr>
        </p:nvSpPr>
        <p:spPr>
          <a:xfrm>
            <a:off x="0" y="98854"/>
            <a:ext cx="7772400" cy="667265"/>
          </a:xfrm>
        </p:spPr>
        <p:txBody>
          <a:bodyPr/>
          <a:lstStyle/>
          <a:p>
            <a:r>
              <a:rPr lang="en-US" dirty="0">
                <a:latin typeface="Arial" charset="0"/>
                <a:ea typeface="ＭＳ Ｐゴシック" charset="0"/>
                <a:cs typeface="ＭＳ Ｐゴシック" charset="0"/>
              </a:rPr>
              <a:t>Customer/Provider and Peers </a:t>
            </a:r>
          </a:p>
        </p:txBody>
      </p:sp>
      <p:sp>
        <p:nvSpPr>
          <p:cNvPr id="47107" name="Rectangle 3"/>
          <p:cNvSpPr>
            <a:spLocks noGrp="1" noChangeArrowheads="1"/>
          </p:cNvSpPr>
          <p:nvPr>
            <p:ph type="body" sz="half" idx="1"/>
          </p:nvPr>
        </p:nvSpPr>
        <p:spPr>
          <a:xfrm>
            <a:off x="293687" y="4636168"/>
            <a:ext cx="8680192" cy="2221832"/>
          </a:xfrm>
        </p:spPr>
        <p:txBody>
          <a:bodyPr/>
          <a:lstStyle/>
          <a:p>
            <a:r>
              <a:rPr lang="en-US" sz="2000" dirty="0">
                <a:solidFill>
                  <a:srgbClr val="C00000"/>
                </a:solidFill>
              </a:rPr>
              <a:t>stubs </a:t>
            </a:r>
            <a:r>
              <a:rPr lang="en-US" sz="2000" dirty="0"/>
              <a:t>can have peer relationships – direct link, carries no transit</a:t>
            </a:r>
          </a:p>
          <a:p>
            <a:r>
              <a:rPr lang="en-US" sz="2000" dirty="0">
                <a:solidFill>
                  <a:srgbClr val="C00000"/>
                </a:solidFill>
              </a:rPr>
              <a:t>t</a:t>
            </a:r>
            <a:r>
              <a:rPr lang="en-US" sz="2000" dirty="0">
                <a:solidFill>
                  <a:srgbClr val="C00000"/>
                </a:solidFill>
                <a:ea typeface="ＭＳ Ｐゴシック" charset="0"/>
                <a:cs typeface="ＭＳ Ｐゴシック" charset="0"/>
              </a:rPr>
              <a:t>ransit</a:t>
            </a:r>
            <a:r>
              <a:rPr lang="en-US" sz="2000" dirty="0">
                <a:ea typeface="ＭＳ Ｐゴシック" charset="0"/>
                <a:cs typeface="ＭＳ Ｐゴシック" charset="0"/>
              </a:rPr>
              <a:t> networks can have a </a:t>
            </a:r>
            <a:r>
              <a:rPr lang="en-US" sz="2000" dirty="0">
                <a:solidFill>
                  <a:srgbClr val="C00000"/>
                </a:solidFill>
                <a:ea typeface="ＭＳ Ｐゴシック" charset="0"/>
                <a:cs typeface="ＭＳ Ｐゴシック" charset="0"/>
              </a:rPr>
              <a:t>peer</a:t>
            </a:r>
            <a:r>
              <a:rPr lang="en-US" sz="2000" dirty="0">
                <a:ea typeface="ＭＳ Ｐゴシック" charset="0"/>
                <a:cs typeface="ＭＳ Ｐゴシック" charset="0"/>
              </a:rPr>
              <a:t> relationship</a:t>
            </a:r>
          </a:p>
          <a:p>
            <a:r>
              <a:rPr lang="en-US" sz="2000" dirty="0">
                <a:solidFill>
                  <a:srgbClr val="C00000"/>
                </a:solidFill>
              </a:rPr>
              <a:t>p</a:t>
            </a:r>
            <a:r>
              <a:rPr lang="en-US" sz="2000" dirty="0">
                <a:solidFill>
                  <a:srgbClr val="C00000"/>
                </a:solidFill>
                <a:ea typeface="ＭＳ Ｐゴシック" charset="0"/>
                <a:cs typeface="ＭＳ Ｐゴシック" charset="0"/>
              </a:rPr>
              <a:t>eers</a:t>
            </a:r>
            <a:r>
              <a:rPr lang="en-US" sz="2000" dirty="0">
                <a:ea typeface="ＭＳ Ｐゴシック" charset="0"/>
                <a:cs typeface="ＭＳ Ｐゴシック" charset="0"/>
              </a:rPr>
              <a:t> provide </a:t>
            </a:r>
            <a:r>
              <a:rPr lang="en-US" sz="2000" dirty="0">
                <a:solidFill>
                  <a:srgbClr val="C00000"/>
                </a:solidFill>
                <a:ea typeface="ＭＳ Ｐゴシック" charset="0"/>
                <a:cs typeface="ＭＳ Ｐゴシック" charset="0"/>
              </a:rPr>
              <a:t>transit</a:t>
            </a:r>
            <a:r>
              <a:rPr lang="en-US" sz="2000" dirty="0">
                <a:ea typeface="ＭＳ Ｐゴシック" charset="0"/>
                <a:cs typeface="ＭＳ Ｐゴシック" charset="0"/>
              </a:rPr>
              <a:t> between their </a:t>
            </a:r>
            <a:r>
              <a:rPr lang="en-US" sz="2000" dirty="0">
                <a:solidFill>
                  <a:srgbClr val="C00000"/>
                </a:solidFill>
                <a:ea typeface="ＭＳ Ｐゴシック" charset="0"/>
                <a:cs typeface="ＭＳ Ｐゴシック" charset="0"/>
              </a:rPr>
              <a:t>respective customers</a:t>
            </a:r>
          </a:p>
          <a:p>
            <a:r>
              <a:rPr lang="en-US" sz="2000" dirty="0">
                <a:solidFill>
                  <a:srgbClr val="C00000"/>
                </a:solidFill>
              </a:rPr>
              <a:t>p</a:t>
            </a:r>
            <a:r>
              <a:rPr lang="en-US" sz="2000" dirty="0">
                <a:solidFill>
                  <a:srgbClr val="C00000"/>
                </a:solidFill>
                <a:ea typeface="ＭＳ Ｐゴシック" charset="0"/>
                <a:cs typeface="ＭＳ Ｐゴシック" charset="0"/>
              </a:rPr>
              <a:t>eers</a:t>
            </a:r>
            <a:r>
              <a:rPr lang="en-US" sz="2000" dirty="0">
                <a:ea typeface="ＭＳ Ｐゴシック" charset="0"/>
                <a:cs typeface="ＭＳ Ｐゴシック" charset="0"/>
              </a:rPr>
              <a:t> </a:t>
            </a:r>
            <a:r>
              <a:rPr lang="en-US" sz="2000" b="1" u="sng" dirty="0">
                <a:ea typeface="ＭＳ Ｐゴシック" charset="0"/>
                <a:cs typeface="ＭＳ Ｐゴシック" charset="0"/>
              </a:rPr>
              <a:t>do not </a:t>
            </a:r>
            <a:r>
              <a:rPr lang="en-US" sz="2000" dirty="0">
                <a:ea typeface="ＭＳ Ｐゴシック" charset="0"/>
                <a:cs typeface="ＭＳ Ｐゴシック" charset="0"/>
              </a:rPr>
              <a:t>provide </a:t>
            </a:r>
            <a:r>
              <a:rPr lang="en-US" sz="2000" b="1" u="sng" dirty="0">
                <a:ea typeface="ＭＳ Ｐゴシック" charset="0"/>
                <a:cs typeface="ＭＳ Ｐゴシック" charset="0"/>
              </a:rPr>
              <a:t>transit</a:t>
            </a:r>
            <a:r>
              <a:rPr lang="en-US" sz="2000" dirty="0">
                <a:ea typeface="ＭＳ Ｐゴシック" charset="0"/>
                <a:cs typeface="ＭＳ Ｐゴシック" charset="0"/>
              </a:rPr>
              <a:t> between </a:t>
            </a:r>
            <a:r>
              <a:rPr lang="en-US" sz="2000" dirty="0">
                <a:solidFill>
                  <a:srgbClr val="C00000"/>
                </a:solidFill>
                <a:ea typeface="ＭＳ Ｐゴシック" charset="0"/>
                <a:cs typeface="ＭＳ Ｐゴシック" charset="0"/>
              </a:rPr>
              <a:t>peers</a:t>
            </a:r>
            <a:r>
              <a:rPr lang="en-US" sz="2000" dirty="0">
                <a:ea typeface="ＭＳ Ｐゴシック" charset="0"/>
                <a:cs typeface="ＭＳ Ｐゴシック" charset="0"/>
              </a:rPr>
              <a:t>, i.e., traffic from AS1 to AS3 cannot go through AS2. </a:t>
            </a:r>
          </a:p>
          <a:p>
            <a:r>
              <a:rPr lang="en-US" sz="2000" dirty="0">
                <a:solidFill>
                  <a:srgbClr val="C00000"/>
                </a:solidFill>
                <a:ea typeface="ＭＳ Ｐゴシック" charset="0"/>
                <a:cs typeface="ＭＳ Ｐゴシック" charset="0"/>
              </a:rPr>
              <a:t>peers</a:t>
            </a:r>
            <a:r>
              <a:rPr lang="en-US" sz="2000" dirty="0">
                <a:ea typeface="ＭＳ Ｐゴシック" charset="0"/>
                <a:cs typeface="ＭＳ Ｐゴシック" charset="0"/>
              </a:rPr>
              <a:t> have to go up one layer to reach another peer if not directly connected</a:t>
            </a:r>
          </a:p>
          <a:p>
            <a:r>
              <a:rPr lang="en-US" sz="2000" dirty="0">
                <a:solidFill>
                  <a:srgbClr val="C00000"/>
                </a:solidFill>
              </a:rPr>
              <a:t>p</a:t>
            </a:r>
            <a:r>
              <a:rPr lang="en-US" sz="2000" dirty="0">
                <a:solidFill>
                  <a:srgbClr val="C00000"/>
                </a:solidFill>
                <a:ea typeface="ＭＳ Ｐゴシック" charset="0"/>
                <a:cs typeface="ＭＳ Ｐゴシック" charset="0"/>
              </a:rPr>
              <a:t>eers</a:t>
            </a:r>
            <a:r>
              <a:rPr lang="en-US" sz="2000" dirty="0">
                <a:ea typeface="ＭＳ Ｐゴシック" charset="0"/>
                <a:cs typeface="ＭＳ Ｐゴシック" charset="0"/>
              </a:rPr>
              <a:t> normally do not pay each other for service </a:t>
            </a:r>
            <a:endParaRPr lang="en-US" sz="2000" u="sng" dirty="0">
              <a:ea typeface="ＭＳ Ｐゴシック" charset="0"/>
              <a:cs typeface="ＭＳ Ｐゴシック" charset="0"/>
            </a:endParaRPr>
          </a:p>
        </p:txBody>
      </p:sp>
      <p:sp>
        <p:nvSpPr>
          <p:cNvPr id="568326" name="Freeform 6"/>
          <p:cNvSpPr>
            <a:spLocks/>
          </p:cNvSpPr>
          <p:nvPr/>
        </p:nvSpPr>
        <p:spPr bwMode="auto">
          <a:xfrm>
            <a:off x="5867400" y="1143000"/>
            <a:ext cx="1828800" cy="1612900"/>
          </a:xfrm>
          <a:custGeom>
            <a:avLst/>
            <a:gdLst>
              <a:gd name="T0" fmla="*/ 2147483647 w 816"/>
              <a:gd name="T1" fmla="*/ 2147483647 h 584"/>
              <a:gd name="T2" fmla="*/ 2147483647 w 816"/>
              <a:gd name="T3" fmla="*/ 2147483647 h 584"/>
              <a:gd name="T4" fmla="*/ 0 w 816"/>
              <a:gd name="T5" fmla="*/ 2147483647 h 584"/>
              <a:gd name="T6" fmla="*/ 0 60000 65536"/>
              <a:gd name="T7" fmla="*/ 0 60000 65536"/>
              <a:gd name="T8" fmla="*/ 0 60000 65536"/>
              <a:gd name="T9" fmla="*/ 0 w 816"/>
              <a:gd name="T10" fmla="*/ 0 h 584"/>
              <a:gd name="T11" fmla="*/ 816 w 816"/>
              <a:gd name="T12" fmla="*/ 584 h 584"/>
            </a:gdLst>
            <a:ahLst/>
            <a:cxnLst>
              <a:cxn ang="T6">
                <a:pos x="T0" y="T1"/>
              </a:cxn>
              <a:cxn ang="T7">
                <a:pos x="T2" y="T3"/>
              </a:cxn>
              <a:cxn ang="T8">
                <a:pos x="T4" y="T5"/>
              </a:cxn>
            </a:cxnLst>
            <a:rect l="T9" t="T10" r="T11" b="T12"/>
            <a:pathLst>
              <a:path w="816" h="584">
                <a:moveTo>
                  <a:pt x="816" y="584"/>
                </a:moveTo>
                <a:cubicBezTo>
                  <a:pt x="668" y="300"/>
                  <a:pt x="520" y="16"/>
                  <a:pt x="384" y="8"/>
                </a:cubicBezTo>
                <a:cubicBezTo>
                  <a:pt x="248" y="0"/>
                  <a:pt x="124" y="268"/>
                  <a:pt x="0" y="536"/>
                </a:cubicBezTo>
              </a:path>
            </a:pathLst>
          </a:custGeom>
          <a:noFill/>
          <a:ln w="57150">
            <a:solidFill>
              <a:schemeClr val="accent2"/>
            </a:solidFill>
            <a:round/>
            <a:headEnd type="arrow" w="med" len="med"/>
            <a:tailEnd type="arrow" w="med" len="med"/>
          </a:ln>
          <a:extLst>
            <a:ext uri="{909E8E84-426E-40dd-AFC4-6F175D3DCCD1}">
              <a14:hiddenFill xmlns="" xmlns:a14="http://schemas.microsoft.com/office/drawing/2010/main">
                <a:solidFill>
                  <a:srgbClr val="FFFFFF"/>
                </a:solidFill>
              </a14:hiddenFill>
            </a:ext>
          </a:extLst>
        </p:spPr>
        <p:txBody>
          <a:bodyPr lIns="91433" tIns="45717" rIns="91433" bIns="45717"/>
          <a:lstStyle/>
          <a:p>
            <a:endParaRPr lang="en-US"/>
          </a:p>
        </p:txBody>
      </p:sp>
      <p:sp>
        <p:nvSpPr>
          <p:cNvPr id="568327" name="Freeform 7"/>
          <p:cNvSpPr>
            <a:spLocks/>
          </p:cNvSpPr>
          <p:nvPr/>
        </p:nvSpPr>
        <p:spPr bwMode="auto">
          <a:xfrm>
            <a:off x="3276600" y="1371600"/>
            <a:ext cx="2041525" cy="2133600"/>
          </a:xfrm>
          <a:custGeom>
            <a:avLst/>
            <a:gdLst>
              <a:gd name="T0" fmla="*/ 2147483647 w 1286"/>
              <a:gd name="T1" fmla="*/ 2147483647 h 1344"/>
              <a:gd name="T2" fmla="*/ 2147483647 w 1286"/>
              <a:gd name="T3" fmla="*/ 2147483647 h 1344"/>
              <a:gd name="T4" fmla="*/ 2147483647 w 1286"/>
              <a:gd name="T5" fmla="*/ 2147483647 h 1344"/>
              <a:gd name="T6" fmla="*/ 2147483647 w 1286"/>
              <a:gd name="T7" fmla="*/ 2147483647 h 1344"/>
              <a:gd name="T8" fmla="*/ 0 w 1286"/>
              <a:gd name="T9" fmla="*/ 2147483647 h 1344"/>
              <a:gd name="T10" fmla="*/ 0 60000 65536"/>
              <a:gd name="T11" fmla="*/ 0 60000 65536"/>
              <a:gd name="T12" fmla="*/ 0 60000 65536"/>
              <a:gd name="T13" fmla="*/ 0 60000 65536"/>
              <a:gd name="T14" fmla="*/ 0 60000 65536"/>
              <a:gd name="T15" fmla="*/ 0 w 1286"/>
              <a:gd name="T16" fmla="*/ 0 h 1344"/>
              <a:gd name="T17" fmla="*/ 1286 w 1286"/>
              <a:gd name="T18" fmla="*/ 1344 h 1344"/>
            </a:gdLst>
            <a:ahLst/>
            <a:cxnLst>
              <a:cxn ang="T10">
                <a:pos x="T0" y="T1"/>
              </a:cxn>
              <a:cxn ang="T11">
                <a:pos x="T2" y="T3"/>
              </a:cxn>
              <a:cxn ang="T12">
                <a:pos x="T4" y="T5"/>
              </a:cxn>
              <a:cxn ang="T13">
                <a:pos x="T6" y="T7"/>
              </a:cxn>
              <a:cxn ang="T14">
                <a:pos x="T8" y="T9"/>
              </a:cxn>
            </a:cxnLst>
            <a:rect l="T15" t="T16" r="T17" b="T18"/>
            <a:pathLst>
              <a:path w="1286" h="1344">
                <a:moveTo>
                  <a:pt x="1020" y="1344"/>
                </a:moveTo>
                <a:cubicBezTo>
                  <a:pt x="1064" y="1216"/>
                  <a:pt x="1282" y="782"/>
                  <a:pt x="1284" y="576"/>
                </a:cubicBezTo>
                <a:cubicBezTo>
                  <a:pt x="1286" y="370"/>
                  <a:pt x="1194" y="190"/>
                  <a:pt x="1032" y="108"/>
                </a:cubicBezTo>
                <a:cubicBezTo>
                  <a:pt x="870" y="26"/>
                  <a:pt x="484" y="0"/>
                  <a:pt x="312" y="84"/>
                </a:cubicBezTo>
                <a:cubicBezTo>
                  <a:pt x="140" y="168"/>
                  <a:pt x="65" y="502"/>
                  <a:pt x="0" y="612"/>
                </a:cubicBezTo>
              </a:path>
            </a:pathLst>
          </a:custGeom>
          <a:noFill/>
          <a:ln w="57150">
            <a:solidFill>
              <a:schemeClr val="accent2"/>
            </a:solidFill>
            <a:round/>
            <a:headEnd type="arrow" w="med" len="med"/>
            <a:tailEnd type="arrow" w="med" len="med"/>
          </a:ln>
          <a:extLst>
            <a:ext uri="{909E8E84-426E-40dd-AFC4-6F175D3DCCD1}">
              <a14:hiddenFill xmlns="" xmlns:a14="http://schemas.microsoft.com/office/drawing/2010/main">
                <a:solidFill>
                  <a:srgbClr val="FFFFFF"/>
                </a:solidFill>
              </a14:hiddenFill>
            </a:ext>
          </a:extLst>
        </p:spPr>
        <p:txBody>
          <a:bodyPr lIns="91433" tIns="45717" rIns="91433" bIns="45717"/>
          <a:lstStyle/>
          <a:p>
            <a:endParaRPr lang="en-US"/>
          </a:p>
        </p:txBody>
      </p:sp>
      <p:sp>
        <p:nvSpPr>
          <p:cNvPr id="568328" name="Freeform 8"/>
          <p:cNvSpPr>
            <a:spLocks/>
          </p:cNvSpPr>
          <p:nvPr/>
        </p:nvSpPr>
        <p:spPr bwMode="auto">
          <a:xfrm>
            <a:off x="2819400" y="1066800"/>
            <a:ext cx="5391150" cy="1466850"/>
          </a:xfrm>
          <a:custGeom>
            <a:avLst/>
            <a:gdLst>
              <a:gd name="T0" fmla="*/ 2147483647 w 3396"/>
              <a:gd name="T1" fmla="*/ 2147483647 h 924"/>
              <a:gd name="T2" fmla="*/ 2147483647 w 3396"/>
              <a:gd name="T3" fmla="*/ 2147483647 h 924"/>
              <a:gd name="T4" fmla="*/ 2147483647 w 3396"/>
              <a:gd name="T5" fmla="*/ 2147483647 h 924"/>
              <a:gd name="T6" fmla="*/ 2147483647 w 3396"/>
              <a:gd name="T7" fmla="*/ 2147483647 h 924"/>
              <a:gd name="T8" fmla="*/ 0 w 3396"/>
              <a:gd name="T9" fmla="*/ 2147483647 h 924"/>
              <a:gd name="T10" fmla="*/ 0 60000 65536"/>
              <a:gd name="T11" fmla="*/ 0 60000 65536"/>
              <a:gd name="T12" fmla="*/ 0 60000 65536"/>
              <a:gd name="T13" fmla="*/ 0 60000 65536"/>
              <a:gd name="T14" fmla="*/ 0 60000 65536"/>
              <a:gd name="T15" fmla="*/ 0 w 3396"/>
              <a:gd name="T16" fmla="*/ 0 h 924"/>
              <a:gd name="T17" fmla="*/ 3396 w 3396"/>
              <a:gd name="T18" fmla="*/ 924 h 924"/>
            </a:gdLst>
            <a:ahLst/>
            <a:cxnLst>
              <a:cxn ang="T10">
                <a:pos x="T0" y="T1"/>
              </a:cxn>
              <a:cxn ang="T11">
                <a:pos x="T2" y="T3"/>
              </a:cxn>
              <a:cxn ang="T12">
                <a:pos x="T4" y="T5"/>
              </a:cxn>
              <a:cxn ang="T13">
                <a:pos x="T6" y="T7"/>
              </a:cxn>
              <a:cxn ang="T14">
                <a:pos x="T8" y="T9"/>
              </a:cxn>
            </a:cxnLst>
            <a:rect l="T15" t="T16" r="T17" b="T18"/>
            <a:pathLst>
              <a:path w="3396" h="924">
                <a:moveTo>
                  <a:pt x="3396" y="924"/>
                </a:moveTo>
                <a:cubicBezTo>
                  <a:pt x="3346" y="796"/>
                  <a:pt x="3390" y="304"/>
                  <a:pt x="3096" y="156"/>
                </a:cubicBezTo>
                <a:cubicBezTo>
                  <a:pt x="2802" y="8"/>
                  <a:pt x="2096" y="38"/>
                  <a:pt x="1632" y="36"/>
                </a:cubicBezTo>
                <a:cubicBezTo>
                  <a:pt x="1168" y="34"/>
                  <a:pt x="584" y="0"/>
                  <a:pt x="312" y="144"/>
                </a:cubicBezTo>
                <a:cubicBezTo>
                  <a:pt x="40" y="288"/>
                  <a:pt x="65" y="742"/>
                  <a:pt x="0" y="900"/>
                </a:cubicBezTo>
              </a:path>
            </a:pathLst>
          </a:custGeom>
          <a:noFill/>
          <a:ln w="57150">
            <a:solidFill>
              <a:srgbClr val="FF0000"/>
            </a:solidFill>
            <a:round/>
            <a:headEnd type="arrow" w="med" len="med"/>
            <a:tailEnd type="arrow" w="med" len="med"/>
          </a:ln>
          <a:extLst>
            <a:ext uri="{909E8E84-426E-40dd-AFC4-6F175D3DCCD1}">
              <a14:hiddenFill xmlns="" xmlns:a14="http://schemas.microsoft.com/office/drawing/2010/main">
                <a:solidFill>
                  <a:srgbClr val="FFFFFF"/>
                </a:solidFill>
              </a14:hiddenFill>
            </a:ext>
          </a:extLst>
        </p:spPr>
        <p:txBody>
          <a:bodyPr lIns="91433" tIns="45717" rIns="91433" bIns="45717"/>
          <a:lstStyle/>
          <a:p>
            <a:endParaRPr lang="en-US"/>
          </a:p>
        </p:txBody>
      </p:sp>
      <p:grpSp>
        <p:nvGrpSpPr>
          <p:cNvPr id="2" name="Group 11"/>
          <p:cNvGrpSpPr>
            <a:grpSpLocks/>
          </p:cNvGrpSpPr>
          <p:nvPr/>
        </p:nvGrpSpPr>
        <p:grpSpPr bwMode="auto">
          <a:xfrm>
            <a:off x="5105400" y="846438"/>
            <a:ext cx="609600" cy="609600"/>
            <a:chOff x="768" y="2016"/>
            <a:chExt cx="192" cy="240"/>
          </a:xfrm>
        </p:grpSpPr>
        <p:sp>
          <p:nvSpPr>
            <p:cNvPr id="47114" name="Line 9"/>
            <p:cNvSpPr>
              <a:spLocks noChangeShapeType="1"/>
            </p:cNvSpPr>
            <p:nvPr/>
          </p:nvSpPr>
          <p:spPr bwMode="auto">
            <a:xfrm flipH="1">
              <a:off x="768" y="2016"/>
              <a:ext cx="192" cy="240"/>
            </a:xfrm>
            <a:prstGeom prst="line">
              <a:avLst/>
            </a:prstGeom>
            <a:noFill/>
            <a:ln w="76200">
              <a:solidFill>
                <a:srgbClr val="FF0000"/>
              </a:solidFill>
              <a:round/>
              <a:headEnd/>
              <a:tailEnd/>
            </a:ln>
            <a:extLst>
              <a:ext uri="{909E8E84-426E-40dd-AFC4-6F175D3DCCD1}">
                <a14:hiddenFill xmlns="" xmlns:a14="http://schemas.microsoft.com/office/drawing/2010/main">
                  <a:noFill/>
                </a14:hiddenFill>
              </a:ext>
            </a:extLst>
          </p:spPr>
          <p:txBody>
            <a:bodyPr lIns="91433" tIns="45717" rIns="91433" bIns="45717"/>
            <a:lstStyle/>
            <a:p>
              <a:endParaRPr lang="en-US"/>
            </a:p>
          </p:txBody>
        </p:sp>
        <p:sp>
          <p:nvSpPr>
            <p:cNvPr id="47115" name="Line 10"/>
            <p:cNvSpPr>
              <a:spLocks noChangeShapeType="1"/>
            </p:cNvSpPr>
            <p:nvPr/>
          </p:nvSpPr>
          <p:spPr bwMode="auto">
            <a:xfrm>
              <a:off x="768" y="2016"/>
              <a:ext cx="192" cy="240"/>
            </a:xfrm>
            <a:prstGeom prst="line">
              <a:avLst/>
            </a:prstGeom>
            <a:noFill/>
            <a:ln w="76200">
              <a:solidFill>
                <a:srgbClr val="FF0000"/>
              </a:solidFill>
              <a:round/>
              <a:headEnd/>
              <a:tailEnd/>
            </a:ln>
            <a:extLst>
              <a:ext uri="{909E8E84-426E-40dd-AFC4-6F175D3DCCD1}">
                <a14:hiddenFill xmlns="" xmlns:a14="http://schemas.microsoft.com/office/drawing/2010/main">
                  <a:noFill/>
                </a14:hiddenFill>
              </a:ext>
            </a:extLst>
          </p:spPr>
          <p:txBody>
            <a:bodyPr lIns="91433" tIns="45717" rIns="91433" bIns="45717"/>
            <a:lstStyle/>
            <a:p>
              <a:endParaRPr lang="en-US"/>
            </a:p>
          </p:txBody>
        </p:sp>
      </p:grpSp>
      <p:cxnSp>
        <p:nvCxnSpPr>
          <p:cNvPr id="4" name="Straight Arrow Connector 3"/>
          <p:cNvCxnSpPr>
            <a:cxnSpLocks/>
          </p:cNvCxnSpPr>
          <p:nvPr/>
        </p:nvCxnSpPr>
        <p:spPr bwMode="auto">
          <a:xfrm flipV="1">
            <a:off x="2097677" y="1447800"/>
            <a:ext cx="3220448" cy="4176823"/>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 name="Rectangle 4">
            <a:extLst>
              <a:ext uri="{FF2B5EF4-FFF2-40B4-BE49-F238E27FC236}">
                <a16:creationId xmlns:a16="http://schemas.microsoft.com/office/drawing/2014/main" id="{36E19FA8-F825-F145-B13A-F1228A58EE02}"/>
              </a:ext>
            </a:extLst>
          </p:cNvPr>
          <p:cNvSpPr/>
          <p:nvPr/>
        </p:nvSpPr>
        <p:spPr bwMode="auto">
          <a:xfrm>
            <a:off x="281330" y="952477"/>
            <a:ext cx="1577642" cy="79427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peers </a:t>
            </a:r>
          </a:p>
          <a:p>
            <a:pPr algn="ctr"/>
            <a:r>
              <a:rPr lang="en-US" dirty="0">
                <a:solidFill>
                  <a:schemeClr val="tx1"/>
                </a:solidFill>
              </a:rPr>
              <a:t>(ISPs level2)</a:t>
            </a:r>
          </a:p>
        </p:txBody>
      </p:sp>
      <p:cxnSp>
        <p:nvCxnSpPr>
          <p:cNvPr id="7" name="Straight Arrow Connector 6">
            <a:extLst>
              <a:ext uri="{FF2B5EF4-FFF2-40B4-BE49-F238E27FC236}">
                <a16:creationId xmlns:a16="http://schemas.microsoft.com/office/drawing/2014/main" id="{B27D84C0-A616-3349-9EA0-CB8078740680}"/>
              </a:ext>
            </a:extLst>
          </p:cNvPr>
          <p:cNvCxnSpPr/>
          <p:nvPr/>
        </p:nvCxnSpPr>
        <p:spPr bwMode="auto">
          <a:xfrm>
            <a:off x="5442319" y="3972372"/>
            <a:ext cx="285307" cy="108392"/>
          </a:xfrm>
          <a:prstGeom prst="straightConnector1">
            <a:avLst/>
          </a:prstGeom>
          <a:solidFill>
            <a:schemeClr val="accent1"/>
          </a:solidFill>
          <a:ln w="38100" cap="flat" cmpd="sng" algn="ctr">
            <a:solidFill>
              <a:srgbClr val="C00000"/>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7" name="Rectangle 16">
            <a:extLst>
              <a:ext uri="{FF2B5EF4-FFF2-40B4-BE49-F238E27FC236}">
                <a16:creationId xmlns:a16="http://schemas.microsoft.com/office/drawing/2014/main" id="{BF9D87DC-C64A-3042-8F57-BE348A575F4E}"/>
              </a:ext>
            </a:extLst>
          </p:cNvPr>
          <p:cNvSpPr/>
          <p:nvPr/>
        </p:nvSpPr>
        <p:spPr bwMode="auto">
          <a:xfrm>
            <a:off x="262952" y="3454553"/>
            <a:ext cx="1541133" cy="808528"/>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peers (stubs)</a:t>
            </a:r>
          </a:p>
        </p:txBody>
      </p:sp>
      <p:sp>
        <p:nvSpPr>
          <p:cNvPr id="18" name="Rectangle 17">
            <a:extLst>
              <a:ext uri="{FF2B5EF4-FFF2-40B4-BE49-F238E27FC236}">
                <a16:creationId xmlns:a16="http://schemas.microsoft.com/office/drawing/2014/main" id="{2D354799-9D5B-C244-90CA-0AF916830287}"/>
              </a:ext>
            </a:extLst>
          </p:cNvPr>
          <p:cNvSpPr/>
          <p:nvPr/>
        </p:nvSpPr>
        <p:spPr bwMode="auto">
          <a:xfrm>
            <a:off x="256616" y="2178908"/>
            <a:ext cx="1577642" cy="79427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peers </a:t>
            </a:r>
          </a:p>
          <a:p>
            <a:pPr algn="ctr"/>
            <a:r>
              <a:rPr lang="en-US" dirty="0">
                <a:solidFill>
                  <a:schemeClr val="tx1"/>
                </a:solidFill>
              </a:rPr>
              <a:t>(ISPs level1) </a:t>
            </a:r>
          </a:p>
        </p:txBody>
      </p:sp>
      <p:cxnSp>
        <p:nvCxnSpPr>
          <p:cNvPr id="10" name="Straight Arrow Connector 9">
            <a:extLst>
              <a:ext uri="{FF2B5EF4-FFF2-40B4-BE49-F238E27FC236}">
                <a16:creationId xmlns:a16="http://schemas.microsoft.com/office/drawing/2014/main" id="{B0D4AE8A-D97A-C647-B4FC-D6A1F6FBB8EA}"/>
              </a:ext>
            </a:extLst>
          </p:cNvPr>
          <p:cNvCxnSpPr>
            <a:cxnSpLocks/>
          </p:cNvCxnSpPr>
          <p:nvPr/>
        </p:nvCxnSpPr>
        <p:spPr bwMode="auto">
          <a:xfrm flipV="1">
            <a:off x="5422605" y="4136216"/>
            <a:ext cx="162257" cy="58818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43840F59-1DF5-1A45-A21E-AFDCA96D4892}"/>
              </a:ext>
            </a:extLst>
          </p:cNvPr>
          <p:cNvCxnSpPr>
            <a:cxnSpLocks/>
          </p:cNvCxnSpPr>
          <p:nvPr/>
        </p:nvCxnSpPr>
        <p:spPr bwMode="auto">
          <a:xfrm flipV="1">
            <a:off x="3920350" y="1590175"/>
            <a:ext cx="400492" cy="342839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E1EBEC2F-A573-FC43-85E4-0BED26BD454D}"/>
              </a:ext>
            </a:extLst>
          </p:cNvPr>
          <p:cNvCxnSpPr>
            <a:cxnSpLocks/>
          </p:cNvCxnSpPr>
          <p:nvPr/>
        </p:nvCxnSpPr>
        <p:spPr bwMode="auto">
          <a:xfrm flipV="1">
            <a:off x="4146698" y="1648047"/>
            <a:ext cx="2396277" cy="33705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20" name="Picture 2" descr="underline_base">
            <a:extLst>
              <a:ext uri="{FF2B5EF4-FFF2-40B4-BE49-F238E27FC236}">
                <a16:creationId xmlns:a16="http://schemas.microsoft.com/office/drawing/2014/main" id="{B3F939B2-0CED-8D4F-A222-66977EC05DCE}"/>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183" y="652420"/>
            <a:ext cx="7266871" cy="200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 name="Straight Arrow Connector 5">
            <a:extLst>
              <a:ext uri="{FF2B5EF4-FFF2-40B4-BE49-F238E27FC236}">
                <a16:creationId xmlns:a16="http://schemas.microsoft.com/office/drawing/2014/main" id="{691B86DE-E04E-A346-9732-CAE02301F9A3}"/>
              </a:ext>
            </a:extLst>
          </p:cNvPr>
          <p:cNvCxnSpPr/>
          <p:nvPr/>
        </p:nvCxnSpPr>
        <p:spPr bwMode="auto">
          <a:xfrm>
            <a:off x="1952368" y="1359243"/>
            <a:ext cx="27184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9CFEFF40-7E38-1343-9EFB-F15DE115A7A8}"/>
              </a:ext>
            </a:extLst>
          </p:cNvPr>
          <p:cNvCxnSpPr/>
          <p:nvPr/>
        </p:nvCxnSpPr>
        <p:spPr bwMode="auto">
          <a:xfrm>
            <a:off x="1968843" y="2586681"/>
            <a:ext cx="27184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4" name="Straight Arrow Connector 23">
            <a:extLst>
              <a:ext uri="{FF2B5EF4-FFF2-40B4-BE49-F238E27FC236}">
                <a16:creationId xmlns:a16="http://schemas.microsoft.com/office/drawing/2014/main" id="{8694D2EC-1E0E-1848-B228-C72E9B27377F}"/>
              </a:ext>
            </a:extLst>
          </p:cNvPr>
          <p:cNvCxnSpPr>
            <a:cxnSpLocks/>
          </p:cNvCxnSpPr>
          <p:nvPr/>
        </p:nvCxnSpPr>
        <p:spPr bwMode="auto">
          <a:xfrm>
            <a:off x="1985319" y="3875903"/>
            <a:ext cx="102973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938938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568326"/>
                                        </p:tgtEl>
                                        <p:attrNameLst>
                                          <p:attrName>style.visibility</p:attrName>
                                        </p:attrNameLst>
                                      </p:cBhvr>
                                      <p:to>
                                        <p:strVal val="visible"/>
                                      </p:to>
                                    </p:set>
                                    <p:animEffect transition="in" filter="wipe(right)">
                                      <p:cBhvr>
                                        <p:cTn id="17" dur="2000"/>
                                        <p:tgtEl>
                                          <p:spTgt spid="5683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568327"/>
                                        </p:tgtEl>
                                        <p:attrNameLst>
                                          <p:attrName>style.visibility</p:attrName>
                                        </p:attrNameLst>
                                      </p:cBhvr>
                                      <p:to>
                                        <p:strVal val="visible"/>
                                      </p:to>
                                    </p:set>
                                    <p:animEffect transition="in" filter="wipe(right)">
                                      <p:cBhvr>
                                        <p:cTn id="22" dur="2000"/>
                                        <p:tgtEl>
                                          <p:spTgt spid="56832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568328"/>
                                        </p:tgtEl>
                                        <p:attrNameLst>
                                          <p:attrName>style.visibility</p:attrName>
                                        </p:attrNameLst>
                                      </p:cBhvr>
                                      <p:to>
                                        <p:strVal val="visible"/>
                                      </p:to>
                                    </p:set>
                                    <p:animEffect transition="in" filter="wipe(right)">
                                      <p:cBhvr>
                                        <p:cTn id="31" dur="2000"/>
                                        <p:tgtEl>
                                          <p:spTgt spid="568328"/>
                                        </p:tgtEl>
                                      </p:cBhvr>
                                    </p:animEffect>
                                  </p:childTnLst>
                                </p:cTn>
                              </p:par>
                            </p:childTnLst>
                          </p:cTn>
                        </p:par>
                        <p:par>
                          <p:cTn id="32" fill="hold">
                            <p:stCondLst>
                              <p:cond delay="2000"/>
                            </p:stCondLst>
                            <p:childTnLst>
                              <p:par>
                                <p:cTn id="33" presetID="1"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par>
                          <p:cTn id="35" fill="hold">
                            <p:stCondLst>
                              <p:cond delay="2000"/>
                            </p:stCondLst>
                            <p:childTnLst>
                              <p:par>
                                <p:cTn id="36" presetID="26" presetClass="emph" presetSubtype="0" fill="hold" nodeType="afterEffect">
                                  <p:stCondLst>
                                    <p:cond delay="0"/>
                                  </p:stCondLst>
                                  <p:childTnLst>
                                    <p:animEffect transition="out" filter="fade">
                                      <p:cBhvr>
                                        <p:cTn id="37" dur="500" tmFilter="0, 0; .2, .5; .8, .5; 1, 0"/>
                                        <p:tgtEl>
                                          <p:spTgt spid="2"/>
                                        </p:tgtEl>
                                      </p:cBhvr>
                                    </p:animEffect>
                                    <p:animScale>
                                      <p:cBhvr>
                                        <p:cTn id="38"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6" grpId="0" animBg="1"/>
      <p:bldP spid="568327" grpId="0" animBg="1"/>
      <p:bldP spid="56832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7" name="Picture 42"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65" y="840025"/>
            <a:ext cx="8301892" cy="256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85" name="Rectangle 2"/>
          <p:cNvSpPr>
            <a:spLocks noGrp="1" noChangeArrowheads="1"/>
          </p:cNvSpPr>
          <p:nvPr>
            <p:ph type="title"/>
          </p:nvPr>
        </p:nvSpPr>
        <p:spPr>
          <a:xfrm>
            <a:off x="368746" y="6884"/>
            <a:ext cx="8610600" cy="1143000"/>
          </a:xfrm>
        </p:spPr>
        <p:txBody>
          <a:bodyPr/>
          <a:lstStyle/>
          <a:p>
            <a:pPr>
              <a:defRPr/>
            </a:pPr>
            <a:r>
              <a:rPr lang="en-US" sz="4000" dirty="0">
                <a:cs typeface="+mj-cs"/>
              </a:rPr>
              <a:t>BGP: achieving policy via advertisements</a:t>
            </a:r>
          </a:p>
        </p:txBody>
      </p:sp>
      <p:sp>
        <p:nvSpPr>
          <p:cNvPr id="185349" name="Rectangle 3"/>
          <p:cNvSpPr>
            <a:spLocks noChangeArrowheads="1"/>
          </p:cNvSpPr>
          <p:nvPr/>
        </p:nvSpPr>
        <p:spPr bwMode="auto">
          <a:xfrm>
            <a:off x="1181100" y="3581400"/>
            <a:ext cx="4876800" cy="381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85350" name="Rectangle 4"/>
          <p:cNvSpPr>
            <a:spLocks noChangeArrowheads="1"/>
          </p:cNvSpPr>
          <p:nvPr/>
        </p:nvSpPr>
        <p:spPr bwMode="auto">
          <a:xfrm>
            <a:off x="231776" y="3360857"/>
            <a:ext cx="8435974" cy="3341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82575" indent="-282575">
              <a:lnSpc>
                <a:spcPct val="85000"/>
              </a:lnSpc>
              <a:spcBef>
                <a:spcPct val="20000"/>
              </a:spcBef>
              <a:buClr>
                <a:srgbClr val="000099"/>
              </a:buClr>
              <a:buSzPct val="100000"/>
              <a:buFont typeface="Wingdings" charset="2"/>
              <a:buChar char="§"/>
            </a:pPr>
            <a:r>
              <a:rPr lang="en-US" sz="2400" dirty="0">
                <a:latin typeface="Gill Sans MT" charset="0"/>
              </a:rPr>
              <a:t>A,B,C are </a:t>
            </a:r>
            <a:r>
              <a:rPr lang="en-US" sz="2400" i="1" dirty="0">
                <a:solidFill>
                  <a:srgbClr val="CC0000"/>
                </a:solidFill>
                <a:latin typeface="Gill Sans MT" charset="0"/>
              </a:rPr>
              <a:t>provider networks (transit AS)</a:t>
            </a:r>
          </a:p>
          <a:p>
            <a:pPr marL="282575" indent="-282575">
              <a:lnSpc>
                <a:spcPct val="85000"/>
              </a:lnSpc>
              <a:spcBef>
                <a:spcPct val="20000"/>
              </a:spcBef>
              <a:buClr>
                <a:srgbClr val="000099"/>
              </a:buClr>
              <a:buSzPct val="100000"/>
              <a:buFont typeface="Wingdings" charset="2"/>
              <a:buChar char="§"/>
            </a:pPr>
            <a:r>
              <a:rPr lang="en-US" sz="2400" dirty="0">
                <a:solidFill>
                  <a:srgbClr val="00B0F0"/>
                </a:solidFill>
                <a:latin typeface="Gill Sans MT" charset="0"/>
              </a:rPr>
              <a:t>X,W,Y</a:t>
            </a:r>
            <a:r>
              <a:rPr lang="en-US" sz="2400" dirty="0">
                <a:latin typeface="Gill Sans MT" charset="0"/>
              </a:rPr>
              <a:t> are customer (of provider networks) - stub networks, i.e., originate/terminate traffic only</a:t>
            </a:r>
          </a:p>
          <a:p>
            <a:pPr marL="282575" indent="-282575">
              <a:lnSpc>
                <a:spcPct val="85000"/>
              </a:lnSpc>
              <a:spcBef>
                <a:spcPct val="20000"/>
              </a:spcBef>
              <a:buClr>
                <a:srgbClr val="000099"/>
              </a:buClr>
              <a:buSzPct val="100000"/>
              <a:buFont typeface="Wingdings" charset="2"/>
              <a:buChar char="§"/>
            </a:pPr>
            <a:r>
              <a:rPr lang="en-US" sz="2400" dirty="0">
                <a:solidFill>
                  <a:srgbClr val="00B0F0"/>
                </a:solidFill>
                <a:latin typeface="Gill Sans MT" charset="0"/>
              </a:rPr>
              <a:t>X</a:t>
            </a:r>
            <a:r>
              <a:rPr lang="en-US" sz="2400" dirty="0">
                <a:latin typeface="Gill Sans MT" charset="0"/>
              </a:rPr>
              <a:t> is </a:t>
            </a:r>
            <a:r>
              <a:rPr lang="en-US" sz="2400" i="1" dirty="0">
                <a:solidFill>
                  <a:srgbClr val="CC0000"/>
                </a:solidFill>
                <a:latin typeface="Gill Sans MT" charset="0"/>
              </a:rPr>
              <a:t>dual-homed:</a:t>
            </a:r>
            <a:r>
              <a:rPr lang="en-US" sz="2400" dirty="0">
                <a:latin typeface="Gill Sans MT" charset="0"/>
              </a:rPr>
              <a:t> attached to two networks</a:t>
            </a:r>
          </a:p>
          <a:p>
            <a:pPr marL="228600" indent="-228600">
              <a:lnSpc>
                <a:spcPct val="85000"/>
              </a:lnSpc>
              <a:spcBef>
                <a:spcPct val="20000"/>
              </a:spcBef>
              <a:buClr>
                <a:srgbClr val="000099"/>
              </a:buClr>
              <a:buFont typeface="Wingdings" charset="0"/>
              <a:buChar char="§"/>
            </a:pPr>
            <a:r>
              <a:rPr lang="en-US" sz="2400" i="1" dirty="0">
                <a:solidFill>
                  <a:srgbClr val="000090"/>
                </a:solidFill>
                <a:latin typeface="Gill Sans MT" charset="0"/>
              </a:rPr>
              <a:t>policy to enforce: </a:t>
            </a:r>
            <a:r>
              <a:rPr lang="en-US" sz="2400" dirty="0">
                <a:solidFill>
                  <a:srgbClr val="00B0F0"/>
                </a:solidFill>
                <a:latin typeface="Gill Sans MT" charset="0"/>
              </a:rPr>
              <a:t>X</a:t>
            </a:r>
            <a:r>
              <a:rPr lang="en-US" sz="2400" dirty="0">
                <a:latin typeface="Gill Sans MT" charset="0"/>
              </a:rPr>
              <a:t> cannot route traffic from B to C via itself (</a:t>
            </a:r>
            <a:r>
              <a:rPr lang="en-US" sz="2400" dirty="0">
                <a:solidFill>
                  <a:srgbClr val="00B0F0"/>
                </a:solidFill>
                <a:latin typeface="Gill Sans MT" charset="0"/>
              </a:rPr>
              <a:t>X</a:t>
            </a:r>
            <a:r>
              <a:rPr lang="en-US" sz="2400" dirty="0">
                <a:latin typeface="Gill Sans MT" charset="0"/>
              </a:rPr>
              <a:t> is a stub network)</a:t>
            </a:r>
          </a:p>
          <a:p>
            <a:pPr marL="685800" lvl="1" indent="-228600">
              <a:lnSpc>
                <a:spcPct val="85000"/>
              </a:lnSpc>
              <a:spcBef>
                <a:spcPct val="20000"/>
              </a:spcBef>
              <a:buClr>
                <a:srgbClr val="000099"/>
              </a:buClr>
              <a:buFont typeface="Wingdings" charset="0"/>
              <a:buChar char="§"/>
            </a:pPr>
            <a:r>
              <a:rPr lang="en-US" sz="2000" dirty="0">
                <a:latin typeface="Gill Sans MT" charset="0"/>
              </a:rPr>
              <a:t>.. so </a:t>
            </a:r>
            <a:r>
              <a:rPr lang="en-US" sz="2000" dirty="0">
                <a:solidFill>
                  <a:srgbClr val="00B0F0"/>
                </a:solidFill>
                <a:latin typeface="Gill Sans MT" charset="0"/>
              </a:rPr>
              <a:t>X</a:t>
            </a:r>
            <a:r>
              <a:rPr lang="en-US" sz="2000" dirty="0">
                <a:latin typeface="Gill Sans MT" charset="0"/>
              </a:rPr>
              <a:t> will not advertise to B a route to C (</a:t>
            </a:r>
            <a:r>
              <a:rPr lang="en-US" sz="2000" dirty="0">
                <a:solidFill>
                  <a:srgbClr val="C00000"/>
                </a:solidFill>
                <a:latin typeface="Gill Sans MT" charset="0"/>
              </a:rPr>
              <a:t>export</a:t>
            </a:r>
            <a:r>
              <a:rPr lang="en-US" sz="2000" dirty="0">
                <a:latin typeface="Gill Sans MT" charset="0"/>
              </a:rPr>
              <a:t> policy)</a:t>
            </a:r>
          </a:p>
          <a:p>
            <a:pPr marL="685800" lvl="1" indent="-228600">
              <a:lnSpc>
                <a:spcPct val="85000"/>
              </a:lnSpc>
              <a:spcBef>
                <a:spcPct val="20000"/>
              </a:spcBef>
              <a:buClr>
                <a:srgbClr val="000099"/>
              </a:buClr>
              <a:buFont typeface="Wingdings" charset="0"/>
              <a:buChar char="§"/>
            </a:pPr>
            <a:r>
              <a:rPr lang="en-US" sz="2000" dirty="0">
                <a:latin typeface="Gill Sans MT" charset="0"/>
              </a:rPr>
              <a:t>… whereas </a:t>
            </a:r>
            <a:r>
              <a:rPr lang="en-US" sz="2000" dirty="0">
                <a:solidFill>
                  <a:srgbClr val="00B0F0"/>
                </a:solidFill>
                <a:latin typeface="Gill Sans MT" charset="0"/>
              </a:rPr>
              <a:t>X</a:t>
            </a:r>
            <a:r>
              <a:rPr lang="en-US" sz="2000" dirty="0">
                <a:latin typeface="Gill Sans MT" charset="0"/>
              </a:rPr>
              <a:t> does accept routes from C (</a:t>
            </a:r>
            <a:r>
              <a:rPr lang="en-US" sz="2000" dirty="0">
                <a:solidFill>
                  <a:srgbClr val="C00000"/>
                </a:solidFill>
                <a:latin typeface="Gill Sans MT" charset="0"/>
              </a:rPr>
              <a:t>import</a:t>
            </a:r>
            <a:r>
              <a:rPr lang="en-US" sz="2000" dirty="0">
                <a:latin typeface="Gill Sans MT" charset="0"/>
              </a:rPr>
              <a:t> policy) and possibly other routes from B (</a:t>
            </a:r>
            <a:r>
              <a:rPr lang="en-US" sz="2000" dirty="0">
                <a:solidFill>
                  <a:srgbClr val="C00000"/>
                </a:solidFill>
                <a:latin typeface="Gill Sans MT" charset="0"/>
              </a:rPr>
              <a:t>import</a:t>
            </a:r>
            <a:r>
              <a:rPr lang="en-US" sz="2000" dirty="0">
                <a:latin typeface="Gill Sans MT" charset="0"/>
              </a:rPr>
              <a:t> policy) </a:t>
            </a:r>
          </a:p>
          <a:p>
            <a:pPr marL="342900" indent="-342900">
              <a:lnSpc>
                <a:spcPct val="85000"/>
              </a:lnSpc>
              <a:spcBef>
                <a:spcPct val="20000"/>
              </a:spcBef>
              <a:buClr>
                <a:srgbClr val="000099"/>
              </a:buClr>
              <a:buSzPct val="65000"/>
              <a:buFont typeface="Wingdings" charset="0"/>
              <a:buChar char="v"/>
            </a:pPr>
            <a:endParaRPr lang="en-US" sz="2400" dirty="0">
              <a:latin typeface="Gill Sans MT" charset="0"/>
            </a:endParaRPr>
          </a:p>
        </p:txBody>
      </p:sp>
      <p:grpSp>
        <p:nvGrpSpPr>
          <p:cNvPr id="185351" name="Group 5"/>
          <p:cNvGrpSpPr>
            <a:grpSpLocks/>
          </p:cNvGrpSpPr>
          <p:nvPr/>
        </p:nvGrpSpPr>
        <p:grpSpPr bwMode="auto">
          <a:xfrm>
            <a:off x="476250" y="869950"/>
            <a:ext cx="7539038" cy="2965450"/>
            <a:chOff x="300" y="708"/>
            <a:chExt cx="4749" cy="1920"/>
          </a:xfrm>
        </p:grpSpPr>
        <p:sp>
          <p:nvSpPr>
            <p:cNvPr id="185352" name="AutoShape 6"/>
            <p:cNvSpPr>
              <a:spLocks noChangeAspect="1" noChangeArrowheads="1" noTextEdit="1"/>
            </p:cNvSpPr>
            <p:nvPr/>
          </p:nvSpPr>
          <p:spPr bwMode="auto">
            <a:xfrm>
              <a:off x="300" y="708"/>
              <a:ext cx="4749" cy="1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353" name="Freeform 7"/>
            <p:cNvSpPr>
              <a:spLocks/>
            </p:cNvSpPr>
            <p:nvPr/>
          </p:nvSpPr>
          <p:spPr bwMode="auto">
            <a:xfrm>
              <a:off x="1602" y="955"/>
              <a:ext cx="563" cy="364"/>
            </a:xfrm>
            <a:custGeom>
              <a:avLst/>
              <a:gdLst>
                <a:gd name="T0" fmla="*/ 148 w 563"/>
                <a:gd name="T1" fmla="*/ 5 h 364"/>
                <a:gd name="T2" fmla="*/ 119 w 563"/>
                <a:gd name="T3" fmla="*/ 10 h 364"/>
                <a:gd name="T4" fmla="*/ 94 w 563"/>
                <a:gd name="T5" fmla="*/ 21 h 364"/>
                <a:gd name="T6" fmla="*/ 70 w 563"/>
                <a:gd name="T7" fmla="*/ 37 h 364"/>
                <a:gd name="T8" fmla="*/ 46 w 563"/>
                <a:gd name="T9" fmla="*/ 61 h 364"/>
                <a:gd name="T10" fmla="*/ 24 w 563"/>
                <a:gd name="T11" fmla="*/ 91 h 364"/>
                <a:gd name="T12" fmla="*/ 8 w 563"/>
                <a:gd name="T13" fmla="*/ 120 h 364"/>
                <a:gd name="T14" fmla="*/ 3 w 563"/>
                <a:gd name="T15" fmla="*/ 136 h 364"/>
                <a:gd name="T16" fmla="*/ 0 w 563"/>
                <a:gd name="T17" fmla="*/ 150 h 364"/>
                <a:gd name="T18" fmla="*/ 0 w 563"/>
                <a:gd name="T19" fmla="*/ 166 h 364"/>
                <a:gd name="T20" fmla="*/ 8 w 563"/>
                <a:gd name="T21" fmla="*/ 195 h 364"/>
                <a:gd name="T22" fmla="*/ 27 w 563"/>
                <a:gd name="T23" fmla="*/ 228 h 364"/>
                <a:gd name="T24" fmla="*/ 49 w 563"/>
                <a:gd name="T25" fmla="*/ 257 h 364"/>
                <a:gd name="T26" fmla="*/ 70 w 563"/>
                <a:gd name="T27" fmla="*/ 284 h 364"/>
                <a:gd name="T28" fmla="*/ 92 w 563"/>
                <a:gd name="T29" fmla="*/ 305 h 364"/>
                <a:gd name="T30" fmla="*/ 111 w 563"/>
                <a:gd name="T31" fmla="*/ 321 h 364"/>
                <a:gd name="T32" fmla="*/ 127 w 563"/>
                <a:gd name="T33" fmla="*/ 332 h 364"/>
                <a:gd name="T34" fmla="*/ 146 w 563"/>
                <a:gd name="T35" fmla="*/ 340 h 364"/>
                <a:gd name="T36" fmla="*/ 170 w 563"/>
                <a:gd name="T37" fmla="*/ 346 h 364"/>
                <a:gd name="T38" fmla="*/ 191 w 563"/>
                <a:gd name="T39" fmla="*/ 348 h 364"/>
                <a:gd name="T40" fmla="*/ 218 w 563"/>
                <a:gd name="T41" fmla="*/ 354 h 364"/>
                <a:gd name="T42" fmla="*/ 261 w 563"/>
                <a:gd name="T43" fmla="*/ 356 h 364"/>
                <a:gd name="T44" fmla="*/ 310 w 563"/>
                <a:gd name="T45" fmla="*/ 362 h 364"/>
                <a:gd name="T46" fmla="*/ 361 w 563"/>
                <a:gd name="T47" fmla="*/ 364 h 364"/>
                <a:gd name="T48" fmla="*/ 409 w 563"/>
                <a:gd name="T49" fmla="*/ 362 h 364"/>
                <a:gd name="T50" fmla="*/ 458 w 563"/>
                <a:gd name="T51" fmla="*/ 359 h 364"/>
                <a:gd name="T52" fmla="*/ 495 w 563"/>
                <a:gd name="T53" fmla="*/ 348 h 364"/>
                <a:gd name="T54" fmla="*/ 511 w 563"/>
                <a:gd name="T55" fmla="*/ 340 h 364"/>
                <a:gd name="T56" fmla="*/ 525 w 563"/>
                <a:gd name="T57" fmla="*/ 332 h 364"/>
                <a:gd name="T58" fmla="*/ 536 w 563"/>
                <a:gd name="T59" fmla="*/ 321 h 364"/>
                <a:gd name="T60" fmla="*/ 549 w 563"/>
                <a:gd name="T61" fmla="*/ 295 h 364"/>
                <a:gd name="T62" fmla="*/ 557 w 563"/>
                <a:gd name="T63" fmla="*/ 257 h 364"/>
                <a:gd name="T64" fmla="*/ 563 w 563"/>
                <a:gd name="T65" fmla="*/ 217 h 364"/>
                <a:gd name="T66" fmla="*/ 563 w 563"/>
                <a:gd name="T67" fmla="*/ 174 h 364"/>
                <a:gd name="T68" fmla="*/ 557 w 563"/>
                <a:gd name="T69" fmla="*/ 134 h 364"/>
                <a:gd name="T70" fmla="*/ 555 w 563"/>
                <a:gd name="T71" fmla="*/ 96 h 364"/>
                <a:gd name="T72" fmla="*/ 549 w 563"/>
                <a:gd name="T73" fmla="*/ 67 h 364"/>
                <a:gd name="T74" fmla="*/ 546 w 563"/>
                <a:gd name="T75" fmla="*/ 56 h 364"/>
                <a:gd name="T76" fmla="*/ 541 w 563"/>
                <a:gd name="T77" fmla="*/ 40 h 364"/>
                <a:gd name="T78" fmla="*/ 536 w 563"/>
                <a:gd name="T79" fmla="*/ 29 h 364"/>
                <a:gd name="T80" fmla="*/ 528 w 563"/>
                <a:gd name="T81" fmla="*/ 21 h 364"/>
                <a:gd name="T82" fmla="*/ 520 w 563"/>
                <a:gd name="T83" fmla="*/ 18 h 364"/>
                <a:gd name="T84" fmla="*/ 495 w 563"/>
                <a:gd name="T85" fmla="*/ 16 h 364"/>
                <a:gd name="T86" fmla="*/ 466 w 563"/>
                <a:gd name="T87" fmla="*/ 16 h 364"/>
                <a:gd name="T88" fmla="*/ 450 w 563"/>
                <a:gd name="T89" fmla="*/ 13 h 364"/>
                <a:gd name="T90" fmla="*/ 409 w 563"/>
                <a:gd name="T91" fmla="*/ 13 h 364"/>
                <a:gd name="T92" fmla="*/ 364 w 563"/>
                <a:gd name="T93" fmla="*/ 16 h 364"/>
                <a:gd name="T94" fmla="*/ 320 w 563"/>
                <a:gd name="T95" fmla="*/ 16 h 364"/>
                <a:gd name="T96" fmla="*/ 283 w 563"/>
                <a:gd name="T97" fmla="*/ 13 h 364"/>
                <a:gd name="T98" fmla="*/ 248 w 563"/>
                <a:gd name="T99" fmla="*/ 8 h 364"/>
                <a:gd name="T100" fmla="*/ 213 w 563"/>
                <a:gd name="T101" fmla="*/ 2 h 364"/>
                <a:gd name="T102" fmla="*/ 186 w 563"/>
                <a:gd name="T103" fmla="*/ 0 h 364"/>
                <a:gd name="T104" fmla="*/ 175 w 563"/>
                <a:gd name="T105" fmla="*/ 0 h 3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63"/>
                <a:gd name="T160" fmla="*/ 0 h 364"/>
                <a:gd name="T161" fmla="*/ 563 w 563"/>
                <a:gd name="T162" fmla="*/ 364 h 3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63" h="364">
                  <a:moveTo>
                    <a:pt x="175" y="0"/>
                  </a:moveTo>
                  <a:lnTo>
                    <a:pt x="148" y="5"/>
                  </a:lnTo>
                  <a:lnTo>
                    <a:pt x="132" y="8"/>
                  </a:lnTo>
                  <a:lnTo>
                    <a:pt x="119" y="10"/>
                  </a:lnTo>
                  <a:lnTo>
                    <a:pt x="108" y="16"/>
                  </a:lnTo>
                  <a:lnTo>
                    <a:pt x="94" y="21"/>
                  </a:lnTo>
                  <a:lnTo>
                    <a:pt x="81" y="29"/>
                  </a:lnTo>
                  <a:lnTo>
                    <a:pt x="70" y="37"/>
                  </a:lnTo>
                  <a:lnTo>
                    <a:pt x="59" y="48"/>
                  </a:lnTo>
                  <a:lnTo>
                    <a:pt x="46" y="61"/>
                  </a:lnTo>
                  <a:lnTo>
                    <a:pt x="35" y="75"/>
                  </a:lnTo>
                  <a:lnTo>
                    <a:pt x="24" y="91"/>
                  </a:lnTo>
                  <a:lnTo>
                    <a:pt x="14" y="104"/>
                  </a:lnTo>
                  <a:lnTo>
                    <a:pt x="8" y="120"/>
                  </a:lnTo>
                  <a:lnTo>
                    <a:pt x="3" y="128"/>
                  </a:lnTo>
                  <a:lnTo>
                    <a:pt x="3" y="136"/>
                  </a:lnTo>
                  <a:lnTo>
                    <a:pt x="0" y="142"/>
                  </a:lnTo>
                  <a:lnTo>
                    <a:pt x="0" y="150"/>
                  </a:lnTo>
                  <a:lnTo>
                    <a:pt x="0" y="158"/>
                  </a:lnTo>
                  <a:lnTo>
                    <a:pt x="0" y="166"/>
                  </a:lnTo>
                  <a:lnTo>
                    <a:pt x="3" y="182"/>
                  </a:lnTo>
                  <a:lnTo>
                    <a:pt x="8" y="195"/>
                  </a:lnTo>
                  <a:lnTo>
                    <a:pt x="16" y="212"/>
                  </a:lnTo>
                  <a:lnTo>
                    <a:pt x="27" y="228"/>
                  </a:lnTo>
                  <a:lnTo>
                    <a:pt x="35" y="244"/>
                  </a:lnTo>
                  <a:lnTo>
                    <a:pt x="49" y="257"/>
                  </a:lnTo>
                  <a:lnTo>
                    <a:pt x="59" y="271"/>
                  </a:lnTo>
                  <a:lnTo>
                    <a:pt x="70" y="284"/>
                  </a:lnTo>
                  <a:lnTo>
                    <a:pt x="81" y="295"/>
                  </a:lnTo>
                  <a:lnTo>
                    <a:pt x="92" y="305"/>
                  </a:lnTo>
                  <a:lnTo>
                    <a:pt x="103" y="319"/>
                  </a:lnTo>
                  <a:lnTo>
                    <a:pt x="111" y="321"/>
                  </a:lnTo>
                  <a:lnTo>
                    <a:pt x="119" y="327"/>
                  </a:lnTo>
                  <a:lnTo>
                    <a:pt x="127" y="332"/>
                  </a:lnTo>
                  <a:lnTo>
                    <a:pt x="135" y="335"/>
                  </a:lnTo>
                  <a:lnTo>
                    <a:pt x="146" y="340"/>
                  </a:lnTo>
                  <a:lnTo>
                    <a:pt x="156" y="343"/>
                  </a:lnTo>
                  <a:lnTo>
                    <a:pt x="170" y="346"/>
                  </a:lnTo>
                  <a:lnTo>
                    <a:pt x="183" y="348"/>
                  </a:lnTo>
                  <a:lnTo>
                    <a:pt x="191" y="348"/>
                  </a:lnTo>
                  <a:lnTo>
                    <a:pt x="199" y="351"/>
                  </a:lnTo>
                  <a:lnTo>
                    <a:pt x="218" y="354"/>
                  </a:lnTo>
                  <a:lnTo>
                    <a:pt x="240" y="356"/>
                  </a:lnTo>
                  <a:lnTo>
                    <a:pt x="261" y="356"/>
                  </a:lnTo>
                  <a:lnTo>
                    <a:pt x="285" y="359"/>
                  </a:lnTo>
                  <a:lnTo>
                    <a:pt x="310" y="362"/>
                  </a:lnTo>
                  <a:lnTo>
                    <a:pt x="334" y="362"/>
                  </a:lnTo>
                  <a:lnTo>
                    <a:pt x="361" y="364"/>
                  </a:lnTo>
                  <a:lnTo>
                    <a:pt x="385" y="364"/>
                  </a:lnTo>
                  <a:lnTo>
                    <a:pt x="409" y="362"/>
                  </a:lnTo>
                  <a:lnTo>
                    <a:pt x="433" y="362"/>
                  </a:lnTo>
                  <a:lnTo>
                    <a:pt x="458" y="359"/>
                  </a:lnTo>
                  <a:lnTo>
                    <a:pt x="477" y="354"/>
                  </a:lnTo>
                  <a:lnTo>
                    <a:pt x="495" y="348"/>
                  </a:lnTo>
                  <a:lnTo>
                    <a:pt x="503" y="346"/>
                  </a:lnTo>
                  <a:lnTo>
                    <a:pt x="511" y="340"/>
                  </a:lnTo>
                  <a:lnTo>
                    <a:pt x="520" y="338"/>
                  </a:lnTo>
                  <a:lnTo>
                    <a:pt x="525" y="332"/>
                  </a:lnTo>
                  <a:lnTo>
                    <a:pt x="530" y="327"/>
                  </a:lnTo>
                  <a:lnTo>
                    <a:pt x="536" y="321"/>
                  </a:lnTo>
                  <a:lnTo>
                    <a:pt x="544" y="308"/>
                  </a:lnTo>
                  <a:lnTo>
                    <a:pt x="549" y="295"/>
                  </a:lnTo>
                  <a:lnTo>
                    <a:pt x="555" y="276"/>
                  </a:lnTo>
                  <a:lnTo>
                    <a:pt x="557" y="257"/>
                  </a:lnTo>
                  <a:lnTo>
                    <a:pt x="560" y="238"/>
                  </a:lnTo>
                  <a:lnTo>
                    <a:pt x="563" y="217"/>
                  </a:lnTo>
                  <a:lnTo>
                    <a:pt x="563" y="195"/>
                  </a:lnTo>
                  <a:lnTo>
                    <a:pt x="563" y="174"/>
                  </a:lnTo>
                  <a:lnTo>
                    <a:pt x="560" y="155"/>
                  </a:lnTo>
                  <a:lnTo>
                    <a:pt x="557" y="134"/>
                  </a:lnTo>
                  <a:lnTo>
                    <a:pt x="557" y="115"/>
                  </a:lnTo>
                  <a:lnTo>
                    <a:pt x="555" y="96"/>
                  </a:lnTo>
                  <a:lnTo>
                    <a:pt x="552" y="80"/>
                  </a:lnTo>
                  <a:lnTo>
                    <a:pt x="549" y="67"/>
                  </a:lnTo>
                  <a:lnTo>
                    <a:pt x="546" y="61"/>
                  </a:lnTo>
                  <a:lnTo>
                    <a:pt x="546" y="56"/>
                  </a:lnTo>
                  <a:lnTo>
                    <a:pt x="544" y="48"/>
                  </a:lnTo>
                  <a:lnTo>
                    <a:pt x="541" y="40"/>
                  </a:lnTo>
                  <a:lnTo>
                    <a:pt x="538" y="32"/>
                  </a:lnTo>
                  <a:lnTo>
                    <a:pt x="536" y="29"/>
                  </a:lnTo>
                  <a:lnTo>
                    <a:pt x="533" y="24"/>
                  </a:lnTo>
                  <a:lnTo>
                    <a:pt x="528" y="21"/>
                  </a:lnTo>
                  <a:lnTo>
                    <a:pt x="522" y="18"/>
                  </a:lnTo>
                  <a:lnTo>
                    <a:pt x="520" y="18"/>
                  </a:lnTo>
                  <a:lnTo>
                    <a:pt x="506" y="16"/>
                  </a:lnTo>
                  <a:lnTo>
                    <a:pt x="495" y="16"/>
                  </a:lnTo>
                  <a:lnTo>
                    <a:pt x="479" y="16"/>
                  </a:lnTo>
                  <a:lnTo>
                    <a:pt x="466" y="16"/>
                  </a:lnTo>
                  <a:lnTo>
                    <a:pt x="458" y="16"/>
                  </a:lnTo>
                  <a:lnTo>
                    <a:pt x="450" y="13"/>
                  </a:lnTo>
                  <a:lnTo>
                    <a:pt x="431" y="13"/>
                  </a:lnTo>
                  <a:lnTo>
                    <a:pt x="409" y="13"/>
                  </a:lnTo>
                  <a:lnTo>
                    <a:pt x="388" y="13"/>
                  </a:lnTo>
                  <a:lnTo>
                    <a:pt x="364" y="16"/>
                  </a:lnTo>
                  <a:lnTo>
                    <a:pt x="342" y="16"/>
                  </a:lnTo>
                  <a:lnTo>
                    <a:pt x="320" y="16"/>
                  </a:lnTo>
                  <a:lnTo>
                    <a:pt x="302" y="16"/>
                  </a:lnTo>
                  <a:lnTo>
                    <a:pt x="283" y="13"/>
                  </a:lnTo>
                  <a:lnTo>
                    <a:pt x="264" y="13"/>
                  </a:lnTo>
                  <a:lnTo>
                    <a:pt x="248" y="8"/>
                  </a:lnTo>
                  <a:lnTo>
                    <a:pt x="229" y="5"/>
                  </a:lnTo>
                  <a:lnTo>
                    <a:pt x="213" y="2"/>
                  </a:lnTo>
                  <a:lnTo>
                    <a:pt x="199" y="0"/>
                  </a:lnTo>
                  <a:lnTo>
                    <a:pt x="186" y="0"/>
                  </a:lnTo>
                  <a:lnTo>
                    <a:pt x="181" y="0"/>
                  </a:lnTo>
                  <a:lnTo>
                    <a:pt x="175"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85354" name="Freeform 8"/>
            <p:cNvSpPr>
              <a:spLocks/>
            </p:cNvSpPr>
            <p:nvPr/>
          </p:nvSpPr>
          <p:spPr bwMode="auto">
            <a:xfrm>
              <a:off x="951" y="1290"/>
              <a:ext cx="562" cy="365"/>
            </a:xfrm>
            <a:custGeom>
              <a:avLst/>
              <a:gdLst>
                <a:gd name="T0" fmla="*/ 148 w 562"/>
                <a:gd name="T1" fmla="*/ 5 h 365"/>
                <a:gd name="T2" fmla="*/ 121 w 562"/>
                <a:gd name="T3" fmla="*/ 11 h 365"/>
                <a:gd name="T4" fmla="*/ 94 w 562"/>
                <a:gd name="T5" fmla="*/ 21 h 365"/>
                <a:gd name="T6" fmla="*/ 70 w 562"/>
                <a:gd name="T7" fmla="*/ 37 h 365"/>
                <a:gd name="T8" fmla="*/ 46 w 562"/>
                <a:gd name="T9" fmla="*/ 62 h 365"/>
                <a:gd name="T10" fmla="*/ 24 w 562"/>
                <a:gd name="T11" fmla="*/ 91 h 365"/>
                <a:gd name="T12" fmla="*/ 8 w 562"/>
                <a:gd name="T13" fmla="*/ 121 h 365"/>
                <a:gd name="T14" fmla="*/ 3 w 562"/>
                <a:gd name="T15" fmla="*/ 137 h 365"/>
                <a:gd name="T16" fmla="*/ 0 w 562"/>
                <a:gd name="T17" fmla="*/ 150 h 365"/>
                <a:gd name="T18" fmla="*/ 0 w 562"/>
                <a:gd name="T19" fmla="*/ 166 h 365"/>
                <a:gd name="T20" fmla="*/ 3 w 562"/>
                <a:gd name="T21" fmla="*/ 182 h 365"/>
                <a:gd name="T22" fmla="*/ 19 w 562"/>
                <a:gd name="T23" fmla="*/ 212 h 365"/>
                <a:gd name="T24" fmla="*/ 38 w 562"/>
                <a:gd name="T25" fmla="*/ 244 h 365"/>
                <a:gd name="T26" fmla="*/ 59 w 562"/>
                <a:gd name="T27" fmla="*/ 271 h 365"/>
                <a:gd name="T28" fmla="*/ 81 w 562"/>
                <a:gd name="T29" fmla="*/ 295 h 365"/>
                <a:gd name="T30" fmla="*/ 105 w 562"/>
                <a:gd name="T31" fmla="*/ 319 h 365"/>
                <a:gd name="T32" fmla="*/ 119 w 562"/>
                <a:gd name="T33" fmla="*/ 327 h 365"/>
                <a:gd name="T34" fmla="*/ 137 w 562"/>
                <a:gd name="T35" fmla="*/ 335 h 365"/>
                <a:gd name="T36" fmla="*/ 156 w 562"/>
                <a:gd name="T37" fmla="*/ 343 h 365"/>
                <a:gd name="T38" fmla="*/ 183 w 562"/>
                <a:gd name="T39" fmla="*/ 349 h 365"/>
                <a:gd name="T40" fmla="*/ 199 w 562"/>
                <a:gd name="T41" fmla="*/ 351 h 365"/>
                <a:gd name="T42" fmla="*/ 240 w 562"/>
                <a:gd name="T43" fmla="*/ 357 h 365"/>
                <a:gd name="T44" fmla="*/ 285 w 562"/>
                <a:gd name="T45" fmla="*/ 359 h 365"/>
                <a:gd name="T46" fmla="*/ 334 w 562"/>
                <a:gd name="T47" fmla="*/ 362 h 365"/>
                <a:gd name="T48" fmla="*/ 385 w 562"/>
                <a:gd name="T49" fmla="*/ 365 h 365"/>
                <a:gd name="T50" fmla="*/ 433 w 562"/>
                <a:gd name="T51" fmla="*/ 362 h 365"/>
                <a:gd name="T52" fmla="*/ 476 w 562"/>
                <a:gd name="T53" fmla="*/ 354 h 365"/>
                <a:gd name="T54" fmla="*/ 503 w 562"/>
                <a:gd name="T55" fmla="*/ 346 h 365"/>
                <a:gd name="T56" fmla="*/ 519 w 562"/>
                <a:gd name="T57" fmla="*/ 338 h 365"/>
                <a:gd name="T58" fmla="*/ 530 w 562"/>
                <a:gd name="T59" fmla="*/ 327 h 365"/>
                <a:gd name="T60" fmla="*/ 544 w 562"/>
                <a:gd name="T61" fmla="*/ 308 h 365"/>
                <a:gd name="T62" fmla="*/ 554 w 562"/>
                <a:gd name="T63" fmla="*/ 276 h 365"/>
                <a:gd name="T64" fmla="*/ 560 w 562"/>
                <a:gd name="T65" fmla="*/ 239 h 365"/>
                <a:gd name="T66" fmla="*/ 562 w 562"/>
                <a:gd name="T67" fmla="*/ 196 h 365"/>
                <a:gd name="T68" fmla="*/ 560 w 562"/>
                <a:gd name="T69" fmla="*/ 155 h 365"/>
                <a:gd name="T70" fmla="*/ 557 w 562"/>
                <a:gd name="T71" fmla="*/ 115 h 365"/>
                <a:gd name="T72" fmla="*/ 552 w 562"/>
                <a:gd name="T73" fmla="*/ 80 h 365"/>
                <a:gd name="T74" fmla="*/ 549 w 562"/>
                <a:gd name="T75" fmla="*/ 62 h 365"/>
                <a:gd name="T76" fmla="*/ 546 w 562"/>
                <a:gd name="T77" fmla="*/ 48 h 365"/>
                <a:gd name="T78" fmla="*/ 541 w 562"/>
                <a:gd name="T79" fmla="*/ 32 h 365"/>
                <a:gd name="T80" fmla="*/ 533 w 562"/>
                <a:gd name="T81" fmla="*/ 24 h 365"/>
                <a:gd name="T82" fmla="*/ 525 w 562"/>
                <a:gd name="T83" fmla="*/ 19 h 365"/>
                <a:gd name="T84" fmla="*/ 509 w 562"/>
                <a:gd name="T85" fmla="*/ 16 h 365"/>
                <a:gd name="T86" fmla="*/ 482 w 562"/>
                <a:gd name="T87" fmla="*/ 16 h 365"/>
                <a:gd name="T88" fmla="*/ 458 w 562"/>
                <a:gd name="T89" fmla="*/ 16 h 365"/>
                <a:gd name="T90" fmla="*/ 431 w 562"/>
                <a:gd name="T91" fmla="*/ 13 h 365"/>
                <a:gd name="T92" fmla="*/ 388 w 562"/>
                <a:gd name="T93" fmla="*/ 13 h 365"/>
                <a:gd name="T94" fmla="*/ 342 w 562"/>
                <a:gd name="T95" fmla="*/ 16 h 365"/>
                <a:gd name="T96" fmla="*/ 301 w 562"/>
                <a:gd name="T97" fmla="*/ 16 h 365"/>
                <a:gd name="T98" fmla="*/ 264 w 562"/>
                <a:gd name="T99" fmla="*/ 13 h 365"/>
                <a:gd name="T100" fmla="*/ 229 w 562"/>
                <a:gd name="T101" fmla="*/ 5 h 365"/>
                <a:gd name="T102" fmla="*/ 199 w 562"/>
                <a:gd name="T103" fmla="*/ 0 h 365"/>
                <a:gd name="T104" fmla="*/ 183 w 562"/>
                <a:gd name="T105" fmla="*/ 0 h 36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62"/>
                <a:gd name="T160" fmla="*/ 0 h 365"/>
                <a:gd name="T161" fmla="*/ 562 w 562"/>
                <a:gd name="T162" fmla="*/ 365 h 36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62" h="365">
                  <a:moveTo>
                    <a:pt x="178" y="0"/>
                  </a:moveTo>
                  <a:lnTo>
                    <a:pt x="148" y="5"/>
                  </a:lnTo>
                  <a:lnTo>
                    <a:pt x="135" y="8"/>
                  </a:lnTo>
                  <a:lnTo>
                    <a:pt x="121" y="11"/>
                  </a:lnTo>
                  <a:lnTo>
                    <a:pt x="108" y="16"/>
                  </a:lnTo>
                  <a:lnTo>
                    <a:pt x="94" y="21"/>
                  </a:lnTo>
                  <a:lnTo>
                    <a:pt x="81" y="29"/>
                  </a:lnTo>
                  <a:lnTo>
                    <a:pt x="70" y="37"/>
                  </a:lnTo>
                  <a:lnTo>
                    <a:pt x="59" y="48"/>
                  </a:lnTo>
                  <a:lnTo>
                    <a:pt x="46" y="62"/>
                  </a:lnTo>
                  <a:lnTo>
                    <a:pt x="35" y="75"/>
                  </a:lnTo>
                  <a:lnTo>
                    <a:pt x="24" y="91"/>
                  </a:lnTo>
                  <a:lnTo>
                    <a:pt x="16" y="104"/>
                  </a:lnTo>
                  <a:lnTo>
                    <a:pt x="8" y="121"/>
                  </a:lnTo>
                  <a:lnTo>
                    <a:pt x="6" y="129"/>
                  </a:lnTo>
                  <a:lnTo>
                    <a:pt x="3" y="137"/>
                  </a:lnTo>
                  <a:lnTo>
                    <a:pt x="0" y="142"/>
                  </a:lnTo>
                  <a:lnTo>
                    <a:pt x="0" y="150"/>
                  </a:lnTo>
                  <a:lnTo>
                    <a:pt x="0" y="158"/>
                  </a:lnTo>
                  <a:lnTo>
                    <a:pt x="0" y="166"/>
                  </a:lnTo>
                  <a:lnTo>
                    <a:pt x="3" y="174"/>
                  </a:lnTo>
                  <a:lnTo>
                    <a:pt x="3" y="182"/>
                  </a:lnTo>
                  <a:lnTo>
                    <a:pt x="11" y="196"/>
                  </a:lnTo>
                  <a:lnTo>
                    <a:pt x="19" y="212"/>
                  </a:lnTo>
                  <a:lnTo>
                    <a:pt x="27" y="228"/>
                  </a:lnTo>
                  <a:lnTo>
                    <a:pt x="38" y="244"/>
                  </a:lnTo>
                  <a:lnTo>
                    <a:pt x="49" y="257"/>
                  </a:lnTo>
                  <a:lnTo>
                    <a:pt x="59" y="271"/>
                  </a:lnTo>
                  <a:lnTo>
                    <a:pt x="70" y="284"/>
                  </a:lnTo>
                  <a:lnTo>
                    <a:pt x="81" y="295"/>
                  </a:lnTo>
                  <a:lnTo>
                    <a:pt x="92" y="306"/>
                  </a:lnTo>
                  <a:lnTo>
                    <a:pt x="105" y="319"/>
                  </a:lnTo>
                  <a:lnTo>
                    <a:pt x="110" y="322"/>
                  </a:lnTo>
                  <a:lnTo>
                    <a:pt x="119" y="327"/>
                  </a:lnTo>
                  <a:lnTo>
                    <a:pt x="127" y="332"/>
                  </a:lnTo>
                  <a:lnTo>
                    <a:pt x="137" y="335"/>
                  </a:lnTo>
                  <a:lnTo>
                    <a:pt x="145" y="340"/>
                  </a:lnTo>
                  <a:lnTo>
                    <a:pt x="156" y="343"/>
                  </a:lnTo>
                  <a:lnTo>
                    <a:pt x="170" y="346"/>
                  </a:lnTo>
                  <a:lnTo>
                    <a:pt x="183" y="349"/>
                  </a:lnTo>
                  <a:lnTo>
                    <a:pt x="191" y="349"/>
                  </a:lnTo>
                  <a:lnTo>
                    <a:pt x="199" y="351"/>
                  </a:lnTo>
                  <a:lnTo>
                    <a:pt x="218" y="354"/>
                  </a:lnTo>
                  <a:lnTo>
                    <a:pt x="240" y="357"/>
                  </a:lnTo>
                  <a:lnTo>
                    <a:pt x="261" y="357"/>
                  </a:lnTo>
                  <a:lnTo>
                    <a:pt x="285" y="359"/>
                  </a:lnTo>
                  <a:lnTo>
                    <a:pt x="310" y="362"/>
                  </a:lnTo>
                  <a:lnTo>
                    <a:pt x="334" y="362"/>
                  </a:lnTo>
                  <a:lnTo>
                    <a:pt x="361" y="365"/>
                  </a:lnTo>
                  <a:lnTo>
                    <a:pt x="385" y="365"/>
                  </a:lnTo>
                  <a:lnTo>
                    <a:pt x="409" y="362"/>
                  </a:lnTo>
                  <a:lnTo>
                    <a:pt x="433" y="362"/>
                  </a:lnTo>
                  <a:lnTo>
                    <a:pt x="458" y="359"/>
                  </a:lnTo>
                  <a:lnTo>
                    <a:pt x="476" y="354"/>
                  </a:lnTo>
                  <a:lnTo>
                    <a:pt x="495" y="349"/>
                  </a:lnTo>
                  <a:lnTo>
                    <a:pt x="503" y="346"/>
                  </a:lnTo>
                  <a:lnTo>
                    <a:pt x="511" y="340"/>
                  </a:lnTo>
                  <a:lnTo>
                    <a:pt x="519" y="338"/>
                  </a:lnTo>
                  <a:lnTo>
                    <a:pt x="525" y="332"/>
                  </a:lnTo>
                  <a:lnTo>
                    <a:pt x="530" y="327"/>
                  </a:lnTo>
                  <a:lnTo>
                    <a:pt x="536" y="322"/>
                  </a:lnTo>
                  <a:lnTo>
                    <a:pt x="544" y="308"/>
                  </a:lnTo>
                  <a:lnTo>
                    <a:pt x="549" y="295"/>
                  </a:lnTo>
                  <a:lnTo>
                    <a:pt x="554" y="276"/>
                  </a:lnTo>
                  <a:lnTo>
                    <a:pt x="557" y="257"/>
                  </a:lnTo>
                  <a:lnTo>
                    <a:pt x="560" y="239"/>
                  </a:lnTo>
                  <a:lnTo>
                    <a:pt x="562" y="217"/>
                  </a:lnTo>
                  <a:lnTo>
                    <a:pt x="562" y="196"/>
                  </a:lnTo>
                  <a:lnTo>
                    <a:pt x="562" y="174"/>
                  </a:lnTo>
                  <a:lnTo>
                    <a:pt x="560" y="155"/>
                  </a:lnTo>
                  <a:lnTo>
                    <a:pt x="560" y="134"/>
                  </a:lnTo>
                  <a:lnTo>
                    <a:pt x="557" y="115"/>
                  </a:lnTo>
                  <a:lnTo>
                    <a:pt x="554" y="96"/>
                  </a:lnTo>
                  <a:lnTo>
                    <a:pt x="552" y="80"/>
                  </a:lnTo>
                  <a:lnTo>
                    <a:pt x="552" y="67"/>
                  </a:lnTo>
                  <a:lnTo>
                    <a:pt x="549" y="62"/>
                  </a:lnTo>
                  <a:lnTo>
                    <a:pt x="549" y="56"/>
                  </a:lnTo>
                  <a:lnTo>
                    <a:pt x="546" y="48"/>
                  </a:lnTo>
                  <a:lnTo>
                    <a:pt x="544" y="40"/>
                  </a:lnTo>
                  <a:lnTo>
                    <a:pt x="541" y="32"/>
                  </a:lnTo>
                  <a:lnTo>
                    <a:pt x="538" y="29"/>
                  </a:lnTo>
                  <a:lnTo>
                    <a:pt x="533" y="24"/>
                  </a:lnTo>
                  <a:lnTo>
                    <a:pt x="530" y="21"/>
                  </a:lnTo>
                  <a:lnTo>
                    <a:pt x="525" y="19"/>
                  </a:lnTo>
                  <a:lnTo>
                    <a:pt x="519" y="19"/>
                  </a:lnTo>
                  <a:lnTo>
                    <a:pt x="509" y="16"/>
                  </a:lnTo>
                  <a:lnTo>
                    <a:pt x="495" y="16"/>
                  </a:lnTo>
                  <a:lnTo>
                    <a:pt x="482" y="16"/>
                  </a:lnTo>
                  <a:lnTo>
                    <a:pt x="466" y="16"/>
                  </a:lnTo>
                  <a:lnTo>
                    <a:pt x="458" y="16"/>
                  </a:lnTo>
                  <a:lnTo>
                    <a:pt x="449" y="13"/>
                  </a:lnTo>
                  <a:lnTo>
                    <a:pt x="431" y="13"/>
                  </a:lnTo>
                  <a:lnTo>
                    <a:pt x="409" y="13"/>
                  </a:lnTo>
                  <a:lnTo>
                    <a:pt x="388" y="13"/>
                  </a:lnTo>
                  <a:lnTo>
                    <a:pt x="363" y="16"/>
                  </a:lnTo>
                  <a:lnTo>
                    <a:pt x="342" y="16"/>
                  </a:lnTo>
                  <a:lnTo>
                    <a:pt x="320" y="16"/>
                  </a:lnTo>
                  <a:lnTo>
                    <a:pt x="301" y="16"/>
                  </a:lnTo>
                  <a:lnTo>
                    <a:pt x="283" y="13"/>
                  </a:lnTo>
                  <a:lnTo>
                    <a:pt x="264" y="13"/>
                  </a:lnTo>
                  <a:lnTo>
                    <a:pt x="248" y="8"/>
                  </a:lnTo>
                  <a:lnTo>
                    <a:pt x="229" y="5"/>
                  </a:lnTo>
                  <a:lnTo>
                    <a:pt x="213" y="3"/>
                  </a:lnTo>
                  <a:lnTo>
                    <a:pt x="199" y="0"/>
                  </a:lnTo>
                  <a:lnTo>
                    <a:pt x="188" y="0"/>
                  </a:lnTo>
                  <a:lnTo>
                    <a:pt x="183" y="0"/>
                  </a:lnTo>
                  <a:lnTo>
                    <a:pt x="178"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85355" name="Rectangle 9"/>
            <p:cNvSpPr>
              <a:spLocks noChangeArrowheads="1"/>
            </p:cNvSpPr>
            <p:nvPr/>
          </p:nvSpPr>
          <p:spPr bwMode="auto">
            <a:xfrm flipH="1">
              <a:off x="1184" y="1385"/>
              <a:ext cx="7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b="1">
                  <a:solidFill>
                    <a:schemeClr val="bg1"/>
                  </a:solidFill>
                </a:rPr>
                <a:t>A</a:t>
              </a:r>
            </a:p>
          </p:txBody>
        </p:sp>
        <p:sp>
          <p:nvSpPr>
            <p:cNvPr id="185356" name="Rectangle 10"/>
            <p:cNvSpPr>
              <a:spLocks noChangeArrowheads="1"/>
            </p:cNvSpPr>
            <p:nvPr/>
          </p:nvSpPr>
          <p:spPr bwMode="auto">
            <a:xfrm>
              <a:off x="1867" y="1057"/>
              <a:ext cx="96"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a:solidFill>
                    <a:schemeClr val="bg1"/>
                  </a:solidFill>
                </a:rPr>
                <a:t>B</a:t>
              </a:r>
            </a:p>
          </p:txBody>
        </p:sp>
        <p:sp>
          <p:nvSpPr>
            <p:cNvPr id="185357" name="Freeform 11"/>
            <p:cNvSpPr>
              <a:spLocks/>
            </p:cNvSpPr>
            <p:nvPr/>
          </p:nvSpPr>
          <p:spPr bwMode="auto">
            <a:xfrm>
              <a:off x="1640" y="1582"/>
              <a:ext cx="565" cy="362"/>
            </a:xfrm>
            <a:custGeom>
              <a:avLst/>
              <a:gdLst>
                <a:gd name="T0" fmla="*/ 164 w 565"/>
                <a:gd name="T1" fmla="*/ 0 h 362"/>
                <a:gd name="T2" fmla="*/ 134 w 565"/>
                <a:gd name="T3" fmla="*/ 6 h 362"/>
                <a:gd name="T4" fmla="*/ 108 w 565"/>
                <a:gd name="T5" fmla="*/ 14 h 362"/>
                <a:gd name="T6" fmla="*/ 83 w 565"/>
                <a:gd name="T7" fmla="*/ 30 h 362"/>
                <a:gd name="T8" fmla="*/ 62 w 565"/>
                <a:gd name="T9" fmla="*/ 48 h 362"/>
                <a:gd name="T10" fmla="*/ 38 w 565"/>
                <a:gd name="T11" fmla="*/ 73 h 362"/>
                <a:gd name="T12" fmla="*/ 16 w 565"/>
                <a:gd name="T13" fmla="*/ 105 h 362"/>
                <a:gd name="T14" fmla="*/ 5 w 565"/>
                <a:gd name="T15" fmla="*/ 126 h 362"/>
                <a:gd name="T16" fmla="*/ 0 w 565"/>
                <a:gd name="T17" fmla="*/ 142 h 362"/>
                <a:gd name="T18" fmla="*/ 0 w 565"/>
                <a:gd name="T19" fmla="*/ 158 h 362"/>
                <a:gd name="T20" fmla="*/ 5 w 565"/>
                <a:gd name="T21" fmla="*/ 180 h 362"/>
                <a:gd name="T22" fmla="*/ 19 w 565"/>
                <a:gd name="T23" fmla="*/ 212 h 362"/>
                <a:gd name="T24" fmla="*/ 38 w 565"/>
                <a:gd name="T25" fmla="*/ 242 h 362"/>
                <a:gd name="T26" fmla="*/ 59 w 565"/>
                <a:gd name="T27" fmla="*/ 268 h 362"/>
                <a:gd name="T28" fmla="*/ 81 w 565"/>
                <a:gd name="T29" fmla="*/ 295 h 362"/>
                <a:gd name="T30" fmla="*/ 105 w 565"/>
                <a:gd name="T31" fmla="*/ 317 h 362"/>
                <a:gd name="T32" fmla="*/ 121 w 565"/>
                <a:gd name="T33" fmla="*/ 327 h 362"/>
                <a:gd name="T34" fmla="*/ 137 w 565"/>
                <a:gd name="T35" fmla="*/ 335 h 362"/>
                <a:gd name="T36" fmla="*/ 159 w 565"/>
                <a:gd name="T37" fmla="*/ 343 h 362"/>
                <a:gd name="T38" fmla="*/ 186 w 565"/>
                <a:gd name="T39" fmla="*/ 349 h 362"/>
                <a:gd name="T40" fmla="*/ 202 w 565"/>
                <a:gd name="T41" fmla="*/ 351 h 362"/>
                <a:gd name="T42" fmla="*/ 239 w 565"/>
                <a:gd name="T43" fmla="*/ 354 h 362"/>
                <a:gd name="T44" fmla="*/ 285 w 565"/>
                <a:gd name="T45" fmla="*/ 360 h 362"/>
                <a:gd name="T46" fmla="*/ 334 w 565"/>
                <a:gd name="T47" fmla="*/ 362 h 362"/>
                <a:gd name="T48" fmla="*/ 385 w 565"/>
                <a:gd name="T49" fmla="*/ 362 h 362"/>
                <a:gd name="T50" fmla="*/ 433 w 565"/>
                <a:gd name="T51" fmla="*/ 360 h 362"/>
                <a:gd name="T52" fmla="*/ 476 w 565"/>
                <a:gd name="T53" fmla="*/ 354 h 362"/>
                <a:gd name="T54" fmla="*/ 503 w 565"/>
                <a:gd name="T55" fmla="*/ 343 h 362"/>
                <a:gd name="T56" fmla="*/ 519 w 565"/>
                <a:gd name="T57" fmla="*/ 338 h 362"/>
                <a:gd name="T58" fmla="*/ 530 w 565"/>
                <a:gd name="T59" fmla="*/ 327 h 362"/>
                <a:gd name="T60" fmla="*/ 543 w 565"/>
                <a:gd name="T61" fmla="*/ 309 h 362"/>
                <a:gd name="T62" fmla="*/ 557 w 565"/>
                <a:gd name="T63" fmla="*/ 276 h 362"/>
                <a:gd name="T64" fmla="*/ 562 w 565"/>
                <a:gd name="T65" fmla="*/ 236 h 362"/>
                <a:gd name="T66" fmla="*/ 565 w 565"/>
                <a:gd name="T67" fmla="*/ 196 h 362"/>
                <a:gd name="T68" fmla="*/ 562 w 565"/>
                <a:gd name="T69" fmla="*/ 153 h 362"/>
                <a:gd name="T70" fmla="*/ 560 w 565"/>
                <a:gd name="T71" fmla="*/ 113 h 362"/>
                <a:gd name="T72" fmla="*/ 554 w 565"/>
                <a:gd name="T73" fmla="*/ 78 h 362"/>
                <a:gd name="T74" fmla="*/ 549 w 565"/>
                <a:gd name="T75" fmla="*/ 59 h 362"/>
                <a:gd name="T76" fmla="*/ 546 w 565"/>
                <a:gd name="T77" fmla="*/ 46 h 362"/>
                <a:gd name="T78" fmla="*/ 541 w 565"/>
                <a:gd name="T79" fmla="*/ 32 h 362"/>
                <a:gd name="T80" fmla="*/ 533 w 565"/>
                <a:gd name="T81" fmla="*/ 24 h 362"/>
                <a:gd name="T82" fmla="*/ 525 w 565"/>
                <a:gd name="T83" fmla="*/ 19 h 362"/>
                <a:gd name="T84" fmla="*/ 508 w 565"/>
                <a:gd name="T85" fmla="*/ 16 h 362"/>
                <a:gd name="T86" fmla="*/ 482 w 565"/>
                <a:gd name="T87" fmla="*/ 16 h 362"/>
                <a:gd name="T88" fmla="*/ 460 w 565"/>
                <a:gd name="T89" fmla="*/ 14 h 362"/>
                <a:gd name="T90" fmla="*/ 430 w 565"/>
                <a:gd name="T91" fmla="*/ 11 h 362"/>
                <a:gd name="T92" fmla="*/ 387 w 565"/>
                <a:gd name="T93" fmla="*/ 14 h 362"/>
                <a:gd name="T94" fmla="*/ 342 w 565"/>
                <a:gd name="T95" fmla="*/ 14 h 362"/>
                <a:gd name="T96" fmla="*/ 301 w 565"/>
                <a:gd name="T97" fmla="*/ 14 h 362"/>
                <a:gd name="T98" fmla="*/ 264 w 565"/>
                <a:gd name="T99" fmla="*/ 11 h 362"/>
                <a:gd name="T100" fmla="*/ 229 w 565"/>
                <a:gd name="T101" fmla="*/ 3 h 362"/>
                <a:gd name="T102" fmla="*/ 199 w 565"/>
                <a:gd name="T103" fmla="*/ 0 h 362"/>
                <a:gd name="T104" fmla="*/ 183 w 565"/>
                <a:gd name="T105" fmla="*/ 0 h 3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65"/>
                <a:gd name="T160" fmla="*/ 0 h 362"/>
                <a:gd name="T161" fmla="*/ 565 w 565"/>
                <a:gd name="T162" fmla="*/ 362 h 3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65" h="362">
                  <a:moveTo>
                    <a:pt x="178" y="0"/>
                  </a:moveTo>
                  <a:lnTo>
                    <a:pt x="164" y="0"/>
                  </a:lnTo>
                  <a:lnTo>
                    <a:pt x="148" y="3"/>
                  </a:lnTo>
                  <a:lnTo>
                    <a:pt x="134" y="6"/>
                  </a:lnTo>
                  <a:lnTo>
                    <a:pt x="121" y="11"/>
                  </a:lnTo>
                  <a:lnTo>
                    <a:pt x="108" y="14"/>
                  </a:lnTo>
                  <a:lnTo>
                    <a:pt x="94" y="22"/>
                  </a:lnTo>
                  <a:lnTo>
                    <a:pt x="83" y="30"/>
                  </a:lnTo>
                  <a:lnTo>
                    <a:pt x="73" y="38"/>
                  </a:lnTo>
                  <a:lnTo>
                    <a:pt x="62" y="48"/>
                  </a:lnTo>
                  <a:lnTo>
                    <a:pt x="48" y="59"/>
                  </a:lnTo>
                  <a:lnTo>
                    <a:pt x="38" y="73"/>
                  </a:lnTo>
                  <a:lnTo>
                    <a:pt x="27" y="89"/>
                  </a:lnTo>
                  <a:lnTo>
                    <a:pt x="16" y="105"/>
                  </a:lnTo>
                  <a:lnTo>
                    <a:pt x="8" y="118"/>
                  </a:lnTo>
                  <a:lnTo>
                    <a:pt x="5" y="126"/>
                  </a:lnTo>
                  <a:lnTo>
                    <a:pt x="3" y="134"/>
                  </a:lnTo>
                  <a:lnTo>
                    <a:pt x="0" y="142"/>
                  </a:lnTo>
                  <a:lnTo>
                    <a:pt x="0" y="150"/>
                  </a:lnTo>
                  <a:lnTo>
                    <a:pt x="0" y="158"/>
                  </a:lnTo>
                  <a:lnTo>
                    <a:pt x="3" y="164"/>
                  </a:lnTo>
                  <a:lnTo>
                    <a:pt x="5" y="180"/>
                  </a:lnTo>
                  <a:lnTo>
                    <a:pt x="11" y="196"/>
                  </a:lnTo>
                  <a:lnTo>
                    <a:pt x="19" y="212"/>
                  </a:lnTo>
                  <a:lnTo>
                    <a:pt x="27" y="228"/>
                  </a:lnTo>
                  <a:lnTo>
                    <a:pt x="38" y="242"/>
                  </a:lnTo>
                  <a:lnTo>
                    <a:pt x="48" y="255"/>
                  </a:lnTo>
                  <a:lnTo>
                    <a:pt x="59" y="268"/>
                  </a:lnTo>
                  <a:lnTo>
                    <a:pt x="70" y="282"/>
                  </a:lnTo>
                  <a:lnTo>
                    <a:pt x="81" y="295"/>
                  </a:lnTo>
                  <a:lnTo>
                    <a:pt x="94" y="306"/>
                  </a:lnTo>
                  <a:lnTo>
                    <a:pt x="105" y="317"/>
                  </a:lnTo>
                  <a:lnTo>
                    <a:pt x="113" y="322"/>
                  </a:lnTo>
                  <a:lnTo>
                    <a:pt x="121" y="327"/>
                  </a:lnTo>
                  <a:lnTo>
                    <a:pt x="129" y="333"/>
                  </a:lnTo>
                  <a:lnTo>
                    <a:pt x="137" y="335"/>
                  </a:lnTo>
                  <a:lnTo>
                    <a:pt x="148" y="341"/>
                  </a:lnTo>
                  <a:lnTo>
                    <a:pt x="159" y="343"/>
                  </a:lnTo>
                  <a:lnTo>
                    <a:pt x="172" y="346"/>
                  </a:lnTo>
                  <a:lnTo>
                    <a:pt x="186" y="349"/>
                  </a:lnTo>
                  <a:lnTo>
                    <a:pt x="194" y="349"/>
                  </a:lnTo>
                  <a:lnTo>
                    <a:pt x="202" y="351"/>
                  </a:lnTo>
                  <a:lnTo>
                    <a:pt x="221" y="354"/>
                  </a:lnTo>
                  <a:lnTo>
                    <a:pt x="239" y="354"/>
                  </a:lnTo>
                  <a:lnTo>
                    <a:pt x="261" y="357"/>
                  </a:lnTo>
                  <a:lnTo>
                    <a:pt x="285" y="360"/>
                  </a:lnTo>
                  <a:lnTo>
                    <a:pt x="309" y="362"/>
                  </a:lnTo>
                  <a:lnTo>
                    <a:pt x="334" y="362"/>
                  </a:lnTo>
                  <a:lnTo>
                    <a:pt x="360" y="362"/>
                  </a:lnTo>
                  <a:lnTo>
                    <a:pt x="385" y="362"/>
                  </a:lnTo>
                  <a:lnTo>
                    <a:pt x="409" y="362"/>
                  </a:lnTo>
                  <a:lnTo>
                    <a:pt x="433" y="360"/>
                  </a:lnTo>
                  <a:lnTo>
                    <a:pt x="457" y="357"/>
                  </a:lnTo>
                  <a:lnTo>
                    <a:pt x="476" y="354"/>
                  </a:lnTo>
                  <a:lnTo>
                    <a:pt x="495" y="349"/>
                  </a:lnTo>
                  <a:lnTo>
                    <a:pt x="503" y="343"/>
                  </a:lnTo>
                  <a:lnTo>
                    <a:pt x="511" y="341"/>
                  </a:lnTo>
                  <a:lnTo>
                    <a:pt x="519" y="338"/>
                  </a:lnTo>
                  <a:lnTo>
                    <a:pt x="525" y="333"/>
                  </a:lnTo>
                  <a:lnTo>
                    <a:pt x="530" y="327"/>
                  </a:lnTo>
                  <a:lnTo>
                    <a:pt x="535" y="322"/>
                  </a:lnTo>
                  <a:lnTo>
                    <a:pt x="543" y="309"/>
                  </a:lnTo>
                  <a:lnTo>
                    <a:pt x="552" y="292"/>
                  </a:lnTo>
                  <a:lnTo>
                    <a:pt x="557" y="276"/>
                  </a:lnTo>
                  <a:lnTo>
                    <a:pt x="560" y="258"/>
                  </a:lnTo>
                  <a:lnTo>
                    <a:pt x="562" y="236"/>
                  </a:lnTo>
                  <a:lnTo>
                    <a:pt x="565" y="217"/>
                  </a:lnTo>
                  <a:lnTo>
                    <a:pt x="565" y="196"/>
                  </a:lnTo>
                  <a:lnTo>
                    <a:pt x="562" y="174"/>
                  </a:lnTo>
                  <a:lnTo>
                    <a:pt x="562" y="153"/>
                  </a:lnTo>
                  <a:lnTo>
                    <a:pt x="560" y="132"/>
                  </a:lnTo>
                  <a:lnTo>
                    <a:pt x="560" y="113"/>
                  </a:lnTo>
                  <a:lnTo>
                    <a:pt x="557" y="97"/>
                  </a:lnTo>
                  <a:lnTo>
                    <a:pt x="554" y="78"/>
                  </a:lnTo>
                  <a:lnTo>
                    <a:pt x="552" y="65"/>
                  </a:lnTo>
                  <a:lnTo>
                    <a:pt x="549" y="59"/>
                  </a:lnTo>
                  <a:lnTo>
                    <a:pt x="549" y="54"/>
                  </a:lnTo>
                  <a:lnTo>
                    <a:pt x="546" y="46"/>
                  </a:lnTo>
                  <a:lnTo>
                    <a:pt x="543" y="38"/>
                  </a:lnTo>
                  <a:lnTo>
                    <a:pt x="541" y="32"/>
                  </a:lnTo>
                  <a:lnTo>
                    <a:pt x="538" y="27"/>
                  </a:lnTo>
                  <a:lnTo>
                    <a:pt x="533" y="24"/>
                  </a:lnTo>
                  <a:lnTo>
                    <a:pt x="530" y="22"/>
                  </a:lnTo>
                  <a:lnTo>
                    <a:pt x="525" y="19"/>
                  </a:lnTo>
                  <a:lnTo>
                    <a:pt x="519" y="19"/>
                  </a:lnTo>
                  <a:lnTo>
                    <a:pt x="508" y="16"/>
                  </a:lnTo>
                  <a:lnTo>
                    <a:pt x="495" y="16"/>
                  </a:lnTo>
                  <a:lnTo>
                    <a:pt x="482" y="16"/>
                  </a:lnTo>
                  <a:lnTo>
                    <a:pt x="468" y="14"/>
                  </a:lnTo>
                  <a:lnTo>
                    <a:pt x="460" y="14"/>
                  </a:lnTo>
                  <a:lnTo>
                    <a:pt x="452" y="11"/>
                  </a:lnTo>
                  <a:lnTo>
                    <a:pt x="430" y="11"/>
                  </a:lnTo>
                  <a:lnTo>
                    <a:pt x="409" y="11"/>
                  </a:lnTo>
                  <a:lnTo>
                    <a:pt x="387" y="14"/>
                  </a:lnTo>
                  <a:lnTo>
                    <a:pt x="363" y="14"/>
                  </a:lnTo>
                  <a:lnTo>
                    <a:pt x="342" y="14"/>
                  </a:lnTo>
                  <a:lnTo>
                    <a:pt x="320" y="14"/>
                  </a:lnTo>
                  <a:lnTo>
                    <a:pt x="301" y="14"/>
                  </a:lnTo>
                  <a:lnTo>
                    <a:pt x="282" y="11"/>
                  </a:lnTo>
                  <a:lnTo>
                    <a:pt x="264" y="11"/>
                  </a:lnTo>
                  <a:lnTo>
                    <a:pt x="247" y="6"/>
                  </a:lnTo>
                  <a:lnTo>
                    <a:pt x="229" y="3"/>
                  </a:lnTo>
                  <a:lnTo>
                    <a:pt x="213" y="0"/>
                  </a:lnTo>
                  <a:lnTo>
                    <a:pt x="199" y="0"/>
                  </a:lnTo>
                  <a:lnTo>
                    <a:pt x="188" y="0"/>
                  </a:lnTo>
                  <a:lnTo>
                    <a:pt x="183" y="0"/>
                  </a:lnTo>
                  <a:lnTo>
                    <a:pt x="178"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85358" name="Rectangle 12"/>
            <p:cNvSpPr>
              <a:spLocks noChangeArrowheads="1"/>
            </p:cNvSpPr>
            <p:nvPr/>
          </p:nvSpPr>
          <p:spPr bwMode="auto">
            <a:xfrm>
              <a:off x="1896" y="1657"/>
              <a:ext cx="10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b="1">
                  <a:solidFill>
                    <a:schemeClr val="bg1"/>
                  </a:solidFill>
                </a:rPr>
                <a:t>C</a:t>
              </a:r>
            </a:p>
          </p:txBody>
        </p:sp>
        <p:sp>
          <p:nvSpPr>
            <p:cNvPr id="185359" name="Rectangle 13"/>
            <p:cNvSpPr>
              <a:spLocks noChangeArrowheads="1"/>
            </p:cNvSpPr>
            <p:nvPr/>
          </p:nvSpPr>
          <p:spPr bwMode="auto">
            <a:xfrm>
              <a:off x="1963" y="1657"/>
              <a:ext cx="31" cy="1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400">
                  <a:solidFill>
                    <a:srgbClr val="000000"/>
                  </a:solidFill>
                </a:rPr>
                <a:t> </a:t>
              </a:r>
              <a:endParaRPr lang="en-US"/>
            </a:p>
          </p:txBody>
        </p:sp>
        <p:sp>
          <p:nvSpPr>
            <p:cNvPr id="185360" name="Freeform 14"/>
            <p:cNvSpPr>
              <a:spLocks/>
            </p:cNvSpPr>
            <p:nvPr/>
          </p:nvSpPr>
          <p:spPr bwMode="auto">
            <a:xfrm>
              <a:off x="443" y="1335"/>
              <a:ext cx="218" cy="215"/>
            </a:xfrm>
            <a:custGeom>
              <a:avLst/>
              <a:gdLst>
                <a:gd name="T0" fmla="*/ 99 w 218"/>
                <a:gd name="T1" fmla="*/ 0 h 215"/>
                <a:gd name="T2" fmla="*/ 78 w 218"/>
                <a:gd name="T3" fmla="*/ 6 h 215"/>
                <a:gd name="T4" fmla="*/ 56 w 218"/>
                <a:gd name="T5" fmla="*/ 14 h 215"/>
                <a:gd name="T6" fmla="*/ 40 w 218"/>
                <a:gd name="T7" fmla="*/ 25 h 215"/>
                <a:gd name="T8" fmla="*/ 24 w 218"/>
                <a:gd name="T9" fmla="*/ 41 h 215"/>
                <a:gd name="T10" fmla="*/ 13 w 218"/>
                <a:gd name="T11" fmla="*/ 57 h 215"/>
                <a:gd name="T12" fmla="*/ 5 w 218"/>
                <a:gd name="T13" fmla="*/ 76 h 215"/>
                <a:gd name="T14" fmla="*/ 0 w 218"/>
                <a:gd name="T15" fmla="*/ 97 h 215"/>
                <a:gd name="T16" fmla="*/ 0 w 218"/>
                <a:gd name="T17" fmla="*/ 118 h 215"/>
                <a:gd name="T18" fmla="*/ 5 w 218"/>
                <a:gd name="T19" fmla="*/ 140 h 215"/>
                <a:gd name="T20" fmla="*/ 13 w 218"/>
                <a:gd name="T21" fmla="*/ 159 h 215"/>
                <a:gd name="T22" fmla="*/ 24 w 218"/>
                <a:gd name="T23" fmla="*/ 175 h 215"/>
                <a:gd name="T24" fmla="*/ 40 w 218"/>
                <a:gd name="T25" fmla="*/ 191 h 215"/>
                <a:gd name="T26" fmla="*/ 56 w 218"/>
                <a:gd name="T27" fmla="*/ 202 h 215"/>
                <a:gd name="T28" fmla="*/ 78 w 218"/>
                <a:gd name="T29" fmla="*/ 210 h 215"/>
                <a:gd name="T30" fmla="*/ 99 w 218"/>
                <a:gd name="T31" fmla="*/ 215 h 215"/>
                <a:gd name="T32" fmla="*/ 121 w 218"/>
                <a:gd name="T33" fmla="*/ 215 h 215"/>
                <a:gd name="T34" fmla="*/ 142 w 218"/>
                <a:gd name="T35" fmla="*/ 210 h 215"/>
                <a:gd name="T36" fmla="*/ 161 w 218"/>
                <a:gd name="T37" fmla="*/ 202 h 215"/>
                <a:gd name="T38" fmla="*/ 177 w 218"/>
                <a:gd name="T39" fmla="*/ 191 h 215"/>
                <a:gd name="T40" fmla="*/ 193 w 218"/>
                <a:gd name="T41" fmla="*/ 175 h 215"/>
                <a:gd name="T42" fmla="*/ 204 w 218"/>
                <a:gd name="T43" fmla="*/ 159 h 215"/>
                <a:gd name="T44" fmla="*/ 212 w 218"/>
                <a:gd name="T45" fmla="*/ 140 h 215"/>
                <a:gd name="T46" fmla="*/ 218 w 218"/>
                <a:gd name="T47" fmla="*/ 118 h 215"/>
                <a:gd name="T48" fmla="*/ 218 w 218"/>
                <a:gd name="T49" fmla="*/ 97 h 215"/>
                <a:gd name="T50" fmla="*/ 212 w 218"/>
                <a:gd name="T51" fmla="*/ 76 h 215"/>
                <a:gd name="T52" fmla="*/ 204 w 218"/>
                <a:gd name="T53" fmla="*/ 57 h 215"/>
                <a:gd name="T54" fmla="*/ 193 w 218"/>
                <a:gd name="T55" fmla="*/ 41 h 215"/>
                <a:gd name="T56" fmla="*/ 177 w 218"/>
                <a:gd name="T57" fmla="*/ 25 h 215"/>
                <a:gd name="T58" fmla="*/ 161 w 218"/>
                <a:gd name="T59" fmla="*/ 14 h 215"/>
                <a:gd name="T60" fmla="*/ 142 w 218"/>
                <a:gd name="T61" fmla="*/ 6 h 215"/>
                <a:gd name="T62" fmla="*/ 121 w 218"/>
                <a:gd name="T63" fmla="*/ 0 h 2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5"/>
                <a:gd name="T98" fmla="*/ 218 w 218"/>
                <a:gd name="T99" fmla="*/ 215 h 21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5">
                  <a:moveTo>
                    <a:pt x="110" y="0"/>
                  </a:moveTo>
                  <a:lnTo>
                    <a:pt x="99" y="0"/>
                  </a:lnTo>
                  <a:lnTo>
                    <a:pt x="88" y="3"/>
                  </a:lnTo>
                  <a:lnTo>
                    <a:pt x="78" y="6"/>
                  </a:lnTo>
                  <a:lnTo>
                    <a:pt x="67" y="9"/>
                  </a:lnTo>
                  <a:lnTo>
                    <a:pt x="56" y="14"/>
                  </a:lnTo>
                  <a:lnTo>
                    <a:pt x="48" y="19"/>
                  </a:lnTo>
                  <a:lnTo>
                    <a:pt x="40" y="25"/>
                  </a:lnTo>
                  <a:lnTo>
                    <a:pt x="32" y="33"/>
                  </a:lnTo>
                  <a:lnTo>
                    <a:pt x="24" y="41"/>
                  </a:lnTo>
                  <a:lnTo>
                    <a:pt x="18" y="49"/>
                  </a:lnTo>
                  <a:lnTo>
                    <a:pt x="13" y="57"/>
                  </a:lnTo>
                  <a:lnTo>
                    <a:pt x="8" y="65"/>
                  </a:lnTo>
                  <a:lnTo>
                    <a:pt x="5" y="76"/>
                  </a:lnTo>
                  <a:lnTo>
                    <a:pt x="2" y="86"/>
                  </a:lnTo>
                  <a:lnTo>
                    <a:pt x="0" y="97"/>
                  </a:lnTo>
                  <a:lnTo>
                    <a:pt x="0" y="108"/>
                  </a:lnTo>
                  <a:lnTo>
                    <a:pt x="0" y="118"/>
                  </a:lnTo>
                  <a:lnTo>
                    <a:pt x="2" y="129"/>
                  </a:lnTo>
                  <a:lnTo>
                    <a:pt x="5" y="140"/>
                  </a:lnTo>
                  <a:lnTo>
                    <a:pt x="8" y="151"/>
                  </a:lnTo>
                  <a:lnTo>
                    <a:pt x="13" y="159"/>
                  </a:lnTo>
                  <a:lnTo>
                    <a:pt x="18" y="167"/>
                  </a:lnTo>
                  <a:lnTo>
                    <a:pt x="24" y="175"/>
                  </a:lnTo>
                  <a:lnTo>
                    <a:pt x="32" y="183"/>
                  </a:lnTo>
                  <a:lnTo>
                    <a:pt x="40" y="191"/>
                  </a:lnTo>
                  <a:lnTo>
                    <a:pt x="48" y="196"/>
                  </a:lnTo>
                  <a:lnTo>
                    <a:pt x="56" y="202"/>
                  </a:lnTo>
                  <a:lnTo>
                    <a:pt x="67" y="207"/>
                  </a:lnTo>
                  <a:lnTo>
                    <a:pt x="78" y="210"/>
                  </a:lnTo>
                  <a:lnTo>
                    <a:pt x="88" y="212"/>
                  </a:lnTo>
                  <a:lnTo>
                    <a:pt x="99" y="215"/>
                  </a:lnTo>
                  <a:lnTo>
                    <a:pt x="110" y="215"/>
                  </a:lnTo>
                  <a:lnTo>
                    <a:pt x="121" y="215"/>
                  </a:lnTo>
                  <a:lnTo>
                    <a:pt x="131" y="212"/>
                  </a:lnTo>
                  <a:lnTo>
                    <a:pt x="142" y="210"/>
                  </a:lnTo>
                  <a:lnTo>
                    <a:pt x="153" y="207"/>
                  </a:lnTo>
                  <a:lnTo>
                    <a:pt x="161" y="202"/>
                  </a:lnTo>
                  <a:lnTo>
                    <a:pt x="169" y="196"/>
                  </a:lnTo>
                  <a:lnTo>
                    <a:pt x="177" y="191"/>
                  </a:lnTo>
                  <a:lnTo>
                    <a:pt x="185" y="183"/>
                  </a:lnTo>
                  <a:lnTo>
                    <a:pt x="193" y="175"/>
                  </a:lnTo>
                  <a:lnTo>
                    <a:pt x="199" y="167"/>
                  </a:lnTo>
                  <a:lnTo>
                    <a:pt x="204" y="159"/>
                  </a:lnTo>
                  <a:lnTo>
                    <a:pt x="209" y="151"/>
                  </a:lnTo>
                  <a:lnTo>
                    <a:pt x="212" y="140"/>
                  </a:lnTo>
                  <a:lnTo>
                    <a:pt x="215" y="129"/>
                  </a:lnTo>
                  <a:lnTo>
                    <a:pt x="218" y="118"/>
                  </a:lnTo>
                  <a:lnTo>
                    <a:pt x="218" y="108"/>
                  </a:lnTo>
                  <a:lnTo>
                    <a:pt x="218" y="97"/>
                  </a:lnTo>
                  <a:lnTo>
                    <a:pt x="215" y="86"/>
                  </a:lnTo>
                  <a:lnTo>
                    <a:pt x="212" y="76"/>
                  </a:lnTo>
                  <a:lnTo>
                    <a:pt x="209" y="65"/>
                  </a:lnTo>
                  <a:lnTo>
                    <a:pt x="204" y="57"/>
                  </a:lnTo>
                  <a:lnTo>
                    <a:pt x="199" y="49"/>
                  </a:lnTo>
                  <a:lnTo>
                    <a:pt x="193" y="41"/>
                  </a:lnTo>
                  <a:lnTo>
                    <a:pt x="185" y="33"/>
                  </a:lnTo>
                  <a:lnTo>
                    <a:pt x="177" y="25"/>
                  </a:lnTo>
                  <a:lnTo>
                    <a:pt x="169" y="19"/>
                  </a:lnTo>
                  <a:lnTo>
                    <a:pt x="161" y="14"/>
                  </a:lnTo>
                  <a:lnTo>
                    <a:pt x="153" y="9"/>
                  </a:lnTo>
                  <a:lnTo>
                    <a:pt x="142" y="6"/>
                  </a:lnTo>
                  <a:lnTo>
                    <a:pt x="131" y="3"/>
                  </a:lnTo>
                  <a:lnTo>
                    <a:pt x="121" y="0"/>
                  </a:lnTo>
                  <a:lnTo>
                    <a:pt x="110"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85361" name="Rectangle 15"/>
            <p:cNvSpPr>
              <a:spLocks noChangeArrowheads="1"/>
            </p:cNvSpPr>
            <p:nvPr/>
          </p:nvSpPr>
          <p:spPr bwMode="auto">
            <a:xfrm>
              <a:off x="493" y="1378"/>
              <a:ext cx="121" cy="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600" b="1">
                  <a:solidFill>
                    <a:schemeClr val="bg1"/>
                  </a:solidFill>
                </a:rPr>
                <a:t>W</a:t>
              </a:r>
            </a:p>
          </p:txBody>
        </p:sp>
        <p:sp>
          <p:nvSpPr>
            <p:cNvPr id="185362" name="Rectangle 16"/>
            <p:cNvSpPr>
              <a:spLocks noChangeArrowheads="1"/>
            </p:cNvSpPr>
            <p:nvPr/>
          </p:nvSpPr>
          <p:spPr bwMode="auto">
            <a:xfrm>
              <a:off x="617" y="1360"/>
              <a:ext cx="31" cy="1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400">
                  <a:solidFill>
                    <a:srgbClr val="000000"/>
                  </a:solidFill>
                </a:rPr>
                <a:t> </a:t>
              </a:r>
              <a:endParaRPr lang="en-US"/>
            </a:p>
          </p:txBody>
        </p:sp>
        <p:sp>
          <p:nvSpPr>
            <p:cNvPr id="185363" name="Freeform 17"/>
            <p:cNvSpPr>
              <a:spLocks/>
            </p:cNvSpPr>
            <p:nvPr/>
          </p:nvSpPr>
          <p:spPr bwMode="auto">
            <a:xfrm>
              <a:off x="2584" y="1220"/>
              <a:ext cx="218" cy="212"/>
            </a:xfrm>
            <a:custGeom>
              <a:avLst/>
              <a:gdLst>
                <a:gd name="T0" fmla="*/ 100 w 218"/>
                <a:gd name="T1" fmla="*/ 0 h 212"/>
                <a:gd name="T2" fmla="*/ 78 w 218"/>
                <a:gd name="T3" fmla="*/ 6 h 212"/>
                <a:gd name="T4" fmla="*/ 57 w 218"/>
                <a:gd name="T5" fmla="*/ 14 h 212"/>
                <a:gd name="T6" fmla="*/ 41 w 218"/>
                <a:gd name="T7" fmla="*/ 24 h 212"/>
                <a:gd name="T8" fmla="*/ 25 w 218"/>
                <a:gd name="T9" fmla="*/ 38 h 212"/>
                <a:gd name="T10" fmla="*/ 14 w 218"/>
                <a:gd name="T11" fmla="*/ 54 h 212"/>
                <a:gd name="T12" fmla="*/ 6 w 218"/>
                <a:gd name="T13" fmla="*/ 73 h 212"/>
                <a:gd name="T14" fmla="*/ 0 w 218"/>
                <a:gd name="T15" fmla="*/ 94 h 212"/>
                <a:gd name="T16" fmla="*/ 0 w 218"/>
                <a:gd name="T17" fmla="*/ 115 h 212"/>
                <a:gd name="T18" fmla="*/ 6 w 218"/>
                <a:gd name="T19" fmla="*/ 137 h 212"/>
                <a:gd name="T20" fmla="*/ 14 w 218"/>
                <a:gd name="T21" fmla="*/ 156 h 212"/>
                <a:gd name="T22" fmla="*/ 25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5 h 212"/>
                <a:gd name="T48" fmla="*/ 218 w 218"/>
                <a:gd name="T49" fmla="*/ 94 h 212"/>
                <a:gd name="T50" fmla="*/ 213 w 218"/>
                <a:gd name="T51" fmla="*/ 73 h 212"/>
                <a:gd name="T52" fmla="*/ 205 w 218"/>
                <a:gd name="T53" fmla="*/ 54 h 212"/>
                <a:gd name="T54" fmla="*/ 194 w 218"/>
                <a:gd name="T55" fmla="*/ 38 h 212"/>
                <a:gd name="T56" fmla="*/ 178 w 218"/>
                <a:gd name="T57" fmla="*/ 24 h 212"/>
                <a:gd name="T58" fmla="*/ 162 w 218"/>
                <a:gd name="T59" fmla="*/ 14 h 212"/>
                <a:gd name="T60" fmla="*/ 143 w 218"/>
                <a:gd name="T61" fmla="*/ 6 h 212"/>
                <a:gd name="T62" fmla="*/ 121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2"/>
                <a:gd name="T98" fmla="*/ 218 w 218"/>
                <a:gd name="T99" fmla="*/ 212 h 2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2">
                  <a:moveTo>
                    <a:pt x="111" y="0"/>
                  </a:moveTo>
                  <a:lnTo>
                    <a:pt x="100" y="0"/>
                  </a:lnTo>
                  <a:lnTo>
                    <a:pt x="89" y="3"/>
                  </a:lnTo>
                  <a:lnTo>
                    <a:pt x="78" y="6"/>
                  </a:lnTo>
                  <a:lnTo>
                    <a:pt x="68" y="8"/>
                  </a:lnTo>
                  <a:lnTo>
                    <a:pt x="57" y="14"/>
                  </a:lnTo>
                  <a:lnTo>
                    <a:pt x="49" y="19"/>
                  </a:lnTo>
                  <a:lnTo>
                    <a:pt x="41" y="24"/>
                  </a:lnTo>
                  <a:lnTo>
                    <a:pt x="33" y="30"/>
                  </a:lnTo>
                  <a:lnTo>
                    <a:pt x="25" y="38"/>
                  </a:lnTo>
                  <a:lnTo>
                    <a:pt x="19" y="46"/>
                  </a:lnTo>
                  <a:lnTo>
                    <a:pt x="14" y="54"/>
                  </a:lnTo>
                  <a:lnTo>
                    <a:pt x="8" y="65"/>
                  </a:lnTo>
                  <a:lnTo>
                    <a:pt x="6" y="73"/>
                  </a:lnTo>
                  <a:lnTo>
                    <a:pt x="3" y="83"/>
                  </a:lnTo>
                  <a:lnTo>
                    <a:pt x="0" y="94"/>
                  </a:lnTo>
                  <a:lnTo>
                    <a:pt x="0" y="105"/>
                  </a:lnTo>
                  <a:lnTo>
                    <a:pt x="0" y="115"/>
                  </a:lnTo>
                  <a:lnTo>
                    <a:pt x="3" y="126"/>
                  </a:lnTo>
                  <a:lnTo>
                    <a:pt x="6" y="137"/>
                  </a:lnTo>
                  <a:lnTo>
                    <a:pt x="8" y="148"/>
                  </a:lnTo>
                  <a:lnTo>
                    <a:pt x="14" y="156"/>
                  </a:lnTo>
                  <a:lnTo>
                    <a:pt x="19" y="164"/>
                  </a:lnTo>
                  <a:lnTo>
                    <a:pt x="25" y="172"/>
                  </a:lnTo>
                  <a:lnTo>
                    <a:pt x="33" y="180"/>
                  </a:lnTo>
                  <a:lnTo>
                    <a:pt x="41" y="188"/>
                  </a:lnTo>
                  <a:lnTo>
                    <a:pt x="49" y="193"/>
                  </a:lnTo>
                  <a:lnTo>
                    <a:pt x="57" y="199"/>
                  </a:lnTo>
                  <a:lnTo>
                    <a:pt x="68" y="204"/>
                  </a:lnTo>
                  <a:lnTo>
                    <a:pt x="78" y="207"/>
                  </a:lnTo>
                  <a:lnTo>
                    <a:pt x="89" y="209"/>
                  </a:lnTo>
                  <a:lnTo>
                    <a:pt x="100" y="212"/>
                  </a:lnTo>
                  <a:lnTo>
                    <a:pt x="111" y="212"/>
                  </a:lnTo>
                  <a:lnTo>
                    <a:pt x="121" y="212"/>
                  </a:lnTo>
                  <a:lnTo>
                    <a:pt x="132" y="209"/>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6" y="126"/>
                  </a:lnTo>
                  <a:lnTo>
                    <a:pt x="218" y="115"/>
                  </a:lnTo>
                  <a:lnTo>
                    <a:pt x="218" y="105"/>
                  </a:lnTo>
                  <a:lnTo>
                    <a:pt x="218" y="94"/>
                  </a:lnTo>
                  <a:lnTo>
                    <a:pt x="216" y="83"/>
                  </a:lnTo>
                  <a:lnTo>
                    <a:pt x="213" y="73"/>
                  </a:lnTo>
                  <a:lnTo>
                    <a:pt x="210" y="65"/>
                  </a:lnTo>
                  <a:lnTo>
                    <a:pt x="205" y="54"/>
                  </a:lnTo>
                  <a:lnTo>
                    <a:pt x="199" y="46"/>
                  </a:lnTo>
                  <a:lnTo>
                    <a:pt x="194" y="38"/>
                  </a:lnTo>
                  <a:lnTo>
                    <a:pt x="186" y="30"/>
                  </a:lnTo>
                  <a:lnTo>
                    <a:pt x="178" y="24"/>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85364" name="Rectangle 18"/>
            <p:cNvSpPr>
              <a:spLocks noChangeArrowheads="1"/>
            </p:cNvSpPr>
            <p:nvPr/>
          </p:nvSpPr>
          <p:spPr bwMode="auto">
            <a:xfrm>
              <a:off x="2641" y="1262"/>
              <a:ext cx="85" cy="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600" b="1">
                  <a:solidFill>
                    <a:schemeClr val="bg1"/>
                  </a:solidFill>
                </a:rPr>
                <a:t>X</a:t>
              </a:r>
            </a:p>
          </p:txBody>
        </p:sp>
        <p:sp>
          <p:nvSpPr>
            <p:cNvPr id="185365" name="Freeform 19"/>
            <p:cNvSpPr>
              <a:spLocks/>
            </p:cNvSpPr>
            <p:nvPr/>
          </p:nvSpPr>
          <p:spPr bwMode="auto">
            <a:xfrm>
              <a:off x="2579" y="1952"/>
              <a:ext cx="218" cy="212"/>
            </a:xfrm>
            <a:custGeom>
              <a:avLst/>
              <a:gdLst>
                <a:gd name="T0" fmla="*/ 97 w 218"/>
                <a:gd name="T1" fmla="*/ 0 h 212"/>
                <a:gd name="T2" fmla="*/ 75 w 218"/>
                <a:gd name="T3" fmla="*/ 6 h 212"/>
                <a:gd name="T4" fmla="*/ 56 w 218"/>
                <a:gd name="T5" fmla="*/ 14 h 212"/>
                <a:gd name="T6" fmla="*/ 40 w 218"/>
                <a:gd name="T7" fmla="*/ 24 h 212"/>
                <a:gd name="T8" fmla="*/ 24 w 218"/>
                <a:gd name="T9" fmla="*/ 38 h 212"/>
                <a:gd name="T10" fmla="*/ 13 w 218"/>
                <a:gd name="T11" fmla="*/ 54 h 212"/>
                <a:gd name="T12" fmla="*/ 5 w 218"/>
                <a:gd name="T13" fmla="*/ 73 h 212"/>
                <a:gd name="T14" fmla="*/ 0 w 218"/>
                <a:gd name="T15" fmla="*/ 94 h 212"/>
                <a:gd name="T16" fmla="*/ 0 w 218"/>
                <a:gd name="T17" fmla="*/ 116 h 212"/>
                <a:gd name="T18" fmla="*/ 5 w 218"/>
                <a:gd name="T19" fmla="*/ 137 h 212"/>
                <a:gd name="T20" fmla="*/ 13 w 218"/>
                <a:gd name="T21" fmla="*/ 156 h 212"/>
                <a:gd name="T22" fmla="*/ 24 w 218"/>
                <a:gd name="T23" fmla="*/ 172 h 212"/>
                <a:gd name="T24" fmla="*/ 40 w 218"/>
                <a:gd name="T25" fmla="*/ 188 h 212"/>
                <a:gd name="T26" fmla="*/ 56 w 218"/>
                <a:gd name="T27" fmla="*/ 199 h 212"/>
                <a:gd name="T28" fmla="*/ 75 w 218"/>
                <a:gd name="T29" fmla="*/ 207 h 212"/>
                <a:gd name="T30" fmla="*/ 97 w 218"/>
                <a:gd name="T31" fmla="*/ 212 h 212"/>
                <a:gd name="T32" fmla="*/ 118 w 218"/>
                <a:gd name="T33" fmla="*/ 212 h 212"/>
                <a:gd name="T34" fmla="*/ 140 w 218"/>
                <a:gd name="T35" fmla="*/ 207 h 212"/>
                <a:gd name="T36" fmla="*/ 161 w 218"/>
                <a:gd name="T37" fmla="*/ 199 h 212"/>
                <a:gd name="T38" fmla="*/ 178 w 218"/>
                <a:gd name="T39" fmla="*/ 188 h 212"/>
                <a:gd name="T40" fmla="*/ 194 w 218"/>
                <a:gd name="T41" fmla="*/ 172 h 212"/>
                <a:gd name="T42" fmla="*/ 204 w 218"/>
                <a:gd name="T43" fmla="*/ 156 h 212"/>
                <a:gd name="T44" fmla="*/ 213 w 218"/>
                <a:gd name="T45" fmla="*/ 137 h 212"/>
                <a:gd name="T46" fmla="*/ 218 w 218"/>
                <a:gd name="T47" fmla="*/ 116 h 212"/>
                <a:gd name="T48" fmla="*/ 218 w 218"/>
                <a:gd name="T49" fmla="*/ 94 h 212"/>
                <a:gd name="T50" fmla="*/ 213 w 218"/>
                <a:gd name="T51" fmla="*/ 73 h 212"/>
                <a:gd name="T52" fmla="*/ 204 w 218"/>
                <a:gd name="T53" fmla="*/ 54 h 212"/>
                <a:gd name="T54" fmla="*/ 194 w 218"/>
                <a:gd name="T55" fmla="*/ 38 h 212"/>
                <a:gd name="T56" fmla="*/ 178 w 218"/>
                <a:gd name="T57" fmla="*/ 24 h 212"/>
                <a:gd name="T58" fmla="*/ 161 w 218"/>
                <a:gd name="T59" fmla="*/ 14 h 212"/>
                <a:gd name="T60" fmla="*/ 140 w 218"/>
                <a:gd name="T61" fmla="*/ 6 h 212"/>
                <a:gd name="T62" fmla="*/ 118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2"/>
                <a:gd name="T98" fmla="*/ 218 w 218"/>
                <a:gd name="T99" fmla="*/ 212 h 2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2">
                  <a:moveTo>
                    <a:pt x="108" y="0"/>
                  </a:moveTo>
                  <a:lnTo>
                    <a:pt x="97" y="0"/>
                  </a:lnTo>
                  <a:lnTo>
                    <a:pt x="86" y="3"/>
                  </a:lnTo>
                  <a:lnTo>
                    <a:pt x="75" y="6"/>
                  </a:lnTo>
                  <a:lnTo>
                    <a:pt x="65" y="8"/>
                  </a:lnTo>
                  <a:lnTo>
                    <a:pt x="56" y="14"/>
                  </a:lnTo>
                  <a:lnTo>
                    <a:pt x="48" y="19"/>
                  </a:lnTo>
                  <a:lnTo>
                    <a:pt x="40" y="24"/>
                  </a:lnTo>
                  <a:lnTo>
                    <a:pt x="32" y="30"/>
                  </a:lnTo>
                  <a:lnTo>
                    <a:pt x="24" y="38"/>
                  </a:lnTo>
                  <a:lnTo>
                    <a:pt x="19" y="46"/>
                  </a:lnTo>
                  <a:lnTo>
                    <a:pt x="13" y="54"/>
                  </a:lnTo>
                  <a:lnTo>
                    <a:pt x="8" y="65"/>
                  </a:lnTo>
                  <a:lnTo>
                    <a:pt x="5" y="73"/>
                  </a:lnTo>
                  <a:lnTo>
                    <a:pt x="3" y="83"/>
                  </a:lnTo>
                  <a:lnTo>
                    <a:pt x="0" y="94"/>
                  </a:lnTo>
                  <a:lnTo>
                    <a:pt x="0" y="105"/>
                  </a:lnTo>
                  <a:lnTo>
                    <a:pt x="0" y="116"/>
                  </a:lnTo>
                  <a:lnTo>
                    <a:pt x="3" y="126"/>
                  </a:lnTo>
                  <a:lnTo>
                    <a:pt x="5" y="137"/>
                  </a:lnTo>
                  <a:lnTo>
                    <a:pt x="8" y="148"/>
                  </a:lnTo>
                  <a:lnTo>
                    <a:pt x="13" y="156"/>
                  </a:lnTo>
                  <a:lnTo>
                    <a:pt x="19" y="164"/>
                  </a:lnTo>
                  <a:lnTo>
                    <a:pt x="24" y="172"/>
                  </a:lnTo>
                  <a:lnTo>
                    <a:pt x="32" y="180"/>
                  </a:lnTo>
                  <a:lnTo>
                    <a:pt x="40" y="188"/>
                  </a:lnTo>
                  <a:lnTo>
                    <a:pt x="48" y="193"/>
                  </a:lnTo>
                  <a:lnTo>
                    <a:pt x="56" y="199"/>
                  </a:lnTo>
                  <a:lnTo>
                    <a:pt x="65" y="204"/>
                  </a:lnTo>
                  <a:lnTo>
                    <a:pt x="75" y="207"/>
                  </a:lnTo>
                  <a:lnTo>
                    <a:pt x="86" y="209"/>
                  </a:lnTo>
                  <a:lnTo>
                    <a:pt x="97" y="212"/>
                  </a:lnTo>
                  <a:lnTo>
                    <a:pt x="108" y="212"/>
                  </a:lnTo>
                  <a:lnTo>
                    <a:pt x="118" y="212"/>
                  </a:lnTo>
                  <a:lnTo>
                    <a:pt x="129" y="209"/>
                  </a:lnTo>
                  <a:lnTo>
                    <a:pt x="140" y="207"/>
                  </a:lnTo>
                  <a:lnTo>
                    <a:pt x="151" y="204"/>
                  </a:lnTo>
                  <a:lnTo>
                    <a:pt x="161" y="199"/>
                  </a:lnTo>
                  <a:lnTo>
                    <a:pt x="169" y="193"/>
                  </a:lnTo>
                  <a:lnTo>
                    <a:pt x="178" y="188"/>
                  </a:lnTo>
                  <a:lnTo>
                    <a:pt x="186" y="180"/>
                  </a:lnTo>
                  <a:lnTo>
                    <a:pt x="194" y="172"/>
                  </a:lnTo>
                  <a:lnTo>
                    <a:pt x="199" y="164"/>
                  </a:lnTo>
                  <a:lnTo>
                    <a:pt x="204" y="156"/>
                  </a:lnTo>
                  <a:lnTo>
                    <a:pt x="210" y="148"/>
                  </a:lnTo>
                  <a:lnTo>
                    <a:pt x="213" y="137"/>
                  </a:lnTo>
                  <a:lnTo>
                    <a:pt x="215" y="126"/>
                  </a:lnTo>
                  <a:lnTo>
                    <a:pt x="218" y="116"/>
                  </a:lnTo>
                  <a:lnTo>
                    <a:pt x="218" y="105"/>
                  </a:lnTo>
                  <a:lnTo>
                    <a:pt x="218" y="94"/>
                  </a:lnTo>
                  <a:lnTo>
                    <a:pt x="215" y="83"/>
                  </a:lnTo>
                  <a:lnTo>
                    <a:pt x="213" y="73"/>
                  </a:lnTo>
                  <a:lnTo>
                    <a:pt x="210" y="65"/>
                  </a:lnTo>
                  <a:lnTo>
                    <a:pt x="204" y="54"/>
                  </a:lnTo>
                  <a:lnTo>
                    <a:pt x="199" y="46"/>
                  </a:lnTo>
                  <a:lnTo>
                    <a:pt x="194" y="38"/>
                  </a:lnTo>
                  <a:lnTo>
                    <a:pt x="186" y="30"/>
                  </a:lnTo>
                  <a:lnTo>
                    <a:pt x="178" y="24"/>
                  </a:lnTo>
                  <a:lnTo>
                    <a:pt x="169" y="19"/>
                  </a:lnTo>
                  <a:lnTo>
                    <a:pt x="161" y="14"/>
                  </a:lnTo>
                  <a:lnTo>
                    <a:pt x="151" y="8"/>
                  </a:lnTo>
                  <a:lnTo>
                    <a:pt x="140" y="6"/>
                  </a:lnTo>
                  <a:lnTo>
                    <a:pt x="129" y="3"/>
                  </a:lnTo>
                  <a:lnTo>
                    <a:pt x="118" y="0"/>
                  </a:lnTo>
                  <a:lnTo>
                    <a:pt x="108"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85366" name="Rectangle 20"/>
            <p:cNvSpPr>
              <a:spLocks noChangeArrowheads="1"/>
            </p:cNvSpPr>
            <p:nvPr/>
          </p:nvSpPr>
          <p:spPr bwMode="auto">
            <a:xfrm>
              <a:off x="2653" y="1983"/>
              <a:ext cx="85" cy="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600" b="1">
                  <a:solidFill>
                    <a:schemeClr val="bg1"/>
                  </a:solidFill>
                </a:rPr>
                <a:t>Y</a:t>
              </a:r>
            </a:p>
          </p:txBody>
        </p:sp>
        <p:sp>
          <p:nvSpPr>
            <p:cNvPr id="185367" name="Line 21"/>
            <p:cNvSpPr>
              <a:spLocks noChangeShapeType="1"/>
            </p:cNvSpPr>
            <p:nvPr/>
          </p:nvSpPr>
          <p:spPr bwMode="auto">
            <a:xfrm>
              <a:off x="674" y="1448"/>
              <a:ext cx="280" cy="1"/>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68" name="Line 22"/>
            <p:cNvSpPr>
              <a:spLocks noChangeShapeType="1"/>
            </p:cNvSpPr>
            <p:nvPr/>
          </p:nvSpPr>
          <p:spPr bwMode="auto">
            <a:xfrm>
              <a:off x="2165" y="1140"/>
              <a:ext cx="419" cy="174"/>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69" name="Line 23"/>
            <p:cNvSpPr>
              <a:spLocks noChangeShapeType="1"/>
            </p:cNvSpPr>
            <p:nvPr/>
          </p:nvSpPr>
          <p:spPr bwMode="auto">
            <a:xfrm flipV="1">
              <a:off x="2192" y="1381"/>
              <a:ext cx="422" cy="357"/>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70" name="Line 24"/>
            <p:cNvSpPr>
              <a:spLocks noChangeShapeType="1"/>
            </p:cNvSpPr>
            <p:nvPr/>
          </p:nvSpPr>
          <p:spPr bwMode="auto">
            <a:xfrm>
              <a:off x="2197" y="1821"/>
              <a:ext cx="387" cy="201"/>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71" name="Line 25"/>
            <p:cNvSpPr>
              <a:spLocks noChangeShapeType="1"/>
            </p:cNvSpPr>
            <p:nvPr/>
          </p:nvSpPr>
          <p:spPr bwMode="auto">
            <a:xfrm flipV="1">
              <a:off x="1481" y="1228"/>
              <a:ext cx="183" cy="148"/>
            </a:xfrm>
            <a:prstGeom prst="line">
              <a:avLst/>
            </a:prstGeom>
            <a:noFill/>
            <a:ln w="555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72" name="Line 26"/>
            <p:cNvSpPr>
              <a:spLocks noChangeShapeType="1"/>
            </p:cNvSpPr>
            <p:nvPr/>
          </p:nvSpPr>
          <p:spPr bwMode="auto">
            <a:xfrm flipV="1">
              <a:off x="2030" y="1309"/>
              <a:ext cx="1" cy="268"/>
            </a:xfrm>
            <a:prstGeom prst="line">
              <a:avLst/>
            </a:prstGeom>
            <a:noFill/>
            <a:ln w="555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73" name="Line 27"/>
            <p:cNvSpPr>
              <a:spLocks noChangeShapeType="1"/>
            </p:cNvSpPr>
            <p:nvPr/>
          </p:nvSpPr>
          <p:spPr bwMode="auto">
            <a:xfrm>
              <a:off x="1497" y="1577"/>
              <a:ext cx="167" cy="104"/>
            </a:xfrm>
            <a:prstGeom prst="line">
              <a:avLst/>
            </a:prstGeom>
            <a:noFill/>
            <a:ln w="555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74" name="Rectangle 28"/>
            <p:cNvSpPr>
              <a:spLocks noChangeArrowheads="1"/>
            </p:cNvSpPr>
            <p:nvPr/>
          </p:nvSpPr>
          <p:spPr bwMode="auto">
            <a:xfrm>
              <a:off x="3050" y="853"/>
              <a:ext cx="608" cy="28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375" name="Rectangle 29"/>
            <p:cNvSpPr>
              <a:spLocks noChangeArrowheads="1"/>
            </p:cNvSpPr>
            <p:nvPr/>
          </p:nvSpPr>
          <p:spPr bwMode="auto">
            <a:xfrm>
              <a:off x="3131" y="896"/>
              <a:ext cx="526"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a:solidFill>
                    <a:srgbClr val="000000"/>
                  </a:solidFill>
                </a:rPr>
                <a:t>legend</a:t>
              </a:r>
              <a:r>
                <a:rPr lang="en-US" sz="1700" b="1">
                  <a:solidFill>
                    <a:srgbClr val="000000"/>
                  </a:solidFill>
                </a:rPr>
                <a:t>:</a:t>
              </a:r>
              <a:endParaRPr lang="en-US"/>
            </a:p>
          </p:txBody>
        </p:sp>
        <p:sp>
          <p:nvSpPr>
            <p:cNvPr id="185376" name="Rectangle 30"/>
            <p:cNvSpPr>
              <a:spLocks noChangeArrowheads="1"/>
            </p:cNvSpPr>
            <p:nvPr/>
          </p:nvSpPr>
          <p:spPr bwMode="auto">
            <a:xfrm>
              <a:off x="3548" y="898"/>
              <a:ext cx="38"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700">
                  <a:solidFill>
                    <a:srgbClr val="000000"/>
                  </a:solidFill>
                </a:rPr>
                <a:t> </a:t>
              </a:r>
              <a:endParaRPr lang="en-US"/>
            </a:p>
          </p:txBody>
        </p:sp>
        <p:sp>
          <p:nvSpPr>
            <p:cNvPr id="185377" name="Rectangle 31"/>
            <p:cNvSpPr>
              <a:spLocks noChangeArrowheads="1"/>
            </p:cNvSpPr>
            <p:nvPr/>
          </p:nvSpPr>
          <p:spPr bwMode="auto">
            <a:xfrm>
              <a:off x="4261" y="1432"/>
              <a:ext cx="731" cy="49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378" name="Rectangle 32"/>
            <p:cNvSpPr>
              <a:spLocks noChangeArrowheads="1"/>
            </p:cNvSpPr>
            <p:nvPr/>
          </p:nvSpPr>
          <p:spPr bwMode="auto">
            <a:xfrm>
              <a:off x="4341" y="1472"/>
              <a:ext cx="701"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a:solidFill>
                    <a:srgbClr val="000000"/>
                  </a:solidFill>
                </a:rPr>
                <a:t>customer </a:t>
              </a:r>
              <a:endParaRPr lang="en-US" sz="2000"/>
            </a:p>
          </p:txBody>
        </p:sp>
        <p:sp>
          <p:nvSpPr>
            <p:cNvPr id="185379" name="Rectangle 33"/>
            <p:cNvSpPr>
              <a:spLocks noChangeArrowheads="1"/>
            </p:cNvSpPr>
            <p:nvPr/>
          </p:nvSpPr>
          <p:spPr bwMode="auto">
            <a:xfrm>
              <a:off x="4341" y="1630"/>
              <a:ext cx="604"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a:solidFill>
                    <a:srgbClr val="000000"/>
                  </a:solidFill>
                </a:rPr>
                <a:t>network:</a:t>
              </a:r>
              <a:endParaRPr lang="en-US" sz="2000"/>
            </a:p>
          </p:txBody>
        </p:sp>
        <p:sp>
          <p:nvSpPr>
            <p:cNvPr id="185380" name="Rectangle 34"/>
            <p:cNvSpPr>
              <a:spLocks noChangeArrowheads="1"/>
            </p:cNvSpPr>
            <p:nvPr/>
          </p:nvSpPr>
          <p:spPr bwMode="auto">
            <a:xfrm>
              <a:off x="4823" y="1630"/>
              <a:ext cx="44"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a:solidFill>
                    <a:srgbClr val="000000"/>
                  </a:solidFill>
                </a:rPr>
                <a:t> </a:t>
              </a:r>
              <a:endParaRPr lang="en-US" sz="2000"/>
            </a:p>
          </p:txBody>
        </p:sp>
        <p:sp>
          <p:nvSpPr>
            <p:cNvPr id="185381" name="Rectangle 35"/>
            <p:cNvSpPr>
              <a:spLocks noChangeArrowheads="1"/>
            </p:cNvSpPr>
            <p:nvPr/>
          </p:nvSpPr>
          <p:spPr bwMode="auto">
            <a:xfrm>
              <a:off x="4261" y="869"/>
              <a:ext cx="697" cy="42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382" name="Rectangle 36"/>
            <p:cNvSpPr>
              <a:spLocks noChangeArrowheads="1"/>
            </p:cNvSpPr>
            <p:nvPr/>
          </p:nvSpPr>
          <p:spPr bwMode="auto">
            <a:xfrm>
              <a:off x="4341" y="909"/>
              <a:ext cx="5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a:solidFill>
                    <a:srgbClr val="000000"/>
                  </a:solidFill>
                </a:rPr>
                <a:t>provider</a:t>
              </a:r>
              <a:endParaRPr lang="en-US" sz="2000"/>
            </a:p>
          </p:txBody>
        </p:sp>
        <p:sp>
          <p:nvSpPr>
            <p:cNvPr id="185383" name="Rectangle 37"/>
            <p:cNvSpPr>
              <a:spLocks noChangeArrowheads="1"/>
            </p:cNvSpPr>
            <p:nvPr/>
          </p:nvSpPr>
          <p:spPr bwMode="auto">
            <a:xfrm>
              <a:off x="4796" y="909"/>
              <a:ext cx="44"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a:solidFill>
                    <a:srgbClr val="000000"/>
                  </a:solidFill>
                </a:rPr>
                <a:t> </a:t>
              </a:r>
              <a:endParaRPr lang="en-US" sz="2000"/>
            </a:p>
          </p:txBody>
        </p:sp>
        <p:sp>
          <p:nvSpPr>
            <p:cNvPr id="185384" name="Rectangle 38"/>
            <p:cNvSpPr>
              <a:spLocks noChangeArrowheads="1"/>
            </p:cNvSpPr>
            <p:nvPr/>
          </p:nvSpPr>
          <p:spPr bwMode="auto">
            <a:xfrm>
              <a:off x="4341" y="1064"/>
              <a:ext cx="560"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a:solidFill>
                    <a:srgbClr val="000000"/>
                  </a:solidFill>
                </a:rPr>
                <a:t>network</a:t>
              </a:r>
              <a:endParaRPr lang="en-US" sz="2000"/>
            </a:p>
          </p:txBody>
        </p:sp>
        <p:sp>
          <p:nvSpPr>
            <p:cNvPr id="185385" name="Rectangle 39"/>
            <p:cNvSpPr>
              <a:spLocks noChangeArrowheads="1"/>
            </p:cNvSpPr>
            <p:nvPr/>
          </p:nvSpPr>
          <p:spPr bwMode="auto">
            <a:xfrm>
              <a:off x="4785" y="1064"/>
              <a:ext cx="44"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a:solidFill>
                    <a:srgbClr val="000000"/>
                  </a:solidFill>
                </a:rPr>
                <a:t> </a:t>
              </a:r>
              <a:endParaRPr lang="en-US" sz="2000"/>
            </a:p>
          </p:txBody>
        </p:sp>
        <p:sp>
          <p:nvSpPr>
            <p:cNvPr id="185386" name="Freeform 40"/>
            <p:cNvSpPr>
              <a:spLocks/>
            </p:cNvSpPr>
            <p:nvPr/>
          </p:nvSpPr>
          <p:spPr bwMode="auto">
            <a:xfrm>
              <a:off x="3749" y="901"/>
              <a:ext cx="563" cy="362"/>
            </a:xfrm>
            <a:custGeom>
              <a:avLst/>
              <a:gdLst>
                <a:gd name="T0" fmla="*/ 162 w 563"/>
                <a:gd name="T1" fmla="*/ 0 h 362"/>
                <a:gd name="T2" fmla="*/ 132 w 563"/>
                <a:gd name="T3" fmla="*/ 5 h 362"/>
                <a:gd name="T4" fmla="*/ 108 w 563"/>
                <a:gd name="T5" fmla="*/ 13 h 362"/>
                <a:gd name="T6" fmla="*/ 81 w 563"/>
                <a:gd name="T7" fmla="*/ 30 h 362"/>
                <a:gd name="T8" fmla="*/ 60 w 563"/>
                <a:gd name="T9" fmla="*/ 48 h 362"/>
                <a:gd name="T10" fmla="*/ 35 w 563"/>
                <a:gd name="T11" fmla="*/ 72 h 362"/>
                <a:gd name="T12" fmla="*/ 14 w 563"/>
                <a:gd name="T13" fmla="*/ 102 h 362"/>
                <a:gd name="T14" fmla="*/ 3 w 563"/>
                <a:gd name="T15" fmla="*/ 126 h 362"/>
                <a:gd name="T16" fmla="*/ 0 w 563"/>
                <a:gd name="T17" fmla="*/ 140 h 362"/>
                <a:gd name="T18" fmla="*/ 0 w 563"/>
                <a:gd name="T19" fmla="*/ 156 h 362"/>
                <a:gd name="T20" fmla="*/ 3 w 563"/>
                <a:gd name="T21" fmla="*/ 180 h 362"/>
                <a:gd name="T22" fmla="*/ 17 w 563"/>
                <a:gd name="T23" fmla="*/ 212 h 362"/>
                <a:gd name="T24" fmla="*/ 35 w 563"/>
                <a:gd name="T25" fmla="*/ 241 h 362"/>
                <a:gd name="T26" fmla="*/ 60 w 563"/>
                <a:gd name="T27" fmla="*/ 268 h 362"/>
                <a:gd name="T28" fmla="*/ 81 w 563"/>
                <a:gd name="T29" fmla="*/ 292 h 362"/>
                <a:gd name="T30" fmla="*/ 103 w 563"/>
                <a:gd name="T31" fmla="*/ 316 h 362"/>
                <a:gd name="T32" fmla="*/ 119 w 563"/>
                <a:gd name="T33" fmla="*/ 327 h 362"/>
                <a:gd name="T34" fmla="*/ 135 w 563"/>
                <a:gd name="T35" fmla="*/ 335 h 362"/>
                <a:gd name="T36" fmla="*/ 156 w 563"/>
                <a:gd name="T37" fmla="*/ 341 h 362"/>
                <a:gd name="T38" fmla="*/ 183 w 563"/>
                <a:gd name="T39" fmla="*/ 346 h 362"/>
                <a:gd name="T40" fmla="*/ 200 w 563"/>
                <a:gd name="T41" fmla="*/ 349 h 362"/>
                <a:gd name="T42" fmla="*/ 240 w 563"/>
                <a:gd name="T43" fmla="*/ 354 h 362"/>
                <a:gd name="T44" fmla="*/ 286 w 563"/>
                <a:gd name="T45" fmla="*/ 357 h 362"/>
                <a:gd name="T46" fmla="*/ 334 w 563"/>
                <a:gd name="T47" fmla="*/ 359 h 362"/>
                <a:gd name="T48" fmla="*/ 385 w 563"/>
                <a:gd name="T49" fmla="*/ 362 h 362"/>
                <a:gd name="T50" fmla="*/ 434 w 563"/>
                <a:gd name="T51" fmla="*/ 359 h 362"/>
                <a:gd name="T52" fmla="*/ 477 w 563"/>
                <a:gd name="T53" fmla="*/ 351 h 362"/>
                <a:gd name="T54" fmla="*/ 504 w 563"/>
                <a:gd name="T55" fmla="*/ 343 h 362"/>
                <a:gd name="T56" fmla="*/ 517 w 563"/>
                <a:gd name="T57" fmla="*/ 335 h 362"/>
                <a:gd name="T58" fmla="*/ 528 w 563"/>
                <a:gd name="T59" fmla="*/ 325 h 362"/>
                <a:gd name="T60" fmla="*/ 541 w 563"/>
                <a:gd name="T61" fmla="*/ 306 h 362"/>
                <a:gd name="T62" fmla="*/ 555 w 563"/>
                <a:gd name="T63" fmla="*/ 274 h 362"/>
                <a:gd name="T64" fmla="*/ 560 w 563"/>
                <a:gd name="T65" fmla="*/ 236 h 362"/>
                <a:gd name="T66" fmla="*/ 563 w 563"/>
                <a:gd name="T67" fmla="*/ 193 h 362"/>
                <a:gd name="T68" fmla="*/ 560 w 563"/>
                <a:gd name="T69" fmla="*/ 153 h 362"/>
                <a:gd name="T70" fmla="*/ 557 w 563"/>
                <a:gd name="T71" fmla="*/ 113 h 362"/>
                <a:gd name="T72" fmla="*/ 552 w 563"/>
                <a:gd name="T73" fmla="*/ 78 h 362"/>
                <a:gd name="T74" fmla="*/ 547 w 563"/>
                <a:gd name="T75" fmla="*/ 59 h 362"/>
                <a:gd name="T76" fmla="*/ 544 w 563"/>
                <a:gd name="T77" fmla="*/ 46 h 362"/>
                <a:gd name="T78" fmla="*/ 539 w 563"/>
                <a:gd name="T79" fmla="*/ 30 h 362"/>
                <a:gd name="T80" fmla="*/ 533 w 563"/>
                <a:gd name="T81" fmla="*/ 22 h 362"/>
                <a:gd name="T82" fmla="*/ 522 w 563"/>
                <a:gd name="T83" fmla="*/ 19 h 362"/>
                <a:gd name="T84" fmla="*/ 506 w 563"/>
                <a:gd name="T85" fmla="*/ 16 h 362"/>
                <a:gd name="T86" fmla="*/ 479 w 563"/>
                <a:gd name="T87" fmla="*/ 16 h 362"/>
                <a:gd name="T88" fmla="*/ 466 w 563"/>
                <a:gd name="T89" fmla="*/ 13 h 362"/>
                <a:gd name="T90" fmla="*/ 450 w 563"/>
                <a:gd name="T91" fmla="*/ 11 h 362"/>
                <a:gd name="T92" fmla="*/ 409 w 563"/>
                <a:gd name="T93" fmla="*/ 11 h 362"/>
                <a:gd name="T94" fmla="*/ 364 w 563"/>
                <a:gd name="T95" fmla="*/ 13 h 362"/>
                <a:gd name="T96" fmla="*/ 321 w 563"/>
                <a:gd name="T97" fmla="*/ 13 h 362"/>
                <a:gd name="T98" fmla="*/ 283 w 563"/>
                <a:gd name="T99" fmla="*/ 11 h 362"/>
                <a:gd name="T100" fmla="*/ 248 w 563"/>
                <a:gd name="T101" fmla="*/ 5 h 362"/>
                <a:gd name="T102" fmla="*/ 213 w 563"/>
                <a:gd name="T103" fmla="*/ 0 h 362"/>
                <a:gd name="T104" fmla="*/ 186 w 563"/>
                <a:gd name="T105" fmla="*/ 0 h 362"/>
                <a:gd name="T106" fmla="*/ 175 w 563"/>
                <a:gd name="T107" fmla="*/ 0 h 3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63"/>
                <a:gd name="T163" fmla="*/ 0 h 362"/>
                <a:gd name="T164" fmla="*/ 563 w 563"/>
                <a:gd name="T165" fmla="*/ 362 h 3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63" h="362">
                  <a:moveTo>
                    <a:pt x="175" y="0"/>
                  </a:moveTo>
                  <a:lnTo>
                    <a:pt x="162" y="0"/>
                  </a:lnTo>
                  <a:lnTo>
                    <a:pt x="148" y="3"/>
                  </a:lnTo>
                  <a:lnTo>
                    <a:pt x="132" y="5"/>
                  </a:lnTo>
                  <a:lnTo>
                    <a:pt x="119" y="11"/>
                  </a:lnTo>
                  <a:lnTo>
                    <a:pt x="108" y="13"/>
                  </a:lnTo>
                  <a:lnTo>
                    <a:pt x="95" y="22"/>
                  </a:lnTo>
                  <a:lnTo>
                    <a:pt x="81" y="30"/>
                  </a:lnTo>
                  <a:lnTo>
                    <a:pt x="70" y="38"/>
                  </a:lnTo>
                  <a:lnTo>
                    <a:pt x="60" y="48"/>
                  </a:lnTo>
                  <a:lnTo>
                    <a:pt x="46" y="59"/>
                  </a:lnTo>
                  <a:lnTo>
                    <a:pt x="35" y="72"/>
                  </a:lnTo>
                  <a:lnTo>
                    <a:pt x="25" y="89"/>
                  </a:lnTo>
                  <a:lnTo>
                    <a:pt x="14" y="102"/>
                  </a:lnTo>
                  <a:lnTo>
                    <a:pt x="8" y="118"/>
                  </a:lnTo>
                  <a:lnTo>
                    <a:pt x="3" y="126"/>
                  </a:lnTo>
                  <a:lnTo>
                    <a:pt x="3" y="134"/>
                  </a:lnTo>
                  <a:lnTo>
                    <a:pt x="0" y="140"/>
                  </a:lnTo>
                  <a:lnTo>
                    <a:pt x="0" y="148"/>
                  </a:lnTo>
                  <a:lnTo>
                    <a:pt x="0" y="156"/>
                  </a:lnTo>
                  <a:lnTo>
                    <a:pt x="0" y="164"/>
                  </a:lnTo>
                  <a:lnTo>
                    <a:pt x="3" y="180"/>
                  </a:lnTo>
                  <a:lnTo>
                    <a:pt x="8" y="196"/>
                  </a:lnTo>
                  <a:lnTo>
                    <a:pt x="17" y="212"/>
                  </a:lnTo>
                  <a:lnTo>
                    <a:pt x="27" y="225"/>
                  </a:lnTo>
                  <a:lnTo>
                    <a:pt x="35" y="241"/>
                  </a:lnTo>
                  <a:lnTo>
                    <a:pt x="49" y="255"/>
                  </a:lnTo>
                  <a:lnTo>
                    <a:pt x="60" y="268"/>
                  </a:lnTo>
                  <a:lnTo>
                    <a:pt x="70" y="282"/>
                  </a:lnTo>
                  <a:lnTo>
                    <a:pt x="81" y="292"/>
                  </a:lnTo>
                  <a:lnTo>
                    <a:pt x="92" y="306"/>
                  </a:lnTo>
                  <a:lnTo>
                    <a:pt x="103" y="316"/>
                  </a:lnTo>
                  <a:lnTo>
                    <a:pt x="111" y="322"/>
                  </a:lnTo>
                  <a:lnTo>
                    <a:pt x="119" y="327"/>
                  </a:lnTo>
                  <a:lnTo>
                    <a:pt x="127" y="330"/>
                  </a:lnTo>
                  <a:lnTo>
                    <a:pt x="135" y="335"/>
                  </a:lnTo>
                  <a:lnTo>
                    <a:pt x="146" y="338"/>
                  </a:lnTo>
                  <a:lnTo>
                    <a:pt x="156" y="341"/>
                  </a:lnTo>
                  <a:lnTo>
                    <a:pt x="170" y="343"/>
                  </a:lnTo>
                  <a:lnTo>
                    <a:pt x="183" y="346"/>
                  </a:lnTo>
                  <a:lnTo>
                    <a:pt x="191" y="346"/>
                  </a:lnTo>
                  <a:lnTo>
                    <a:pt x="200" y="349"/>
                  </a:lnTo>
                  <a:lnTo>
                    <a:pt x="218" y="351"/>
                  </a:lnTo>
                  <a:lnTo>
                    <a:pt x="240" y="354"/>
                  </a:lnTo>
                  <a:lnTo>
                    <a:pt x="261" y="354"/>
                  </a:lnTo>
                  <a:lnTo>
                    <a:pt x="286" y="357"/>
                  </a:lnTo>
                  <a:lnTo>
                    <a:pt x="310" y="359"/>
                  </a:lnTo>
                  <a:lnTo>
                    <a:pt x="334" y="359"/>
                  </a:lnTo>
                  <a:lnTo>
                    <a:pt x="361" y="362"/>
                  </a:lnTo>
                  <a:lnTo>
                    <a:pt x="385" y="362"/>
                  </a:lnTo>
                  <a:lnTo>
                    <a:pt x="409" y="359"/>
                  </a:lnTo>
                  <a:lnTo>
                    <a:pt x="434" y="359"/>
                  </a:lnTo>
                  <a:lnTo>
                    <a:pt x="455" y="357"/>
                  </a:lnTo>
                  <a:lnTo>
                    <a:pt x="477" y="351"/>
                  </a:lnTo>
                  <a:lnTo>
                    <a:pt x="493" y="346"/>
                  </a:lnTo>
                  <a:lnTo>
                    <a:pt x="504" y="343"/>
                  </a:lnTo>
                  <a:lnTo>
                    <a:pt x="509" y="338"/>
                  </a:lnTo>
                  <a:lnTo>
                    <a:pt x="517" y="335"/>
                  </a:lnTo>
                  <a:lnTo>
                    <a:pt x="522" y="330"/>
                  </a:lnTo>
                  <a:lnTo>
                    <a:pt x="528" y="325"/>
                  </a:lnTo>
                  <a:lnTo>
                    <a:pt x="533" y="319"/>
                  </a:lnTo>
                  <a:lnTo>
                    <a:pt x="541" y="306"/>
                  </a:lnTo>
                  <a:lnTo>
                    <a:pt x="549" y="292"/>
                  </a:lnTo>
                  <a:lnTo>
                    <a:pt x="555" y="274"/>
                  </a:lnTo>
                  <a:lnTo>
                    <a:pt x="557" y="255"/>
                  </a:lnTo>
                  <a:lnTo>
                    <a:pt x="560" y="236"/>
                  </a:lnTo>
                  <a:lnTo>
                    <a:pt x="563" y="215"/>
                  </a:lnTo>
                  <a:lnTo>
                    <a:pt x="563" y="193"/>
                  </a:lnTo>
                  <a:lnTo>
                    <a:pt x="560" y="172"/>
                  </a:lnTo>
                  <a:lnTo>
                    <a:pt x="560" y="153"/>
                  </a:lnTo>
                  <a:lnTo>
                    <a:pt x="557" y="131"/>
                  </a:lnTo>
                  <a:lnTo>
                    <a:pt x="557" y="113"/>
                  </a:lnTo>
                  <a:lnTo>
                    <a:pt x="555" y="94"/>
                  </a:lnTo>
                  <a:lnTo>
                    <a:pt x="552" y="78"/>
                  </a:lnTo>
                  <a:lnTo>
                    <a:pt x="549" y="64"/>
                  </a:lnTo>
                  <a:lnTo>
                    <a:pt x="547" y="59"/>
                  </a:lnTo>
                  <a:lnTo>
                    <a:pt x="547" y="54"/>
                  </a:lnTo>
                  <a:lnTo>
                    <a:pt x="544" y="46"/>
                  </a:lnTo>
                  <a:lnTo>
                    <a:pt x="541" y="38"/>
                  </a:lnTo>
                  <a:lnTo>
                    <a:pt x="539" y="30"/>
                  </a:lnTo>
                  <a:lnTo>
                    <a:pt x="536" y="27"/>
                  </a:lnTo>
                  <a:lnTo>
                    <a:pt x="533" y="22"/>
                  </a:lnTo>
                  <a:lnTo>
                    <a:pt x="528" y="19"/>
                  </a:lnTo>
                  <a:lnTo>
                    <a:pt x="522" y="19"/>
                  </a:lnTo>
                  <a:lnTo>
                    <a:pt x="520" y="16"/>
                  </a:lnTo>
                  <a:lnTo>
                    <a:pt x="506" y="16"/>
                  </a:lnTo>
                  <a:lnTo>
                    <a:pt x="495" y="16"/>
                  </a:lnTo>
                  <a:lnTo>
                    <a:pt x="479" y="16"/>
                  </a:lnTo>
                  <a:lnTo>
                    <a:pt x="474" y="13"/>
                  </a:lnTo>
                  <a:lnTo>
                    <a:pt x="466" y="13"/>
                  </a:lnTo>
                  <a:lnTo>
                    <a:pt x="458" y="13"/>
                  </a:lnTo>
                  <a:lnTo>
                    <a:pt x="450" y="11"/>
                  </a:lnTo>
                  <a:lnTo>
                    <a:pt x="431" y="11"/>
                  </a:lnTo>
                  <a:lnTo>
                    <a:pt x="409" y="11"/>
                  </a:lnTo>
                  <a:lnTo>
                    <a:pt x="388" y="13"/>
                  </a:lnTo>
                  <a:lnTo>
                    <a:pt x="364" y="13"/>
                  </a:lnTo>
                  <a:lnTo>
                    <a:pt x="342" y="13"/>
                  </a:lnTo>
                  <a:lnTo>
                    <a:pt x="321" y="13"/>
                  </a:lnTo>
                  <a:lnTo>
                    <a:pt x="302" y="13"/>
                  </a:lnTo>
                  <a:lnTo>
                    <a:pt x="283" y="11"/>
                  </a:lnTo>
                  <a:lnTo>
                    <a:pt x="264" y="11"/>
                  </a:lnTo>
                  <a:lnTo>
                    <a:pt x="248" y="5"/>
                  </a:lnTo>
                  <a:lnTo>
                    <a:pt x="229" y="3"/>
                  </a:lnTo>
                  <a:lnTo>
                    <a:pt x="213" y="0"/>
                  </a:lnTo>
                  <a:lnTo>
                    <a:pt x="200" y="0"/>
                  </a:lnTo>
                  <a:lnTo>
                    <a:pt x="186" y="0"/>
                  </a:lnTo>
                  <a:lnTo>
                    <a:pt x="181" y="0"/>
                  </a:lnTo>
                  <a:lnTo>
                    <a:pt x="175"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85387" name="Freeform 41"/>
            <p:cNvSpPr>
              <a:spLocks/>
            </p:cNvSpPr>
            <p:nvPr/>
          </p:nvSpPr>
          <p:spPr bwMode="auto">
            <a:xfrm>
              <a:off x="4064" y="1504"/>
              <a:ext cx="218" cy="212"/>
            </a:xfrm>
            <a:custGeom>
              <a:avLst/>
              <a:gdLst>
                <a:gd name="T0" fmla="*/ 100 w 218"/>
                <a:gd name="T1" fmla="*/ 0 h 212"/>
                <a:gd name="T2" fmla="*/ 78 w 218"/>
                <a:gd name="T3" fmla="*/ 6 h 212"/>
                <a:gd name="T4" fmla="*/ 57 w 218"/>
                <a:gd name="T5" fmla="*/ 14 h 212"/>
                <a:gd name="T6" fmla="*/ 41 w 218"/>
                <a:gd name="T7" fmla="*/ 25 h 212"/>
                <a:gd name="T8" fmla="*/ 24 w 218"/>
                <a:gd name="T9" fmla="*/ 38 h 212"/>
                <a:gd name="T10" fmla="*/ 14 w 218"/>
                <a:gd name="T11" fmla="*/ 57 h 212"/>
                <a:gd name="T12" fmla="*/ 6 w 218"/>
                <a:gd name="T13" fmla="*/ 76 h 212"/>
                <a:gd name="T14" fmla="*/ 0 w 218"/>
                <a:gd name="T15" fmla="*/ 94 h 212"/>
                <a:gd name="T16" fmla="*/ 0 w 218"/>
                <a:gd name="T17" fmla="*/ 116 h 212"/>
                <a:gd name="T18" fmla="*/ 6 w 218"/>
                <a:gd name="T19" fmla="*/ 137 h 212"/>
                <a:gd name="T20" fmla="*/ 14 w 218"/>
                <a:gd name="T21" fmla="*/ 156 h 212"/>
                <a:gd name="T22" fmla="*/ 24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6 h 212"/>
                <a:gd name="T48" fmla="*/ 218 w 218"/>
                <a:gd name="T49" fmla="*/ 94 h 212"/>
                <a:gd name="T50" fmla="*/ 213 w 218"/>
                <a:gd name="T51" fmla="*/ 76 h 212"/>
                <a:gd name="T52" fmla="*/ 205 w 218"/>
                <a:gd name="T53" fmla="*/ 57 h 212"/>
                <a:gd name="T54" fmla="*/ 194 w 218"/>
                <a:gd name="T55" fmla="*/ 38 h 212"/>
                <a:gd name="T56" fmla="*/ 178 w 218"/>
                <a:gd name="T57" fmla="*/ 25 h 212"/>
                <a:gd name="T58" fmla="*/ 162 w 218"/>
                <a:gd name="T59" fmla="*/ 14 h 212"/>
                <a:gd name="T60" fmla="*/ 143 w 218"/>
                <a:gd name="T61" fmla="*/ 6 h 212"/>
                <a:gd name="T62" fmla="*/ 121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2"/>
                <a:gd name="T98" fmla="*/ 218 w 218"/>
                <a:gd name="T99" fmla="*/ 212 h 2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2">
                  <a:moveTo>
                    <a:pt x="111" y="0"/>
                  </a:moveTo>
                  <a:lnTo>
                    <a:pt x="100" y="0"/>
                  </a:lnTo>
                  <a:lnTo>
                    <a:pt x="89" y="3"/>
                  </a:lnTo>
                  <a:lnTo>
                    <a:pt x="78" y="6"/>
                  </a:lnTo>
                  <a:lnTo>
                    <a:pt x="67" y="8"/>
                  </a:lnTo>
                  <a:lnTo>
                    <a:pt x="57" y="14"/>
                  </a:lnTo>
                  <a:lnTo>
                    <a:pt x="49" y="19"/>
                  </a:lnTo>
                  <a:lnTo>
                    <a:pt x="41" y="25"/>
                  </a:lnTo>
                  <a:lnTo>
                    <a:pt x="33" y="33"/>
                  </a:lnTo>
                  <a:lnTo>
                    <a:pt x="24" y="38"/>
                  </a:lnTo>
                  <a:lnTo>
                    <a:pt x="19" y="46"/>
                  </a:lnTo>
                  <a:lnTo>
                    <a:pt x="14" y="57"/>
                  </a:lnTo>
                  <a:lnTo>
                    <a:pt x="8" y="65"/>
                  </a:lnTo>
                  <a:lnTo>
                    <a:pt x="6" y="76"/>
                  </a:lnTo>
                  <a:lnTo>
                    <a:pt x="3" y="84"/>
                  </a:lnTo>
                  <a:lnTo>
                    <a:pt x="0" y="94"/>
                  </a:lnTo>
                  <a:lnTo>
                    <a:pt x="0" y="105"/>
                  </a:lnTo>
                  <a:lnTo>
                    <a:pt x="0" y="116"/>
                  </a:lnTo>
                  <a:lnTo>
                    <a:pt x="3" y="126"/>
                  </a:lnTo>
                  <a:lnTo>
                    <a:pt x="6" y="137"/>
                  </a:lnTo>
                  <a:lnTo>
                    <a:pt x="8" y="148"/>
                  </a:lnTo>
                  <a:lnTo>
                    <a:pt x="14" y="156"/>
                  </a:lnTo>
                  <a:lnTo>
                    <a:pt x="19" y="164"/>
                  </a:lnTo>
                  <a:lnTo>
                    <a:pt x="24" y="172"/>
                  </a:lnTo>
                  <a:lnTo>
                    <a:pt x="33" y="180"/>
                  </a:lnTo>
                  <a:lnTo>
                    <a:pt x="41" y="188"/>
                  </a:lnTo>
                  <a:lnTo>
                    <a:pt x="49" y="193"/>
                  </a:lnTo>
                  <a:lnTo>
                    <a:pt x="57" y="199"/>
                  </a:lnTo>
                  <a:lnTo>
                    <a:pt x="67" y="204"/>
                  </a:lnTo>
                  <a:lnTo>
                    <a:pt x="78" y="207"/>
                  </a:lnTo>
                  <a:lnTo>
                    <a:pt x="89" y="210"/>
                  </a:lnTo>
                  <a:lnTo>
                    <a:pt x="100" y="212"/>
                  </a:lnTo>
                  <a:lnTo>
                    <a:pt x="111" y="212"/>
                  </a:lnTo>
                  <a:lnTo>
                    <a:pt x="121" y="212"/>
                  </a:lnTo>
                  <a:lnTo>
                    <a:pt x="132" y="210"/>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5" y="126"/>
                  </a:lnTo>
                  <a:lnTo>
                    <a:pt x="218" y="116"/>
                  </a:lnTo>
                  <a:lnTo>
                    <a:pt x="218" y="105"/>
                  </a:lnTo>
                  <a:lnTo>
                    <a:pt x="218" y="94"/>
                  </a:lnTo>
                  <a:lnTo>
                    <a:pt x="215" y="84"/>
                  </a:lnTo>
                  <a:lnTo>
                    <a:pt x="213" y="76"/>
                  </a:lnTo>
                  <a:lnTo>
                    <a:pt x="210" y="65"/>
                  </a:lnTo>
                  <a:lnTo>
                    <a:pt x="205" y="57"/>
                  </a:lnTo>
                  <a:lnTo>
                    <a:pt x="199" y="46"/>
                  </a:lnTo>
                  <a:lnTo>
                    <a:pt x="194" y="38"/>
                  </a:lnTo>
                  <a:lnTo>
                    <a:pt x="186" y="33"/>
                  </a:lnTo>
                  <a:lnTo>
                    <a:pt x="178" y="25"/>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31999687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9" name="Rectangle 3"/>
          <p:cNvSpPr>
            <a:spLocks noChangeArrowheads="1"/>
          </p:cNvSpPr>
          <p:nvPr/>
        </p:nvSpPr>
        <p:spPr bwMode="auto">
          <a:xfrm>
            <a:off x="1181100" y="3581400"/>
            <a:ext cx="4876800" cy="381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85350" name="Rectangle 4"/>
          <p:cNvSpPr>
            <a:spLocks noChangeArrowheads="1"/>
          </p:cNvSpPr>
          <p:nvPr/>
        </p:nvSpPr>
        <p:spPr bwMode="auto">
          <a:xfrm>
            <a:off x="567457" y="3880318"/>
            <a:ext cx="8229600" cy="28678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100000"/>
              <a:buFont typeface="Wingdings" charset="2"/>
              <a:buChar char="§"/>
            </a:pPr>
            <a:r>
              <a:rPr lang="en-US" sz="2400" dirty="0">
                <a:latin typeface="+mn-lt"/>
              </a:rPr>
              <a:t>A advertises path A</a:t>
            </a:r>
            <a:r>
              <a:rPr lang="en-US" sz="2400" dirty="0">
                <a:solidFill>
                  <a:srgbClr val="66CCFF"/>
                </a:solidFill>
                <a:latin typeface="+mn-lt"/>
              </a:rPr>
              <a:t>W</a:t>
            </a:r>
            <a:r>
              <a:rPr lang="en-US" sz="2400" dirty="0">
                <a:latin typeface="+mn-lt"/>
              </a:rPr>
              <a:t> to B and to C</a:t>
            </a:r>
          </a:p>
          <a:p>
            <a:pPr marL="342900" indent="-342900">
              <a:lnSpc>
                <a:spcPct val="85000"/>
              </a:lnSpc>
              <a:spcBef>
                <a:spcPct val="20000"/>
              </a:spcBef>
              <a:buClr>
                <a:srgbClr val="000099"/>
              </a:buClr>
              <a:buSzPct val="100000"/>
              <a:buFont typeface="Wingdings" charset="2"/>
              <a:buChar char="§"/>
            </a:pPr>
            <a:r>
              <a:rPr lang="en-US" altLang="ja-JP" sz="2400" dirty="0">
                <a:solidFill>
                  <a:srgbClr val="66CCFF"/>
                </a:solidFill>
              </a:rPr>
              <a:t>W</a:t>
            </a:r>
            <a:r>
              <a:rPr lang="en-US" altLang="ja-JP" sz="2400" dirty="0"/>
              <a:t> is not B’s customer, </a:t>
            </a:r>
            <a:r>
              <a:rPr lang="en-US" sz="2400" dirty="0"/>
              <a:t>B gets no </a:t>
            </a:r>
            <a:r>
              <a:rPr lang="ja-JP" altLang="en-US" sz="2400"/>
              <a:t>“</a:t>
            </a:r>
            <a:r>
              <a:rPr lang="en-US" altLang="ja-JP" sz="2400" dirty="0"/>
              <a:t>revenue</a:t>
            </a:r>
            <a:r>
              <a:rPr lang="ja-JP" altLang="en-US" sz="2400"/>
              <a:t>”</a:t>
            </a:r>
            <a:r>
              <a:rPr lang="en-US" altLang="ja-JP" sz="2400" dirty="0"/>
              <a:t> for routing any of its traffic.</a:t>
            </a:r>
            <a:endParaRPr lang="en-US" sz="2400" dirty="0">
              <a:latin typeface="+mn-lt"/>
            </a:endParaRPr>
          </a:p>
          <a:p>
            <a:pPr marL="342900" indent="-342900">
              <a:lnSpc>
                <a:spcPct val="85000"/>
              </a:lnSpc>
              <a:spcBef>
                <a:spcPct val="20000"/>
              </a:spcBef>
              <a:buClr>
                <a:srgbClr val="000099"/>
              </a:buClr>
              <a:buSzPct val="100000"/>
              <a:buFont typeface="Wingdings" charset="2"/>
              <a:buChar char="§"/>
            </a:pPr>
            <a:r>
              <a:rPr lang="en-US" sz="2400" dirty="0">
                <a:latin typeface="+mn-lt"/>
              </a:rPr>
              <a:t>B </a:t>
            </a:r>
            <a:r>
              <a:rPr lang="en-US" sz="2400" i="1" dirty="0">
                <a:solidFill>
                  <a:srgbClr val="CC0000"/>
                </a:solidFill>
                <a:latin typeface="+mn-lt"/>
              </a:rPr>
              <a:t>does not advertise (selective transit) </a:t>
            </a:r>
            <a:r>
              <a:rPr lang="en-US" sz="2400" dirty="0">
                <a:latin typeface="+mn-lt"/>
              </a:rPr>
              <a:t>BA</a:t>
            </a:r>
            <a:r>
              <a:rPr lang="en-US" sz="2400" dirty="0">
                <a:solidFill>
                  <a:srgbClr val="66CCFF"/>
                </a:solidFill>
                <a:latin typeface="+mn-lt"/>
              </a:rPr>
              <a:t>W</a:t>
            </a:r>
            <a:r>
              <a:rPr lang="en-US" sz="2400" dirty="0">
                <a:latin typeface="+mn-lt"/>
              </a:rPr>
              <a:t> to </a:t>
            </a:r>
            <a:r>
              <a:rPr lang="en-US" sz="2400" dirty="0">
                <a:solidFill>
                  <a:srgbClr val="66CCFF"/>
                </a:solidFill>
                <a:latin typeface="+mn-lt"/>
              </a:rPr>
              <a:t>X</a:t>
            </a:r>
            <a:r>
              <a:rPr lang="en-US" sz="2400" dirty="0">
                <a:latin typeface="+mn-lt"/>
              </a:rPr>
              <a:t>:  </a:t>
            </a:r>
          </a:p>
          <a:p>
            <a:pPr marL="800100" lvl="1" indent="-342900">
              <a:lnSpc>
                <a:spcPct val="85000"/>
              </a:lnSpc>
              <a:spcBef>
                <a:spcPct val="20000"/>
              </a:spcBef>
              <a:buClr>
                <a:srgbClr val="000099"/>
              </a:buClr>
              <a:buSzPct val="100000"/>
              <a:buFont typeface="Wingdings" charset="2"/>
              <a:buChar char="§"/>
            </a:pPr>
            <a:r>
              <a:rPr lang="en-US" altLang="ja-JP" sz="2000" dirty="0">
                <a:latin typeface="+mn-lt"/>
              </a:rPr>
              <a:t>B uses  </a:t>
            </a:r>
            <a:r>
              <a:rPr lang="en-US" altLang="ja-JP" sz="2000" dirty="0">
                <a:solidFill>
                  <a:srgbClr val="C00000"/>
                </a:solidFill>
                <a:latin typeface="+mn-lt"/>
              </a:rPr>
              <a:t>import</a:t>
            </a:r>
            <a:r>
              <a:rPr lang="en-US" altLang="ja-JP" sz="2000" dirty="0">
                <a:latin typeface="+mn-lt"/>
              </a:rPr>
              <a:t> and </a:t>
            </a:r>
            <a:r>
              <a:rPr lang="en-US" altLang="ja-JP" sz="2000" dirty="0">
                <a:solidFill>
                  <a:srgbClr val="C00000"/>
                </a:solidFill>
                <a:latin typeface="+mn-lt"/>
              </a:rPr>
              <a:t>export </a:t>
            </a:r>
            <a:r>
              <a:rPr lang="en-US" altLang="ja-JP" sz="2000" dirty="0">
                <a:latin typeface="+mn-lt"/>
              </a:rPr>
              <a:t>policy to make this decision, wont take (import) from A (or C) re </a:t>
            </a:r>
            <a:r>
              <a:rPr lang="en-US" altLang="ja-JP" sz="2000" dirty="0">
                <a:solidFill>
                  <a:srgbClr val="66CCFF"/>
                </a:solidFill>
                <a:latin typeface="+mn-lt"/>
              </a:rPr>
              <a:t>W</a:t>
            </a:r>
            <a:r>
              <a:rPr lang="en-US" altLang="ja-JP" sz="2000" dirty="0">
                <a:latin typeface="+mn-lt"/>
              </a:rPr>
              <a:t> and won’t send (export) to </a:t>
            </a:r>
            <a:r>
              <a:rPr lang="en-US" altLang="ja-JP" sz="2000" dirty="0">
                <a:solidFill>
                  <a:srgbClr val="66CCFF"/>
                </a:solidFill>
                <a:latin typeface="+mn-lt"/>
              </a:rPr>
              <a:t>X</a:t>
            </a:r>
            <a:r>
              <a:rPr lang="en-US" altLang="ja-JP" sz="2000" dirty="0">
                <a:latin typeface="+mn-lt"/>
              </a:rPr>
              <a:t>)</a:t>
            </a:r>
          </a:p>
          <a:p>
            <a:pPr marL="342900" indent="-342900">
              <a:lnSpc>
                <a:spcPct val="85000"/>
              </a:lnSpc>
              <a:spcBef>
                <a:spcPct val="20000"/>
              </a:spcBef>
              <a:buClr>
                <a:srgbClr val="000099"/>
              </a:buClr>
              <a:buSzPct val="100000"/>
              <a:buFont typeface="Wingdings" charset="2"/>
              <a:buChar char="§"/>
            </a:pPr>
            <a:r>
              <a:rPr lang="en-US" sz="2400" dirty="0">
                <a:latin typeface="+mn-lt"/>
              </a:rPr>
              <a:t>C will route </a:t>
            </a:r>
            <a:r>
              <a:rPr lang="en-US" sz="2400" dirty="0">
                <a:solidFill>
                  <a:srgbClr val="66CCFF"/>
                </a:solidFill>
                <a:latin typeface="+mn-lt"/>
              </a:rPr>
              <a:t>W</a:t>
            </a:r>
            <a:r>
              <a:rPr lang="en-US" sz="2400" dirty="0">
                <a:latin typeface="+mn-lt"/>
              </a:rPr>
              <a:t> traffic and will let customers </a:t>
            </a:r>
            <a:r>
              <a:rPr lang="en-US" sz="2400" dirty="0">
                <a:solidFill>
                  <a:srgbClr val="66CCFF"/>
                </a:solidFill>
                <a:latin typeface="+mn-lt"/>
              </a:rPr>
              <a:t>X </a:t>
            </a:r>
            <a:r>
              <a:rPr lang="en-US" sz="2400" dirty="0">
                <a:latin typeface="+mn-lt"/>
              </a:rPr>
              <a:t>and </a:t>
            </a:r>
            <a:r>
              <a:rPr lang="en-US" sz="2400" dirty="0">
                <a:solidFill>
                  <a:srgbClr val="00B0F0"/>
                </a:solidFill>
                <a:latin typeface="+mn-lt"/>
              </a:rPr>
              <a:t>Y</a:t>
            </a:r>
            <a:r>
              <a:rPr lang="en-US" sz="2400" dirty="0">
                <a:latin typeface="+mn-lt"/>
              </a:rPr>
              <a:t> know about path CA</a:t>
            </a:r>
            <a:r>
              <a:rPr lang="en-US" sz="2400" dirty="0">
                <a:solidFill>
                  <a:srgbClr val="66CCFF"/>
                </a:solidFill>
                <a:latin typeface="+mn-lt"/>
              </a:rPr>
              <a:t>W</a:t>
            </a:r>
          </a:p>
        </p:txBody>
      </p:sp>
      <p:grpSp>
        <p:nvGrpSpPr>
          <p:cNvPr id="185351" name="Group 5"/>
          <p:cNvGrpSpPr>
            <a:grpSpLocks/>
          </p:cNvGrpSpPr>
          <p:nvPr/>
        </p:nvGrpSpPr>
        <p:grpSpPr bwMode="auto">
          <a:xfrm>
            <a:off x="423862" y="914400"/>
            <a:ext cx="7539038" cy="3048000"/>
            <a:chOff x="300" y="708"/>
            <a:chExt cx="4749" cy="1920"/>
          </a:xfrm>
        </p:grpSpPr>
        <p:sp>
          <p:nvSpPr>
            <p:cNvPr id="185352" name="AutoShape 6"/>
            <p:cNvSpPr>
              <a:spLocks noChangeAspect="1" noChangeArrowheads="1" noTextEdit="1"/>
            </p:cNvSpPr>
            <p:nvPr/>
          </p:nvSpPr>
          <p:spPr bwMode="auto">
            <a:xfrm>
              <a:off x="300" y="708"/>
              <a:ext cx="4749" cy="1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353" name="Freeform 7"/>
            <p:cNvSpPr>
              <a:spLocks/>
            </p:cNvSpPr>
            <p:nvPr/>
          </p:nvSpPr>
          <p:spPr bwMode="auto">
            <a:xfrm>
              <a:off x="1602" y="955"/>
              <a:ext cx="563" cy="364"/>
            </a:xfrm>
            <a:custGeom>
              <a:avLst/>
              <a:gdLst>
                <a:gd name="T0" fmla="*/ 148 w 563"/>
                <a:gd name="T1" fmla="*/ 5 h 364"/>
                <a:gd name="T2" fmla="*/ 119 w 563"/>
                <a:gd name="T3" fmla="*/ 10 h 364"/>
                <a:gd name="T4" fmla="*/ 94 w 563"/>
                <a:gd name="T5" fmla="*/ 21 h 364"/>
                <a:gd name="T6" fmla="*/ 70 w 563"/>
                <a:gd name="T7" fmla="*/ 37 h 364"/>
                <a:gd name="T8" fmla="*/ 46 w 563"/>
                <a:gd name="T9" fmla="*/ 61 h 364"/>
                <a:gd name="T10" fmla="*/ 24 w 563"/>
                <a:gd name="T11" fmla="*/ 91 h 364"/>
                <a:gd name="T12" fmla="*/ 8 w 563"/>
                <a:gd name="T13" fmla="*/ 120 h 364"/>
                <a:gd name="T14" fmla="*/ 3 w 563"/>
                <a:gd name="T15" fmla="*/ 136 h 364"/>
                <a:gd name="T16" fmla="*/ 0 w 563"/>
                <a:gd name="T17" fmla="*/ 150 h 364"/>
                <a:gd name="T18" fmla="*/ 0 w 563"/>
                <a:gd name="T19" fmla="*/ 166 h 364"/>
                <a:gd name="T20" fmla="*/ 8 w 563"/>
                <a:gd name="T21" fmla="*/ 195 h 364"/>
                <a:gd name="T22" fmla="*/ 27 w 563"/>
                <a:gd name="T23" fmla="*/ 228 h 364"/>
                <a:gd name="T24" fmla="*/ 49 w 563"/>
                <a:gd name="T25" fmla="*/ 257 h 364"/>
                <a:gd name="T26" fmla="*/ 70 w 563"/>
                <a:gd name="T27" fmla="*/ 284 h 364"/>
                <a:gd name="T28" fmla="*/ 92 w 563"/>
                <a:gd name="T29" fmla="*/ 305 h 364"/>
                <a:gd name="T30" fmla="*/ 111 w 563"/>
                <a:gd name="T31" fmla="*/ 321 h 364"/>
                <a:gd name="T32" fmla="*/ 127 w 563"/>
                <a:gd name="T33" fmla="*/ 332 h 364"/>
                <a:gd name="T34" fmla="*/ 146 w 563"/>
                <a:gd name="T35" fmla="*/ 340 h 364"/>
                <a:gd name="T36" fmla="*/ 170 w 563"/>
                <a:gd name="T37" fmla="*/ 346 h 364"/>
                <a:gd name="T38" fmla="*/ 191 w 563"/>
                <a:gd name="T39" fmla="*/ 348 h 364"/>
                <a:gd name="T40" fmla="*/ 218 w 563"/>
                <a:gd name="T41" fmla="*/ 354 h 364"/>
                <a:gd name="T42" fmla="*/ 261 w 563"/>
                <a:gd name="T43" fmla="*/ 356 h 364"/>
                <a:gd name="T44" fmla="*/ 310 w 563"/>
                <a:gd name="T45" fmla="*/ 362 h 364"/>
                <a:gd name="T46" fmla="*/ 361 w 563"/>
                <a:gd name="T47" fmla="*/ 364 h 364"/>
                <a:gd name="T48" fmla="*/ 409 w 563"/>
                <a:gd name="T49" fmla="*/ 362 h 364"/>
                <a:gd name="T50" fmla="*/ 458 w 563"/>
                <a:gd name="T51" fmla="*/ 359 h 364"/>
                <a:gd name="T52" fmla="*/ 495 w 563"/>
                <a:gd name="T53" fmla="*/ 348 h 364"/>
                <a:gd name="T54" fmla="*/ 511 w 563"/>
                <a:gd name="T55" fmla="*/ 340 h 364"/>
                <a:gd name="T56" fmla="*/ 525 w 563"/>
                <a:gd name="T57" fmla="*/ 332 h 364"/>
                <a:gd name="T58" fmla="*/ 536 w 563"/>
                <a:gd name="T59" fmla="*/ 321 h 364"/>
                <a:gd name="T60" fmla="*/ 549 w 563"/>
                <a:gd name="T61" fmla="*/ 295 h 364"/>
                <a:gd name="T62" fmla="*/ 557 w 563"/>
                <a:gd name="T63" fmla="*/ 257 h 364"/>
                <a:gd name="T64" fmla="*/ 563 w 563"/>
                <a:gd name="T65" fmla="*/ 217 h 364"/>
                <a:gd name="T66" fmla="*/ 563 w 563"/>
                <a:gd name="T67" fmla="*/ 174 h 364"/>
                <a:gd name="T68" fmla="*/ 557 w 563"/>
                <a:gd name="T69" fmla="*/ 134 h 364"/>
                <a:gd name="T70" fmla="*/ 555 w 563"/>
                <a:gd name="T71" fmla="*/ 96 h 364"/>
                <a:gd name="T72" fmla="*/ 549 w 563"/>
                <a:gd name="T73" fmla="*/ 67 h 364"/>
                <a:gd name="T74" fmla="*/ 546 w 563"/>
                <a:gd name="T75" fmla="*/ 56 h 364"/>
                <a:gd name="T76" fmla="*/ 541 w 563"/>
                <a:gd name="T77" fmla="*/ 40 h 364"/>
                <a:gd name="T78" fmla="*/ 536 w 563"/>
                <a:gd name="T79" fmla="*/ 29 h 364"/>
                <a:gd name="T80" fmla="*/ 528 w 563"/>
                <a:gd name="T81" fmla="*/ 21 h 364"/>
                <a:gd name="T82" fmla="*/ 520 w 563"/>
                <a:gd name="T83" fmla="*/ 18 h 364"/>
                <a:gd name="T84" fmla="*/ 495 w 563"/>
                <a:gd name="T85" fmla="*/ 16 h 364"/>
                <a:gd name="T86" fmla="*/ 466 w 563"/>
                <a:gd name="T87" fmla="*/ 16 h 364"/>
                <a:gd name="T88" fmla="*/ 450 w 563"/>
                <a:gd name="T89" fmla="*/ 13 h 364"/>
                <a:gd name="T90" fmla="*/ 409 w 563"/>
                <a:gd name="T91" fmla="*/ 13 h 364"/>
                <a:gd name="T92" fmla="*/ 364 w 563"/>
                <a:gd name="T93" fmla="*/ 16 h 364"/>
                <a:gd name="T94" fmla="*/ 320 w 563"/>
                <a:gd name="T95" fmla="*/ 16 h 364"/>
                <a:gd name="T96" fmla="*/ 283 w 563"/>
                <a:gd name="T97" fmla="*/ 13 h 364"/>
                <a:gd name="T98" fmla="*/ 248 w 563"/>
                <a:gd name="T99" fmla="*/ 8 h 364"/>
                <a:gd name="T100" fmla="*/ 213 w 563"/>
                <a:gd name="T101" fmla="*/ 2 h 364"/>
                <a:gd name="T102" fmla="*/ 186 w 563"/>
                <a:gd name="T103" fmla="*/ 0 h 364"/>
                <a:gd name="T104" fmla="*/ 175 w 563"/>
                <a:gd name="T105" fmla="*/ 0 h 3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63"/>
                <a:gd name="T160" fmla="*/ 0 h 364"/>
                <a:gd name="T161" fmla="*/ 563 w 563"/>
                <a:gd name="T162" fmla="*/ 364 h 3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63" h="364">
                  <a:moveTo>
                    <a:pt x="175" y="0"/>
                  </a:moveTo>
                  <a:lnTo>
                    <a:pt x="148" y="5"/>
                  </a:lnTo>
                  <a:lnTo>
                    <a:pt x="132" y="8"/>
                  </a:lnTo>
                  <a:lnTo>
                    <a:pt x="119" y="10"/>
                  </a:lnTo>
                  <a:lnTo>
                    <a:pt x="108" y="16"/>
                  </a:lnTo>
                  <a:lnTo>
                    <a:pt x="94" y="21"/>
                  </a:lnTo>
                  <a:lnTo>
                    <a:pt x="81" y="29"/>
                  </a:lnTo>
                  <a:lnTo>
                    <a:pt x="70" y="37"/>
                  </a:lnTo>
                  <a:lnTo>
                    <a:pt x="59" y="48"/>
                  </a:lnTo>
                  <a:lnTo>
                    <a:pt x="46" y="61"/>
                  </a:lnTo>
                  <a:lnTo>
                    <a:pt x="35" y="75"/>
                  </a:lnTo>
                  <a:lnTo>
                    <a:pt x="24" y="91"/>
                  </a:lnTo>
                  <a:lnTo>
                    <a:pt x="14" y="104"/>
                  </a:lnTo>
                  <a:lnTo>
                    <a:pt x="8" y="120"/>
                  </a:lnTo>
                  <a:lnTo>
                    <a:pt x="3" y="128"/>
                  </a:lnTo>
                  <a:lnTo>
                    <a:pt x="3" y="136"/>
                  </a:lnTo>
                  <a:lnTo>
                    <a:pt x="0" y="142"/>
                  </a:lnTo>
                  <a:lnTo>
                    <a:pt x="0" y="150"/>
                  </a:lnTo>
                  <a:lnTo>
                    <a:pt x="0" y="158"/>
                  </a:lnTo>
                  <a:lnTo>
                    <a:pt x="0" y="166"/>
                  </a:lnTo>
                  <a:lnTo>
                    <a:pt x="3" y="182"/>
                  </a:lnTo>
                  <a:lnTo>
                    <a:pt x="8" y="195"/>
                  </a:lnTo>
                  <a:lnTo>
                    <a:pt x="16" y="212"/>
                  </a:lnTo>
                  <a:lnTo>
                    <a:pt x="27" y="228"/>
                  </a:lnTo>
                  <a:lnTo>
                    <a:pt x="35" y="244"/>
                  </a:lnTo>
                  <a:lnTo>
                    <a:pt x="49" y="257"/>
                  </a:lnTo>
                  <a:lnTo>
                    <a:pt x="59" y="271"/>
                  </a:lnTo>
                  <a:lnTo>
                    <a:pt x="70" y="284"/>
                  </a:lnTo>
                  <a:lnTo>
                    <a:pt x="81" y="295"/>
                  </a:lnTo>
                  <a:lnTo>
                    <a:pt x="92" y="305"/>
                  </a:lnTo>
                  <a:lnTo>
                    <a:pt x="103" y="319"/>
                  </a:lnTo>
                  <a:lnTo>
                    <a:pt x="111" y="321"/>
                  </a:lnTo>
                  <a:lnTo>
                    <a:pt x="119" y="327"/>
                  </a:lnTo>
                  <a:lnTo>
                    <a:pt x="127" y="332"/>
                  </a:lnTo>
                  <a:lnTo>
                    <a:pt x="135" y="335"/>
                  </a:lnTo>
                  <a:lnTo>
                    <a:pt x="146" y="340"/>
                  </a:lnTo>
                  <a:lnTo>
                    <a:pt x="156" y="343"/>
                  </a:lnTo>
                  <a:lnTo>
                    <a:pt x="170" y="346"/>
                  </a:lnTo>
                  <a:lnTo>
                    <a:pt x="183" y="348"/>
                  </a:lnTo>
                  <a:lnTo>
                    <a:pt x="191" y="348"/>
                  </a:lnTo>
                  <a:lnTo>
                    <a:pt x="199" y="351"/>
                  </a:lnTo>
                  <a:lnTo>
                    <a:pt x="218" y="354"/>
                  </a:lnTo>
                  <a:lnTo>
                    <a:pt x="240" y="356"/>
                  </a:lnTo>
                  <a:lnTo>
                    <a:pt x="261" y="356"/>
                  </a:lnTo>
                  <a:lnTo>
                    <a:pt x="285" y="359"/>
                  </a:lnTo>
                  <a:lnTo>
                    <a:pt x="310" y="362"/>
                  </a:lnTo>
                  <a:lnTo>
                    <a:pt x="334" y="362"/>
                  </a:lnTo>
                  <a:lnTo>
                    <a:pt x="361" y="364"/>
                  </a:lnTo>
                  <a:lnTo>
                    <a:pt x="385" y="364"/>
                  </a:lnTo>
                  <a:lnTo>
                    <a:pt x="409" y="362"/>
                  </a:lnTo>
                  <a:lnTo>
                    <a:pt x="433" y="362"/>
                  </a:lnTo>
                  <a:lnTo>
                    <a:pt x="458" y="359"/>
                  </a:lnTo>
                  <a:lnTo>
                    <a:pt x="477" y="354"/>
                  </a:lnTo>
                  <a:lnTo>
                    <a:pt x="495" y="348"/>
                  </a:lnTo>
                  <a:lnTo>
                    <a:pt x="503" y="346"/>
                  </a:lnTo>
                  <a:lnTo>
                    <a:pt x="511" y="340"/>
                  </a:lnTo>
                  <a:lnTo>
                    <a:pt x="520" y="338"/>
                  </a:lnTo>
                  <a:lnTo>
                    <a:pt x="525" y="332"/>
                  </a:lnTo>
                  <a:lnTo>
                    <a:pt x="530" y="327"/>
                  </a:lnTo>
                  <a:lnTo>
                    <a:pt x="536" y="321"/>
                  </a:lnTo>
                  <a:lnTo>
                    <a:pt x="544" y="308"/>
                  </a:lnTo>
                  <a:lnTo>
                    <a:pt x="549" y="295"/>
                  </a:lnTo>
                  <a:lnTo>
                    <a:pt x="555" y="276"/>
                  </a:lnTo>
                  <a:lnTo>
                    <a:pt x="557" y="257"/>
                  </a:lnTo>
                  <a:lnTo>
                    <a:pt x="560" y="238"/>
                  </a:lnTo>
                  <a:lnTo>
                    <a:pt x="563" y="217"/>
                  </a:lnTo>
                  <a:lnTo>
                    <a:pt x="563" y="195"/>
                  </a:lnTo>
                  <a:lnTo>
                    <a:pt x="563" y="174"/>
                  </a:lnTo>
                  <a:lnTo>
                    <a:pt x="560" y="155"/>
                  </a:lnTo>
                  <a:lnTo>
                    <a:pt x="557" y="134"/>
                  </a:lnTo>
                  <a:lnTo>
                    <a:pt x="557" y="115"/>
                  </a:lnTo>
                  <a:lnTo>
                    <a:pt x="555" y="96"/>
                  </a:lnTo>
                  <a:lnTo>
                    <a:pt x="552" y="80"/>
                  </a:lnTo>
                  <a:lnTo>
                    <a:pt x="549" y="67"/>
                  </a:lnTo>
                  <a:lnTo>
                    <a:pt x="546" y="61"/>
                  </a:lnTo>
                  <a:lnTo>
                    <a:pt x="546" y="56"/>
                  </a:lnTo>
                  <a:lnTo>
                    <a:pt x="544" y="48"/>
                  </a:lnTo>
                  <a:lnTo>
                    <a:pt x="541" y="40"/>
                  </a:lnTo>
                  <a:lnTo>
                    <a:pt x="538" y="32"/>
                  </a:lnTo>
                  <a:lnTo>
                    <a:pt x="536" y="29"/>
                  </a:lnTo>
                  <a:lnTo>
                    <a:pt x="533" y="24"/>
                  </a:lnTo>
                  <a:lnTo>
                    <a:pt x="528" y="21"/>
                  </a:lnTo>
                  <a:lnTo>
                    <a:pt x="522" y="18"/>
                  </a:lnTo>
                  <a:lnTo>
                    <a:pt x="520" y="18"/>
                  </a:lnTo>
                  <a:lnTo>
                    <a:pt x="506" y="16"/>
                  </a:lnTo>
                  <a:lnTo>
                    <a:pt x="495" y="16"/>
                  </a:lnTo>
                  <a:lnTo>
                    <a:pt x="479" y="16"/>
                  </a:lnTo>
                  <a:lnTo>
                    <a:pt x="466" y="16"/>
                  </a:lnTo>
                  <a:lnTo>
                    <a:pt x="458" y="16"/>
                  </a:lnTo>
                  <a:lnTo>
                    <a:pt x="450" y="13"/>
                  </a:lnTo>
                  <a:lnTo>
                    <a:pt x="431" y="13"/>
                  </a:lnTo>
                  <a:lnTo>
                    <a:pt x="409" y="13"/>
                  </a:lnTo>
                  <a:lnTo>
                    <a:pt x="388" y="13"/>
                  </a:lnTo>
                  <a:lnTo>
                    <a:pt x="364" y="16"/>
                  </a:lnTo>
                  <a:lnTo>
                    <a:pt x="342" y="16"/>
                  </a:lnTo>
                  <a:lnTo>
                    <a:pt x="320" y="16"/>
                  </a:lnTo>
                  <a:lnTo>
                    <a:pt x="302" y="16"/>
                  </a:lnTo>
                  <a:lnTo>
                    <a:pt x="283" y="13"/>
                  </a:lnTo>
                  <a:lnTo>
                    <a:pt x="264" y="13"/>
                  </a:lnTo>
                  <a:lnTo>
                    <a:pt x="248" y="8"/>
                  </a:lnTo>
                  <a:lnTo>
                    <a:pt x="229" y="5"/>
                  </a:lnTo>
                  <a:lnTo>
                    <a:pt x="213" y="2"/>
                  </a:lnTo>
                  <a:lnTo>
                    <a:pt x="199" y="0"/>
                  </a:lnTo>
                  <a:lnTo>
                    <a:pt x="186" y="0"/>
                  </a:lnTo>
                  <a:lnTo>
                    <a:pt x="181" y="0"/>
                  </a:lnTo>
                  <a:lnTo>
                    <a:pt x="175"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85354" name="Freeform 8"/>
            <p:cNvSpPr>
              <a:spLocks/>
            </p:cNvSpPr>
            <p:nvPr/>
          </p:nvSpPr>
          <p:spPr bwMode="auto">
            <a:xfrm>
              <a:off x="951" y="1290"/>
              <a:ext cx="562" cy="365"/>
            </a:xfrm>
            <a:custGeom>
              <a:avLst/>
              <a:gdLst>
                <a:gd name="T0" fmla="*/ 148 w 562"/>
                <a:gd name="T1" fmla="*/ 5 h 365"/>
                <a:gd name="T2" fmla="*/ 121 w 562"/>
                <a:gd name="T3" fmla="*/ 11 h 365"/>
                <a:gd name="T4" fmla="*/ 94 w 562"/>
                <a:gd name="T5" fmla="*/ 21 h 365"/>
                <a:gd name="T6" fmla="*/ 70 w 562"/>
                <a:gd name="T7" fmla="*/ 37 h 365"/>
                <a:gd name="T8" fmla="*/ 46 w 562"/>
                <a:gd name="T9" fmla="*/ 62 h 365"/>
                <a:gd name="T10" fmla="*/ 24 w 562"/>
                <a:gd name="T11" fmla="*/ 91 h 365"/>
                <a:gd name="T12" fmla="*/ 8 w 562"/>
                <a:gd name="T13" fmla="*/ 121 h 365"/>
                <a:gd name="T14" fmla="*/ 3 w 562"/>
                <a:gd name="T15" fmla="*/ 137 h 365"/>
                <a:gd name="T16" fmla="*/ 0 w 562"/>
                <a:gd name="T17" fmla="*/ 150 h 365"/>
                <a:gd name="T18" fmla="*/ 0 w 562"/>
                <a:gd name="T19" fmla="*/ 166 h 365"/>
                <a:gd name="T20" fmla="*/ 3 w 562"/>
                <a:gd name="T21" fmla="*/ 182 h 365"/>
                <a:gd name="T22" fmla="*/ 19 w 562"/>
                <a:gd name="T23" fmla="*/ 212 h 365"/>
                <a:gd name="T24" fmla="*/ 38 w 562"/>
                <a:gd name="T25" fmla="*/ 244 h 365"/>
                <a:gd name="T26" fmla="*/ 59 w 562"/>
                <a:gd name="T27" fmla="*/ 271 h 365"/>
                <a:gd name="T28" fmla="*/ 81 w 562"/>
                <a:gd name="T29" fmla="*/ 295 h 365"/>
                <a:gd name="T30" fmla="*/ 105 w 562"/>
                <a:gd name="T31" fmla="*/ 319 h 365"/>
                <a:gd name="T32" fmla="*/ 119 w 562"/>
                <a:gd name="T33" fmla="*/ 327 h 365"/>
                <a:gd name="T34" fmla="*/ 137 w 562"/>
                <a:gd name="T35" fmla="*/ 335 h 365"/>
                <a:gd name="T36" fmla="*/ 156 w 562"/>
                <a:gd name="T37" fmla="*/ 343 h 365"/>
                <a:gd name="T38" fmla="*/ 183 w 562"/>
                <a:gd name="T39" fmla="*/ 349 h 365"/>
                <a:gd name="T40" fmla="*/ 199 w 562"/>
                <a:gd name="T41" fmla="*/ 351 h 365"/>
                <a:gd name="T42" fmla="*/ 240 w 562"/>
                <a:gd name="T43" fmla="*/ 357 h 365"/>
                <a:gd name="T44" fmla="*/ 285 w 562"/>
                <a:gd name="T45" fmla="*/ 359 h 365"/>
                <a:gd name="T46" fmla="*/ 334 w 562"/>
                <a:gd name="T47" fmla="*/ 362 h 365"/>
                <a:gd name="T48" fmla="*/ 385 w 562"/>
                <a:gd name="T49" fmla="*/ 365 h 365"/>
                <a:gd name="T50" fmla="*/ 433 w 562"/>
                <a:gd name="T51" fmla="*/ 362 h 365"/>
                <a:gd name="T52" fmla="*/ 476 w 562"/>
                <a:gd name="T53" fmla="*/ 354 h 365"/>
                <a:gd name="T54" fmla="*/ 503 w 562"/>
                <a:gd name="T55" fmla="*/ 346 h 365"/>
                <a:gd name="T56" fmla="*/ 519 w 562"/>
                <a:gd name="T57" fmla="*/ 338 h 365"/>
                <a:gd name="T58" fmla="*/ 530 w 562"/>
                <a:gd name="T59" fmla="*/ 327 h 365"/>
                <a:gd name="T60" fmla="*/ 544 w 562"/>
                <a:gd name="T61" fmla="*/ 308 h 365"/>
                <a:gd name="T62" fmla="*/ 554 w 562"/>
                <a:gd name="T63" fmla="*/ 276 h 365"/>
                <a:gd name="T64" fmla="*/ 560 w 562"/>
                <a:gd name="T65" fmla="*/ 239 h 365"/>
                <a:gd name="T66" fmla="*/ 562 w 562"/>
                <a:gd name="T67" fmla="*/ 196 h 365"/>
                <a:gd name="T68" fmla="*/ 560 w 562"/>
                <a:gd name="T69" fmla="*/ 155 h 365"/>
                <a:gd name="T70" fmla="*/ 557 w 562"/>
                <a:gd name="T71" fmla="*/ 115 h 365"/>
                <a:gd name="T72" fmla="*/ 552 w 562"/>
                <a:gd name="T73" fmla="*/ 80 h 365"/>
                <a:gd name="T74" fmla="*/ 549 w 562"/>
                <a:gd name="T75" fmla="*/ 62 h 365"/>
                <a:gd name="T76" fmla="*/ 546 w 562"/>
                <a:gd name="T77" fmla="*/ 48 h 365"/>
                <a:gd name="T78" fmla="*/ 541 w 562"/>
                <a:gd name="T79" fmla="*/ 32 h 365"/>
                <a:gd name="T80" fmla="*/ 533 w 562"/>
                <a:gd name="T81" fmla="*/ 24 h 365"/>
                <a:gd name="T82" fmla="*/ 525 w 562"/>
                <a:gd name="T83" fmla="*/ 19 h 365"/>
                <a:gd name="T84" fmla="*/ 509 w 562"/>
                <a:gd name="T85" fmla="*/ 16 h 365"/>
                <a:gd name="T86" fmla="*/ 482 w 562"/>
                <a:gd name="T87" fmla="*/ 16 h 365"/>
                <a:gd name="T88" fmla="*/ 458 w 562"/>
                <a:gd name="T89" fmla="*/ 16 h 365"/>
                <a:gd name="T90" fmla="*/ 431 w 562"/>
                <a:gd name="T91" fmla="*/ 13 h 365"/>
                <a:gd name="T92" fmla="*/ 388 w 562"/>
                <a:gd name="T93" fmla="*/ 13 h 365"/>
                <a:gd name="T94" fmla="*/ 342 w 562"/>
                <a:gd name="T95" fmla="*/ 16 h 365"/>
                <a:gd name="T96" fmla="*/ 301 w 562"/>
                <a:gd name="T97" fmla="*/ 16 h 365"/>
                <a:gd name="T98" fmla="*/ 264 w 562"/>
                <a:gd name="T99" fmla="*/ 13 h 365"/>
                <a:gd name="T100" fmla="*/ 229 w 562"/>
                <a:gd name="T101" fmla="*/ 5 h 365"/>
                <a:gd name="T102" fmla="*/ 199 w 562"/>
                <a:gd name="T103" fmla="*/ 0 h 365"/>
                <a:gd name="T104" fmla="*/ 183 w 562"/>
                <a:gd name="T105" fmla="*/ 0 h 36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62"/>
                <a:gd name="T160" fmla="*/ 0 h 365"/>
                <a:gd name="T161" fmla="*/ 562 w 562"/>
                <a:gd name="T162" fmla="*/ 365 h 36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62" h="365">
                  <a:moveTo>
                    <a:pt x="178" y="0"/>
                  </a:moveTo>
                  <a:lnTo>
                    <a:pt x="148" y="5"/>
                  </a:lnTo>
                  <a:lnTo>
                    <a:pt x="135" y="8"/>
                  </a:lnTo>
                  <a:lnTo>
                    <a:pt x="121" y="11"/>
                  </a:lnTo>
                  <a:lnTo>
                    <a:pt x="108" y="16"/>
                  </a:lnTo>
                  <a:lnTo>
                    <a:pt x="94" y="21"/>
                  </a:lnTo>
                  <a:lnTo>
                    <a:pt x="81" y="29"/>
                  </a:lnTo>
                  <a:lnTo>
                    <a:pt x="70" y="37"/>
                  </a:lnTo>
                  <a:lnTo>
                    <a:pt x="59" y="48"/>
                  </a:lnTo>
                  <a:lnTo>
                    <a:pt x="46" y="62"/>
                  </a:lnTo>
                  <a:lnTo>
                    <a:pt x="35" y="75"/>
                  </a:lnTo>
                  <a:lnTo>
                    <a:pt x="24" y="91"/>
                  </a:lnTo>
                  <a:lnTo>
                    <a:pt x="16" y="104"/>
                  </a:lnTo>
                  <a:lnTo>
                    <a:pt x="8" y="121"/>
                  </a:lnTo>
                  <a:lnTo>
                    <a:pt x="6" y="129"/>
                  </a:lnTo>
                  <a:lnTo>
                    <a:pt x="3" y="137"/>
                  </a:lnTo>
                  <a:lnTo>
                    <a:pt x="0" y="142"/>
                  </a:lnTo>
                  <a:lnTo>
                    <a:pt x="0" y="150"/>
                  </a:lnTo>
                  <a:lnTo>
                    <a:pt x="0" y="158"/>
                  </a:lnTo>
                  <a:lnTo>
                    <a:pt x="0" y="166"/>
                  </a:lnTo>
                  <a:lnTo>
                    <a:pt x="3" y="174"/>
                  </a:lnTo>
                  <a:lnTo>
                    <a:pt x="3" y="182"/>
                  </a:lnTo>
                  <a:lnTo>
                    <a:pt x="11" y="196"/>
                  </a:lnTo>
                  <a:lnTo>
                    <a:pt x="19" y="212"/>
                  </a:lnTo>
                  <a:lnTo>
                    <a:pt x="27" y="228"/>
                  </a:lnTo>
                  <a:lnTo>
                    <a:pt x="38" y="244"/>
                  </a:lnTo>
                  <a:lnTo>
                    <a:pt x="49" y="257"/>
                  </a:lnTo>
                  <a:lnTo>
                    <a:pt x="59" y="271"/>
                  </a:lnTo>
                  <a:lnTo>
                    <a:pt x="70" y="284"/>
                  </a:lnTo>
                  <a:lnTo>
                    <a:pt x="81" y="295"/>
                  </a:lnTo>
                  <a:lnTo>
                    <a:pt x="92" y="306"/>
                  </a:lnTo>
                  <a:lnTo>
                    <a:pt x="105" y="319"/>
                  </a:lnTo>
                  <a:lnTo>
                    <a:pt x="110" y="322"/>
                  </a:lnTo>
                  <a:lnTo>
                    <a:pt x="119" y="327"/>
                  </a:lnTo>
                  <a:lnTo>
                    <a:pt x="127" y="332"/>
                  </a:lnTo>
                  <a:lnTo>
                    <a:pt x="137" y="335"/>
                  </a:lnTo>
                  <a:lnTo>
                    <a:pt x="145" y="340"/>
                  </a:lnTo>
                  <a:lnTo>
                    <a:pt x="156" y="343"/>
                  </a:lnTo>
                  <a:lnTo>
                    <a:pt x="170" y="346"/>
                  </a:lnTo>
                  <a:lnTo>
                    <a:pt x="183" y="349"/>
                  </a:lnTo>
                  <a:lnTo>
                    <a:pt x="191" y="349"/>
                  </a:lnTo>
                  <a:lnTo>
                    <a:pt x="199" y="351"/>
                  </a:lnTo>
                  <a:lnTo>
                    <a:pt x="218" y="354"/>
                  </a:lnTo>
                  <a:lnTo>
                    <a:pt x="240" y="357"/>
                  </a:lnTo>
                  <a:lnTo>
                    <a:pt x="261" y="357"/>
                  </a:lnTo>
                  <a:lnTo>
                    <a:pt x="285" y="359"/>
                  </a:lnTo>
                  <a:lnTo>
                    <a:pt x="310" y="362"/>
                  </a:lnTo>
                  <a:lnTo>
                    <a:pt x="334" y="362"/>
                  </a:lnTo>
                  <a:lnTo>
                    <a:pt x="361" y="365"/>
                  </a:lnTo>
                  <a:lnTo>
                    <a:pt x="385" y="365"/>
                  </a:lnTo>
                  <a:lnTo>
                    <a:pt x="409" y="362"/>
                  </a:lnTo>
                  <a:lnTo>
                    <a:pt x="433" y="362"/>
                  </a:lnTo>
                  <a:lnTo>
                    <a:pt x="458" y="359"/>
                  </a:lnTo>
                  <a:lnTo>
                    <a:pt x="476" y="354"/>
                  </a:lnTo>
                  <a:lnTo>
                    <a:pt x="495" y="349"/>
                  </a:lnTo>
                  <a:lnTo>
                    <a:pt x="503" y="346"/>
                  </a:lnTo>
                  <a:lnTo>
                    <a:pt x="511" y="340"/>
                  </a:lnTo>
                  <a:lnTo>
                    <a:pt x="519" y="338"/>
                  </a:lnTo>
                  <a:lnTo>
                    <a:pt x="525" y="332"/>
                  </a:lnTo>
                  <a:lnTo>
                    <a:pt x="530" y="327"/>
                  </a:lnTo>
                  <a:lnTo>
                    <a:pt x="536" y="322"/>
                  </a:lnTo>
                  <a:lnTo>
                    <a:pt x="544" y="308"/>
                  </a:lnTo>
                  <a:lnTo>
                    <a:pt x="549" y="295"/>
                  </a:lnTo>
                  <a:lnTo>
                    <a:pt x="554" y="276"/>
                  </a:lnTo>
                  <a:lnTo>
                    <a:pt x="557" y="257"/>
                  </a:lnTo>
                  <a:lnTo>
                    <a:pt x="560" y="239"/>
                  </a:lnTo>
                  <a:lnTo>
                    <a:pt x="562" y="217"/>
                  </a:lnTo>
                  <a:lnTo>
                    <a:pt x="562" y="196"/>
                  </a:lnTo>
                  <a:lnTo>
                    <a:pt x="562" y="174"/>
                  </a:lnTo>
                  <a:lnTo>
                    <a:pt x="560" y="155"/>
                  </a:lnTo>
                  <a:lnTo>
                    <a:pt x="560" y="134"/>
                  </a:lnTo>
                  <a:lnTo>
                    <a:pt x="557" y="115"/>
                  </a:lnTo>
                  <a:lnTo>
                    <a:pt x="554" y="96"/>
                  </a:lnTo>
                  <a:lnTo>
                    <a:pt x="552" y="80"/>
                  </a:lnTo>
                  <a:lnTo>
                    <a:pt x="552" y="67"/>
                  </a:lnTo>
                  <a:lnTo>
                    <a:pt x="549" y="62"/>
                  </a:lnTo>
                  <a:lnTo>
                    <a:pt x="549" y="56"/>
                  </a:lnTo>
                  <a:lnTo>
                    <a:pt x="546" y="48"/>
                  </a:lnTo>
                  <a:lnTo>
                    <a:pt x="544" y="40"/>
                  </a:lnTo>
                  <a:lnTo>
                    <a:pt x="541" y="32"/>
                  </a:lnTo>
                  <a:lnTo>
                    <a:pt x="538" y="29"/>
                  </a:lnTo>
                  <a:lnTo>
                    <a:pt x="533" y="24"/>
                  </a:lnTo>
                  <a:lnTo>
                    <a:pt x="530" y="21"/>
                  </a:lnTo>
                  <a:lnTo>
                    <a:pt x="525" y="19"/>
                  </a:lnTo>
                  <a:lnTo>
                    <a:pt x="519" y="19"/>
                  </a:lnTo>
                  <a:lnTo>
                    <a:pt x="509" y="16"/>
                  </a:lnTo>
                  <a:lnTo>
                    <a:pt x="495" y="16"/>
                  </a:lnTo>
                  <a:lnTo>
                    <a:pt x="482" y="16"/>
                  </a:lnTo>
                  <a:lnTo>
                    <a:pt x="466" y="16"/>
                  </a:lnTo>
                  <a:lnTo>
                    <a:pt x="458" y="16"/>
                  </a:lnTo>
                  <a:lnTo>
                    <a:pt x="449" y="13"/>
                  </a:lnTo>
                  <a:lnTo>
                    <a:pt x="431" y="13"/>
                  </a:lnTo>
                  <a:lnTo>
                    <a:pt x="409" y="13"/>
                  </a:lnTo>
                  <a:lnTo>
                    <a:pt x="388" y="13"/>
                  </a:lnTo>
                  <a:lnTo>
                    <a:pt x="363" y="16"/>
                  </a:lnTo>
                  <a:lnTo>
                    <a:pt x="342" y="16"/>
                  </a:lnTo>
                  <a:lnTo>
                    <a:pt x="320" y="16"/>
                  </a:lnTo>
                  <a:lnTo>
                    <a:pt x="301" y="16"/>
                  </a:lnTo>
                  <a:lnTo>
                    <a:pt x="283" y="13"/>
                  </a:lnTo>
                  <a:lnTo>
                    <a:pt x="264" y="13"/>
                  </a:lnTo>
                  <a:lnTo>
                    <a:pt x="248" y="8"/>
                  </a:lnTo>
                  <a:lnTo>
                    <a:pt x="229" y="5"/>
                  </a:lnTo>
                  <a:lnTo>
                    <a:pt x="213" y="3"/>
                  </a:lnTo>
                  <a:lnTo>
                    <a:pt x="199" y="0"/>
                  </a:lnTo>
                  <a:lnTo>
                    <a:pt x="188" y="0"/>
                  </a:lnTo>
                  <a:lnTo>
                    <a:pt x="183" y="0"/>
                  </a:lnTo>
                  <a:lnTo>
                    <a:pt x="178"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85355" name="Rectangle 9"/>
            <p:cNvSpPr>
              <a:spLocks noChangeArrowheads="1"/>
            </p:cNvSpPr>
            <p:nvPr/>
          </p:nvSpPr>
          <p:spPr bwMode="auto">
            <a:xfrm flipH="1">
              <a:off x="1184" y="1385"/>
              <a:ext cx="7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b="1">
                  <a:solidFill>
                    <a:schemeClr val="bg1"/>
                  </a:solidFill>
                </a:rPr>
                <a:t>A</a:t>
              </a:r>
            </a:p>
          </p:txBody>
        </p:sp>
        <p:sp>
          <p:nvSpPr>
            <p:cNvPr id="185356" name="Rectangle 10"/>
            <p:cNvSpPr>
              <a:spLocks noChangeArrowheads="1"/>
            </p:cNvSpPr>
            <p:nvPr/>
          </p:nvSpPr>
          <p:spPr bwMode="auto">
            <a:xfrm>
              <a:off x="1867" y="1057"/>
              <a:ext cx="96"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dirty="0">
                  <a:solidFill>
                    <a:schemeClr val="bg1"/>
                  </a:solidFill>
                </a:rPr>
                <a:t>B</a:t>
              </a:r>
            </a:p>
          </p:txBody>
        </p:sp>
        <p:sp>
          <p:nvSpPr>
            <p:cNvPr id="185357" name="Freeform 11"/>
            <p:cNvSpPr>
              <a:spLocks/>
            </p:cNvSpPr>
            <p:nvPr/>
          </p:nvSpPr>
          <p:spPr bwMode="auto">
            <a:xfrm>
              <a:off x="1640" y="1582"/>
              <a:ext cx="565" cy="362"/>
            </a:xfrm>
            <a:custGeom>
              <a:avLst/>
              <a:gdLst>
                <a:gd name="T0" fmla="*/ 164 w 565"/>
                <a:gd name="T1" fmla="*/ 0 h 362"/>
                <a:gd name="T2" fmla="*/ 134 w 565"/>
                <a:gd name="T3" fmla="*/ 6 h 362"/>
                <a:gd name="T4" fmla="*/ 108 w 565"/>
                <a:gd name="T5" fmla="*/ 14 h 362"/>
                <a:gd name="T6" fmla="*/ 83 w 565"/>
                <a:gd name="T7" fmla="*/ 30 h 362"/>
                <a:gd name="T8" fmla="*/ 62 w 565"/>
                <a:gd name="T9" fmla="*/ 48 h 362"/>
                <a:gd name="T10" fmla="*/ 38 w 565"/>
                <a:gd name="T11" fmla="*/ 73 h 362"/>
                <a:gd name="T12" fmla="*/ 16 w 565"/>
                <a:gd name="T13" fmla="*/ 105 h 362"/>
                <a:gd name="T14" fmla="*/ 5 w 565"/>
                <a:gd name="T15" fmla="*/ 126 h 362"/>
                <a:gd name="T16" fmla="*/ 0 w 565"/>
                <a:gd name="T17" fmla="*/ 142 h 362"/>
                <a:gd name="T18" fmla="*/ 0 w 565"/>
                <a:gd name="T19" fmla="*/ 158 h 362"/>
                <a:gd name="T20" fmla="*/ 5 w 565"/>
                <a:gd name="T21" fmla="*/ 180 h 362"/>
                <a:gd name="T22" fmla="*/ 19 w 565"/>
                <a:gd name="T23" fmla="*/ 212 h 362"/>
                <a:gd name="T24" fmla="*/ 38 w 565"/>
                <a:gd name="T25" fmla="*/ 242 h 362"/>
                <a:gd name="T26" fmla="*/ 59 w 565"/>
                <a:gd name="T27" fmla="*/ 268 h 362"/>
                <a:gd name="T28" fmla="*/ 81 w 565"/>
                <a:gd name="T29" fmla="*/ 295 h 362"/>
                <a:gd name="T30" fmla="*/ 105 w 565"/>
                <a:gd name="T31" fmla="*/ 317 h 362"/>
                <a:gd name="T32" fmla="*/ 121 w 565"/>
                <a:gd name="T33" fmla="*/ 327 h 362"/>
                <a:gd name="T34" fmla="*/ 137 w 565"/>
                <a:gd name="T35" fmla="*/ 335 h 362"/>
                <a:gd name="T36" fmla="*/ 159 w 565"/>
                <a:gd name="T37" fmla="*/ 343 h 362"/>
                <a:gd name="T38" fmla="*/ 186 w 565"/>
                <a:gd name="T39" fmla="*/ 349 h 362"/>
                <a:gd name="T40" fmla="*/ 202 w 565"/>
                <a:gd name="T41" fmla="*/ 351 h 362"/>
                <a:gd name="T42" fmla="*/ 239 w 565"/>
                <a:gd name="T43" fmla="*/ 354 h 362"/>
                <a:gd name="T44" fmla="*/ 285 w 565"/>
                <a:gd name="T45" fmla="*/ 360 h 362"/>
                <a:gd name="T46" fmla="*/ 334 w 565"/>
                <a:gd name="T47" fmla="*/ 362 h 362"/>
                <a:gd name="T48" fmla="*/ 385 w 565"/>
                <a:gd name="T49" fmla="*/ 362 h 362"/>
                <a:gd name="T50" fmla="*/ 433 w 565"/>
                <a:gd name="T51" fmla="*/ 360 h 362"/>
                <a:gd name="T52" fmla="*/ 476 w 565"/>
                <a:gd name="T53" fmla="*/ 354 h 362"/>
                <a:gd name="T54" fmla="*/ 503 w 565"/>
                <a:gd name="T55" fmla="*/ 343 h 362"/>
                <a:gd name="T56" fmla="*/ 519 w 565"/>
                <a:gd name="T57" fmla="*/ 338 h 362"/>
                <a:gd name="T58" fmla="*/ 530 w 565"/>
                <a:gd name="T59" fmla="*/ 327 h 362"/>
                <a:gd name="T60" fmla="*/ 543 w 565"/>
                <a:gd name="T61" fmla="*/ 309 h 362"/>
                <a:gd name="T62" fmla="*/ 557 w 565"/>
                <a:gd name="T63" fmla="*/ 276 h 362"/>
                <a:gd name="T64" fmla="*/ 562 w 565"/>
                <a:gd name="T65" fmla="*/ 236 h 362"/>
                <a:gd name="T66" fmla="*/ 565 w 565"/>
                <a:gd name="T67" fmla="*/ 196 h 362"/>
                <a:gd name="T68" fmla="*/ 562 w 565"/>
                <a:gd name="T69" fmla="*/ 153 h 362"/>
                <a:gd name="T70" fmla="*/ 560 w 565"/>
                <a:gd name="T71" fmla="*/ 113 h 362"/>
                <a:gd name="T72" fmla="*/ 554 w 565"/>
                <a:gd name="T73" fmla="*/ 78 h 362"/>
                <a:gd name="T74" fmla="*/ 549 w 565"/>
                <a:gd name="T75" fmla="*/ 59 h 362"/>
                <a:gd name="T76" fmla="*/ 546 w 565"/>
                <a:gd name="T77" fmla="*/ 46 h 362"/>
                <a:gd name="T78" fmla="*/ 541 w 565"/>
                <a:gd name="T79" fmla="*/ 32 h 362"/>
                <a:gd name="T80" fmla="*/ 533 w 565"/>
                <a:gd name="T81" fmla="*/ 24 h 362"/>
                <a:gd name="T82" fmla="*/ 525 w 565"/>
                <a:gd name="T83" fmla="*/ 19 h 362"/>
                <a:gd name="T84" fmla="*/ 508 w 565"/>
                <a:gd name="T85" fmla="*/ 16 h 362"/>
                <a:gd name="T86" fmla="*/ 482 w 565"/>
                <a:gd name="T87" fmla="*/ 16 h 362"/>
                <a:gd name="T88" fmla="*/ 460 w 565"/>
                <a:gd name="T89" fmla="*/ 14 h 362"/>
                <a:gd name="T90" fmla="*/ 430 w 565"/>
                <a:gd name="T91" fmla="*/ 11 h 362"/>
                <a:gd name="T92" fmla="*/ 387 w 565"/>
                <a:gd name="T93" fmla="*/ 14 h 362"/>
                <a:gd name="T94" fmla="*/ 342 w 565"/>
                <a:gd name="T95" fmla="*/ 14 h 362"/>
                <a:gd name="T96" fmla="*/ 301 w 565"/>
                <a:gd name="T97" fmla="*/ 14 h 362"/>
                <a:gd name="T98" fmla="*/ 264 w 565"/>
                <a:gd name="T99" fmla="*/ 11 h 362"/>
                <a:gd name="T100" fmla="*/ 229 w 565"/>
                <a:gd name="T101" fmla="*/ 3 h 362"/>
                <a:gd name="T102" fmla="*/ 199 w 565"/>
                <a:gd name="T103" fmla="*/ 0 h 362"/>
                <a:gd name="T104" fmla="*/ 183 w 565"/>
                <a:gd name="T105" fmla="*/ 0 h 3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65"/>
                <a:gd name="T160" fmla="*/ 0 h 362"/>
                <a:gd name="T161" fmla="*/ 565 w 565"/>
                <a:gd name="T162" fmla="*/ 362 h 3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65" h="362">
                  <a:moveTo>
                    <a:pt x="178" y="0"/>
                  </a:moveTo>
                  <a:lnTo>
                    <a:pt x="164" y="0"/>
                  </a:lnTo>
                  <a:lnTo>
                    <a:pt x="148" y="3"/>
                  </a:lnTo>
                  <a:lnTo>
                    <a:pt x="134" y="6"/>
                  </a:lnTo>
                  <a:lnTo>
                    <a:pt x="121" y="11"/>
                  </a:lnTo>
                  <a:lnTo>
                    <a:pt x="108" y="14"/>
                  </a:lnTo>
                  <a:lnTo>
                    <a:pt x="94" y="22"/>
                  </a:lnTo>
                  <a:lnTo>
                    <a:pt x="83" y="30"/>
                  </a:lnTo>
                  <a:lnTo>
                    <a:pt x="73" y="38"/>
                  </a:lnTo>
                  <a:lnTo>
                    <a:pt x="62" y="48"/>
                  </a:lnTo>
                  <a:lnTo>
                    <a:pt x="48" y="59"/>
                  </a:lnTo>
                  <a:lnTo>
                    <a:pt x="38" y="73"/>
                  </a:lnTo>
                  <a:lnTo>
                    <a:pt x="27" y="89"/>
                  </a:lnTo>
                  <a:lnTo>
                    <a:pt x="16" y="105"/>
                  </a:lnTo>
                  <a:lnTo>
                    <a:pt x="8" y="118"/>
                  </a:lnTo>
                  <a:lnTo>
                    <a:pt x="5" y="126"/>
                  </a:lnTo>
                  <a:lnTo>
                    <a:pt x="3" y="134"/>
                  </a:lnTo>
                  <a:lnTo>
                    <a:pt x="0" y="142"/>
                  </a:lnTo>
                  <a:lnTo>
                    <a:pt x="0" y="150"/>
                  </a:lnTo>
                  <a:lnTo>
                    <a:pt x="0" y="158"/>
                  </a:lnTo>
                  <a:lnTo>
                    <a:pt x="3" y="164"/>
                  </a:lnTo>
                  <a:lnTo>
                    <a:pt x="5" y="180"/>
                  </a:lnTo>
                  <a:lnTo>
                    <a:pt x="11" y="196"/>
                  </a:lnTo>
                  <a:lnTo>
                    <a:pt x="19" y="212"/>
                  </a:lnTo>
                  <a:lnTo>
                    <a:pt x="27" y="228"/>
                  </a:lnTo>
                  <a:lnTo>
                    <a:pt x="38" y="242"/>
                  </a:lnTo>
                  <a:lnTo>
                    <a:pt x="48" y="255"/>
                  </a:lnTo>
                  <a:lnTo>
                    <a:pt x="59" y="268"/>
                  </a:lnTo>
                  <a:lnTo>
                    <a:pt x="70" y="282"/>
                  </a:lnTo>
                  <a:lnTo>
                    <a:pt x="81" y="295"/>
                  </a:lnTo>
                  <a:lnTo>
                    <a:pt x="94" y="306"/>
                  </a:lnTo>
                  <a:lnTo>
                    <a:pt x="105" y="317"/>
                  </a:lnTo>
                  <a:lnTo>
                    <a:pt x="113" y="322"/>
                  </a:lnTo>
                  <a:lnTo>
                    <a:pt x="121" y="327"/>
                  </a:lnTo>
                  <a:lnTo>
                    <a:pt x="129" y="333"/>
                  </a:lnTo>
                  <a:lnTo>
                    <a:pt x="137" y="335"/>
                  </a:lnTo>
                  <a:lnTo>
                    <a:pt x="148" y="341"/>
                  </a:lnTo>
                  <a:lnTo>
                    <a:pt x="159" y="343"/>
                  </a:lnTo>
                  <a:lnTo>
                    <a:pt x="172" y="346"/>
                  </a:lnTo>
                  <a:lnTo>
                    <a:pt x="186" y="349"/>
                  </a:lnTo>
                  <a:lnTo>
                    <a:pt x="194" y="349"/>
                  </a:lnTo>
                  <a:lnTo>
                    <a:pt x="202" y="351"/>
                  </a:lnTo>
                  <a:lnTo>
                    <a:pt x="221" y="354"/>
                  </a:lnTo>
                  <a:lnTo>
                    <a:pt x="239" y="354"/>
                  </a:lnTo>
                  <a:lnTo>
                    <a:pt x="261" y="357"/>
                  </a:lnTo>
                  <a:lnTo>
                    <a:pt x="285" y="360"/>
                  </a:lnTo>
                  <a:lnTo>
                    <a:pt x="309" y="362"/>
                  </a:lnTo>
                  <a:lnTo>
                    <a:pt x="334" y="362"/>
                  </a:lnTo>
                  <a:lnTo>
                    <a:pt x="360" y="362"/>
                  </a:lnTo>
                  <a:lnTo>
                    <a:pt x="385" y="362"/>
                  </a:lnTo>
                  <a:lnTo>
                    <a:pt x="409" y="362"/>
                  </a:lnTo>
                  <a:lnTo>
                    <a:pt x="433" y="360"/>
                  </a:lnTo>
                  <a:lnTo>
                    <a:pt x="457" y="357"/>
                  </a:lnTo>
                  <a:lnTo>
                    <a:pt x="476" y="354"/>
                  </a:lnTo>
                  <a:lnTo>
                    <a:pt x="495" y="349"/>
                  </a:lnTo>
                  <a:lnTo>
                    <a:pt x="503" y="343"/>
                  </a:lnTo>
                  <a:lnTo>
                    <a:pt x="511" y="341"/>
                  </a:lnTo>
                  <a:lnTo>
                    <a:pt x="519" y="338"/>
                  </a:lnTo>
                  <a:lnTo>
                    <a:pt x="525" y="333"/>
                  </a:lnTo>
                  <a:lnTo>
                    <a:pt x="530" y="327"/>
                  </a:lnTo>
                  <a:lnTo>
                    <a:pt x="535" y="322"/>
                  </a:lnTo>
                  <a:lnTo>
                    <a:pt x="543" y="309"/>
                  </a:lnTo>
                  <a:lnTo>
                    <a:pt x="552" y="292"/>
                  </a:lnTo>
                  <a:lnTo>
                    <a:pt x="557" y="276"/>
                  </a:lnTo>
                  <a:lnTo>
                    <a:pt x="560" y="258"/>
                  </a:lnTo>
                  <a:lnTo>
                    <a:pt x="562" y="236"/>
                  </a:lnTo>
                  <a:lnTo>
                    <a:pt x="565" y="217"/>
                  </a:lnTo>
                  <a:lnTo>
                    <a:pt x="565" y="196"/>
                  </a:lnTo>
                  <a:lnTo>
                    <a:pt x="562" y="174"/>
                  </a:lnTo>
                  <a:lnTo>
                    <a:pt x="562" y="153"/>
                  </a:lnTo>
                  <a:lnTo>
                    <a:pt x="560" y="132"/>
                  </a:lnTo>
                  <a:lnTo>
                    <a:pt x="560" y="113"/>
                  </a:lnTo>
                  <a:lnTo>
                    <a:pt x="557" y="97"/>
                  </a:lnTo>
                  <a:lnTo>
                    <a:pt x="554" y="78"/>
                  </a:lnTo>
                  <a:lnTo>
                    <a:pt x="552" y="65"/>
                  </a:lnTo>
                  <a:lnTo>
                    <a:pt x="549" y="59"/>
                  </a:lnTo>
                  <a:lnTo>
                    <a:pt x="549" y="54"/>
                  </a:lnTo>
                  <a:lnTo>
                    <a:pt x="546" y="46"/>
                  </a:lnTo>
                  <a:lnTo>
                    <a:pt x="543" y="38"/>
                  </a:lnTo>
                  <a:lnTo>
                    <a:pt x="541" y="32"/>
                  </a:lnTo>
                  <a:lnTo>
                    <a:pt x="538" y="27"/>
                  </a:lnTo>
                  <a:lnTo>
                    <a:pt x="533" y="24"/>
                  </a:lnTo>
                  <a:lnTo>
                    <a:pt x="530" y="22"/>
                  </a:lnTo>
                  <a:lnTo>
                    <a:pt x="525" y="19"/>
                  </a:lnTo>
                  <a:lnTo>
                    <a:pt x="519" y="19"/>
                  </a:lnTo>
                  <a:lnTo>
                    <a:pt x="508" y="16"/>
                  </a:lnTo>
                  <a:lnTo>
                    <a:pt x="495" y="16"/>
                  </a:lnTo>
                  <a:lnTo>
                    <a:pt x="482" y="16"/>
                  </a:lnTo>
                  <a:lnTo>
                    <a:pt x="468" y="14"/>
                  </a:lnTo>
                  <a:lnTo>
                    <a:pt x="460" y="14"/>
                  </a:lnTo>
                  <a:lnTo>
                    <a:pt x="452" y="11"/>
                  </a:lnTo>
                  <a:lnTo>
                    <a:pt x="430" y="11"/>
                  </a:lnTo>
                  <a:lnTo>
                    <a:pt x="409" y="11"/>
                  </a:lnTo>
                  <a:lnTo>
                    <a:pt x="387" y="14"/>
                  </a:lnTo>
                  <a:lnTo>
                    <a:pt x="363" y="14"/>
                  </a:lnTo>
                  <a:lnTo>
                    <a:pt x="342" y="14"/>
                  </a:lnTo>
                  <a:lnTo>
                    <a:pt x="320" y="14"/>
                  </a:lnTo>
                  <a:lnTo>
                    <a:pt x="301" y="14"/>
                  </a:lnTo>
                  <a:lnTo>
                    <a:pt x="282" y="11"/>
                  </a:lnTo>
                  <a:lnTo>
                    <a:pt x="264" y="11"/>
                  </a:lnTo>
                  <a:lnTo>
                    <a:pt x="247" y="6"/>
                  </a:lnTo>
                  <a:lnTo>
                    <a:pt x="229" y="3"/>
                  </a:lnTo>
                  <a:lnTo>
                    <a:pt x="213" y="0"/>
                  </a:lnTo>
                  <a:lnTo>
                    <a:pt x="199" y="0"/>
                  </a:lnTo>
                  <a:lnTo>
                    <a:pt x="188" y="0"/>
                  </a:lnTo>
                  <a:lnTo>
                    <a:pt x="183" y="0"/>
                  </a:lnTo>
                  <a:lnTo>
                    <a:pt x="178"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85358" name="Rectangle 12"/>
            <p:cNvSpPr>
              <a:spLocks noChangeArrowheads="1"/>
            </p:cNvSpPr>
            <p:nvPr/>
          </p:nvSpPr>
          <p:spPr bwMode="auto">
            <a:xfrm>
              <a:off x="1896" y="1657"/>
              <a:ext cx="10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b="1">
                  <a:solidFill>
                    <a:schemeClr val="bg1"/>
                  </a:solidFill>
                </a:rPr>
                <a:t>C</a:t>
              </a:r>
            </a:p>
          </p:txBody>
        </p:sp>
        <p:sp>
          <p:nvSpPr>
            <p:cNvPr id="185359" name="Rectangle 13"/>
            <p:cNvSpPr>
              <a:spLocks noChangeArrowheads="1"/>
            </p:cNvSpPr>
            <p:nvPr/>
          </p:nvSpPr>
          <p:spPr bwMode="auto">
            <a:xfrm>
              <a:off x="1963" y="1657"/>
              <a:ext cx="31" cy="1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400">
                  <a:solidFill>
                    <a:srgbClr val="000000"/>
                  </a:solidFill>
                </a:rPr>
                <a:t> </a:t>
              </a:r>
              <a:endParaRPr lang="en-US"/>
            </a:p>
          </p:txBody>
        </p:sp>
        <p:sp>
          <p:nvSpPr>
            <p:cNvPr id="185360" name="Freeform 14"/>
            <p:cNvSpPr>
              <a:spLocks/>
            </p:cNvSpPr>
            <p:nvPr/>
          </p:nvSpPr>
          <p:spPr bwMode="auto">
            <a:xfrm>
              <a:off x="443" y="1335"/>
              <a:ext cx="218" cy="215"/>
            </a:xfrm>
            <a:custGeom>
              <a:avLst/>
              <a:gdLst>
                <a:gd name="T0" fmla="*/ 99 w 218"/>
                <a:gd name="T1" fmla="*/ 0 h 215"/>
                <a:gd name="T2" fmla="*/ 78 w 218"/>
                <a:gd name="T3" fmla="*/ 6 h 215"/>
                <a:gd name="T4" fmla="*/ 56 w 218"/>
                <a:gd name="T5" fmla="*/ 14 h 215"/>
                <a:gd name="T6" fmla="*/ 40 w 218"/>
                <a:gd name="T7" fmla="*/ 25 h 215"/>
                <a:gd name="T8" fmla="*/ 24 w 218"/>
                <a:gd name="T9" fmla="*/ 41 h 215"/>
                <a:gd name="T10" fmla="*/ 13 w 218"/>
                <a:gd name="T11" fmla="*/ 57 h 215"/>
                <a:gd name="T12" fmla="*/ 5 w 218"/>
                <a:gd name="T13" fmla="*/ 76 h 215"/>
                <a:gd name="T14" fmla="*/ 0 w 218"/>
                <a:gd name="T15" fmla="*/ 97 h 215"/>
                <a:gd name="T16" fmla="*/ 0 w 218"/>
                <a:gd name="T17" fmla="*/ 118 h 215"/>
                <a:gd name="T18" fmla="*/ 5 w 218"/>
                <a:gd name="T19" fmla="*/ 140 h 215"/>
                <a:gd name="T20" fmla="*/ 13 w 218"/>
                <a:gd name="T21" fmla="*/ 159 h 215"/>
                <a:gd name="T22" fmla="*/ 24 w 218"/>
                <a:gd name="T23" fmla="*/ 175 h 215"/>
                <a:gd name="T24" fmla="*/ 40 w 218"/>
                <a:gd name="T25" fmla="*/ 191 h 215"/>
                <a:gd name="T26" fmla="*/ 56 w 218"/>
                <a:gd name="T27" fmla="*/ 202 h 215"/>
                <a:gd name="T28" fmla="*/ 78 w 218"/>
                <a:gd name="T29" fmla="*/ 210 h 215"/>
                <a:gd name="T30" fmla="*/ 99 w 218"/>
                <a:gd name="T31" fmla="*/ 215 h 215"/>
                <a:gd name="T32" fmla="*/ 121 w 218"/>
                <a:gd name="T33" fmla="*/ 215 h 215"/>
                <a:gd name="T34" fmla="*/ 142 w 218"/>
                <a:gd name="T35" fmla="*/ 210 h 215"/>
                <a:gd name="T36" fmla="*/ 161 w 218"/>
                <a:gd name="T37" fmla="*/ 202 h 215"/>
                <a:gd name="T38" fmla="*/ 177 w 218"/>
                <a:gd name="T39" fmla="*/ 191 h 215"/>
                <a:gd name="T40" fmla="*/ 193 w 218"/>
                <a:gd name="T41" fmla="*/ 175 h 215"/>
                <a:gd name="T42" fmla="*/ 204 w 218"/>
                <a:gd name="T43" fmla="*/ 159 h 215"/>
                <a:gd name="T44" fmla="*/ 212 w 218"/>
                <a:gd name="T45" fmla="*/ 140 h 215"/>
                <a:gd name="T46" fmla="*/ 218 w 218"/>
                <a:gd name="T47" fmla="*/ 118 h 215"/>
                <a:gd name="T48" fmla="*/ 218 w 218"/>
                <a:gd name="T49" fmla="*/ 97 h 215"/>
                <a:gd name="T50" fmla="*/ 212 w 218"/>
                <a:gd name="T51" fmla="*/ 76 h 215"/>
                <a:gd name="T52" fmla="*/ 204 w 218"/>
                <a:gd name="T53" fmla="*/ 57 h 215"/>
                <a:gd name="T54" fmla="*/ 193 w 218"/>
                <a:gd name="T55" fmla="*/ 41 h 215"/>
                <a:gd name="T56" fmla="*/ 177 w 218"/>
                <a:gd name="T57" fmla="*/ 25 h 215"/>
                <a:gd name="T58" fmla="*/ 161 w 218"/>
                <a:gd name="T59" fmla="*/ 14 h 215"/>
                <a:gd name="T60" fmla="*/ 142 w 218"/>
                <a:gd name="T61" fmla="*/ 6 h 215"/>
                <a:gd name="T62" fmla="*/ 121 w 218"/>
                <a:gd name="T63" fmla="*/ 0 h 2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5"/>
                <a:gd name="T98" fmla="*/ 218 w 218"/>
                <a:gd name="T99" fmla="*/ 215 h 21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5">
                  <a:moveTo>
                    <a:pt x="110" y="0"/>
                  </a:moveTo>
                  <a:lnTo>
                    <a:pt x="99" y="0"/>
                  </a:lnTo>
                  <a:lnTo>
                    <a:pt x="88" y="3"/>
                  </a:lnTo>
                  <a:lnTo>
                    <a:pt x="78" y="6"/>
                  </a:lnTo>
                  <a:lnTo>
                    <a:pt x="67" y="9"/>
                  </a:lnTo>
                  <a:lnTo>
                    <a:pt x="56" y="14"/>
                  </a:lnTo>
                  <a:lnTo>
                    <a:pt x="48" y="19"/>
                  </a:lnTo>
                  <a:lnTo>
                    <a:pt x="40" y="25"/>
                  </a:lnTo>
                  <a:lnTo>
                    <a:pt x="32" y="33"/>
                  </a:lnTo>
                  <a:lnTo>
                    <a:pt x="24" y="41"/>
                  </a:lnTo>
                  <a:lnTo>
                    <a:pt x="18" y="49"/>
                  </a:lnTo>
                  <a:lnTo>
                    <a:pt x="13" y="57"/>
                  </a:lnTo>
                  <a:lnTo>
                    <a:pt x="8" y="65"/>
                  </a:lnTo>
                  <a:lnTo>
                    <a:pt x="5" y="76"/>
                  </a:lnTo>
                  <a:lnTo>
                    <a:pt x="2" y="86"/>
                  </a:lnTo>
                  <a:lnTo>
                    <a:pt x="0" y="97"/>
                  </a:lnTo>
                  <a:lnTo>
                    <a:pt x="0" y="108"/>
                  </a:lnTo>
                  <a:lnTo>
                    <a:pt x="0" y="118"/>
                  </a:lnTo>
                  <a:lnTo>
                    <a:pt x="2" y="129"/>
                  </a:lnTo>
                  <a:lnTo>
                    <a:pt x="5" y="140"/>
                  </a:lnTo>
                  <a:lnTo>
                    <a:pt x="8" y="151"/>
                  </a:lnTo>
                  <a:lnTo>
                    <a:pt x="13" y="159"/>
                  </a:lnTo>
                  <a:lnTo>
                    <a:pt x="18" y="167"/>
                  </a:lnTo>
                  <a:lnTo>
                    <a:pt x="24" y="175"/>
                  </a:lnTo>
                  <a:lnTo>
                    <a:pt x="32" y="183"/>
                  </a:lnTo>
                  <a:lnTo>
                    <a:pt x="40" y="191"/>
                  </a:lnTo>
                  <a:lnTo>
                    <a:pt x="48" y="196"/>
                  </a:lnTo>
                  <a:lnTo>
                    <a:pt x="56" y="202"/>
                  </a:lnTo>
                  <a:lnTo>
                    <a:pt x="67" y="207"/>
                  </a:lnTo>
                  <a:lnTo>
                    <a:pt x="78" y="210"/>
                  </a:lnTo>
                  <a:lnTo>
                    <a:pt x="88" y="212"/>
                  </a:lnTo>
                  <a:lnTo>
                    <a:pt x="99" y="215"/>
                  </a:lnTo>
                  <a:lnTo>
                    <a:pt x="110" y="215"/>
                  </a:lnTo>
                  <a:lnTo>
                    <a:pt x="121" y="215"/>
                  </a:lnTo>
                  <a:lnTo>
                    <a:pt x="131" y="212"/>
                  </a:lnTo>
                  <a:lnTo>
                    <a:pt x="142" y="210"/>
                  </a:lnTo>
                  <a:lnTo>
                    <a:pt x="153" y="207"/>
                  </a:lnTo>
                  <a:lnTo>
                    <a:pt x="161" y="202"/>
                  </a:lnTo>
                  <a:lnTo>
                    <a:pt x="169" y="196"/>
                  </a:lnTo>
                  <a:lnTo>
                    <a:pt x="177" y="191"/>
                  </a:lnTo>
                  <a:lnTo>
                    <a:pt x="185" y="183"/>
                  </a:lnTo>
                  <a:lnTo>
                    <a:pt x="193" y="175"/>
                  </a:lnTo>
                  <a:lnTo>
                    <a:pt x="199" y="167"/>
                  </a:lnTo>
                  <a:lnTo>
                    <a:pt x="204" y="159"/>
                  </a:lnTo>
                  <a:lnTo>
                    <a:pt x="209" y="151"/>
                  </a:lnTo>
                  <a:lnTo>
                    <a:pt x="212" y="140"/>
                  </a:lnTo>
                  <a:lnTo>
                    <a:pt x="215" y="129"/>
                  </a:lnTo>
                  <a:lnTo>
                    <a:pt x="218" y="118"/>
                  </a:lnTo>
                  <a:lnTo>
                    <a:pt x="218" y="108"/>
                  </a:lnTo>
                  <a:lnTo>
                    <a:pt x="218" y="97"/>
                  </a:lnTo>
                  <a:lnTo>
                    <a:pt x="215" y="86"/>
                  </a:lnTo>
                  <a:lnTo>
                    <a:pt x="212" y="76"/>
                  </a:lnTo>
                  <a:lnTo>
                    <a:pt x="209" y="65"/>
                  </a:lnTo>
                  <a:lnTo>
                    <a:pt x="204" y="57"/>
                  </a:lnTo>
                  <a:lnTo>
                    <a:pt x="199" y="49"/>
                  </a:lnTo>
                  <a:lnTo>
                    <a:pt x="193" y="41"/>
                  </a:lnTo>
                  <a:lnTo>
                    <a:pt x="185" y="33"/>
                  </a:lnTo>
                  <a:lnTo>
                    <a:pt x="177" y="25"/>
                  </a:lnTo>
                  <a:lnTo>
                    <a:pt x="169" y="19"/>
                  </a:lnTo>
                  <a:lnTo>
                    <a:pt x="161" y="14"/>
                  </a:lnTo>
                  <a:lnTo>
                    <a:pt x="153" y="9"/>
                  </a:lnTo>
                  <a:lnTo>
                    <a:pt x="142" y="6"/>
                  </a:lnTo>
                  <a:lnTo>
                    <a:pt x="131" y="3"/>
                  </a:lnTo>
                  <a:lnTo>
                    <a:pt x="121" y="0"/>
                  </a:lnTo>
                  <a:lnTo>
                    <a:pt x="110"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85361" name="Rectangle 15"/>
            <p:cNvSpPr>
              <a:spLocks noChangeArrowheads="1"/>
            </p:cNvSpPr>
            <p:nvPr/>
          </p:nvSpPr>
          <p:spPr bwMode="auto">
            <a:xfrm>
              <a:off x="493" y="1378"/>
              <a:ext cx="121" cy="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600" b="1">
                  <a:solidFill>
                    <a:schemeClr val="bg1"/>
                  </a:solidFill>
                </a:rPr>
                <a:t>W</a:t>
              </a:r>
            </a:p>
          </p:txBody>
        </p:sp>
        <p:sp>
          <p:nvSpPr>
            <p:cNvPr id="185362" name="Rectangle 16"/>
            <p:cNvSpPr>
              <a:spLocks noChangeArrowheads="1"/>
            </p:cNvSpPr>
            <p:nvPr/>
          </p:nvSpPr>
          <p:spPr bwMode="auto">
            <a:xfrm>
              <a:off x="617" y="1360"/>
              <a:ext cx="31" cy="1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400">
                  <a:solidFill>
                    <a:srgbClr val="000000"/>
                  </a:solidFill>
                </a:rPr>
                <a:t> </a:t>
              </a:r>
              <a:endParaRPr lang="en-US"/>
            </a:p>
          </p:txBody>
        </p:sp>
        <p:sp>
          <p:nvSpPr>
            <p:cNvPr id="185363" name="Freeform 17"/>
            <p:cNvSpPr>
              <a:spLocks/>
            </p:cNvSpPr>
            <p:nvPr/>
          </p:nvSpPr>
          <p:spPr bwMode="auto">
            <a:xfrm>
              <a:off x="2584" y="1220"/>
              <a:ext cx="218" cy="212"/>
            </a:xfrm>
            <a:custGeom>
              <a:avLst/>
              <a:gdLst>
                <a:gd name="T0" fmla="*/ 100 w 218"/>
                <a:gd name="T1" fmla="*/ 0 h 212"/>
                <a:gd name="T2" fmla="*/ 78 w 218"/>
                <a:gd name="T3" fmla="*/ 6 h 212"/>
                <a:gd name="T4" fmla="*/ 57 w 218"/>
                <a:gd name="T5" fmla="*/ 14 h 212"/>
                <a:gd name="T6" fmla="*/ 41 w 218"/>
                <a:gd name="T7" fmla="*/ 24 h 212"/>
                <a:gd name="T8" fmla="*/ 25 w 218"/>
                <a:gd name="T9" fmla="*/ 38 h 212"/>
                <a:gd name="T10" fmla="*/ 14 w 218"/>
                <a:gd name="T11" fmla="*/ 54 h 212"/>
                <a:gd name="T12" fmla="*/ 6 w 218"/>
                <a:gd name="T13" fmla="*/ 73 h 212"/>
                <a:gd name="T14" fmla="*/ 0 w 218"/>
                <a:gd name="T15" fmla="*/ 94 h 212"/>
                <a:gd name="T16" fmla="*/ 0 w 218"/>
                <a:gd name="T17" fmla="*/ 115 h 212"/>
                <a:gd name="T18" fmla="*/ 6 w 218"/>
                <a:gd name="T19" fmla="*/ 137 h 212"/>
                <a:gd name="T20" fmla="*/ 14 w 218"/>
                <a:gd name="T21" fmla="*/ 156 h 212"/>
                <a:gd name="T22" fmla="*/ 25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5 h 212"/>
                <a:gd name="T48" fmla="*/ 218 w 218"/>
                <a:gd name="T49" fmla="*/ 94 h 212"/>
                <a:gd name="T50" fmla="*/ 213 w 218"/>
                <a:gd name="T51" fmla="*/ 73 h 212"/>
                <a:gd name="T52" fmla="*/ 205 w 218"/>
                <a:gd name="T53" fmla="*/ 54 h 212"/>
                <a:gd name="T54" fmla="*/ 194 w 218"/>
                <a:gd name="T55" fmla="*/ 38 h 212"/>
                <a:gd name="T56" fmla="*/ 178 w 218"/>
                <a:gd name="T57" fmla="*/ 24 h 212"/>
                <a:gd name="T58" fmla="*/ 162 w 218"/>
                <a:gd name="T59" fmla="*/ 14 h 212"/>
                <a:gd name="T60" fmla="*/ 143 w 218"/>
                <a:gd name="T61" fmla="*/ 6 h 212"/>
                <a:gd name="T62" fmla="*/ 121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2"/>
                <a:gd name="T98" fmla="*/ 218 w 218"/>
                <a:gd name="T99" fmla="*/ 212 h 2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2">
                  <a:moveTo>
                    <a:pt x="111" y="0"/>
                  </a:moveTo>
                  <a:lnTo>
                    <a:pt x="100" y="0"/>
                  </a:lnTo>
                  <a:lnTo>
                    <a:pt x="89" y="3"/>
                  </a:lnTo>
                  <a:lnTo>
                    <a:pt x="78" y="6"/>
                  </a:lnTo>
                  <a:lnTo>
                    <a:pt x="68" y="8"/>
                  </a:lnTo>
                  <a:lnTo>
                    <a:pt x="57" y="14"/>
                  </a:lnTo>
                  <a:lnTo>
                    <a:pt x="49" y="19"/>
                  </a:lnTo>
                  <a:lnTo>
                    <a:pt x="41" y="24"/>
                  </a:lnTo>
                  <a:lnTo>
                    <a:pt x="33" y="30"/>
                  </a:lnTo>
                  <a:lnTo>
                    <a:pt x="25" y="38"/>
                  </a:lnTo>
                  <a:lnTo>
                    <a:pt x="19" y="46"/>
                  </a:lnTo>
                  <a:lnTo>
                    <a:pt x="14" y="54"/>
                  </a:lnTo>
                  <a:lnTo>
                    <a:pt x="8" y="65"/>
                  </a:lnTo>
                  <a:lnTo>
                    <a:pt x="6" y="73"/>
                  </a:lnTo>
                  <a:lnTo>
                    <a:pt x="3" y="83"/>
                  </a:lnTo>
                  <a:lnTo>
                    <a:pt x="0" y="94"/>
                  </a:lnTo>
                  <a:lnTo>
                    <a:pt x="0" y="105"/>
                  </a:lnTo>
                  <a:lnTo>
                    <a:pt x="0" y="115"/>
                  </a:lnTo>
                  <a:lnTo>
                    <a:pt x="3" y="126"/>
                  </a:lnTo>
                  <a:lnTo>
                    <a:pt x="6" y="137"/>
                  </a:lnTo>
                  <a:lnTo>
                    <a:pt x="8" y="148"/>
                  </a:lnTo>
                  <a:lnTo>
                    <a:pt x="14" y="156"/>
                  </a:lnTo>
                  <a:lnTo>
                    <a:pt x="19" y="164"/>
                  </a:lnTo>
                  <a:lnTo>
                    <a:pt x="25" y="172"/>
                  </a:lnTo>
                  <a:lnTo>
                    <a:pt x="33" y="180"/>
                  </a:lnTo>
                  <a:lnTo>
                    <a:pt x="41" y="188"/>
                  </a:lnTo>
                  <a:lnTo>
                    <a:pt x="49" y="193"/>
                  </a:lnTo>
                  <a:lnTo>
                    <a:pt x="57" y="199"/>
                  </a:lnTo>
                  <a:lnTo>
                    <a:pt x="68" y="204"/>
                  </a:lnTo>
                  <a:lnTo>
                    <a:pt x="78" y="207"/>
                  </a:lnTo>
                  <a:lnTo>
                    <a:pt x="89" y="209"/>
                  </a:lnTo>
                  <a:lnTo>
                    <a:pt x="100" y="212"/>
                  </a:lnTo>
                  <a:lnTo>
                    <a:pt x="111" y="212"/>
                  </a:lnTo>
                  <a:lnTo>
                    <a:pt x="121" y="212"/>
                  </a:lnTo>
                  <a:lnTo>
                    <a:pt x="132" y="209"/>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6" y="126"/>
                  </a:lnTo>
                  <a:lnTo>
                    <a:pt x="218" y="115"/>
                  </a:lnTo>
                  <a:lnTo>
                    <a:pt x="218" y="105"/>
                  </a:lnTo>
                  <a:lnTo>
                    <a:pt x="218" y="94"/>
                  </a:lnTo>
                  <a:lnTo>
                    <a:pt x="216" y="83"/>
                  </a:lnTo>
                  <a:lnTo>
                    <a:pt x="213" y="73"/>
                  </a:lnTo>
                  <a:lnTo>
                    <a:pt x="210" y="65"/>
                  </a:lnTo>
                  <a:lnTo>
                    <a:pt x="205" y="54"/>
                  </a:lnTo>
                  <a:lnTo>
                    <a:pt x="199" y="46"/>
                  </a:lnTo>
                  <a:lnTo>
                    <a:pt x="194" y="38"/>
                  </a:lnTo>
                  <a:lnTo>
                    <a:pt x="186" y="30"/>
                  </a:lnTo>
                  <a:lnTo>
                    <a:pt x="178" y="24"/>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85364" name="Rectangle 18"/>
            <p:cNvSpPr>
              <a:spLocks noChangeArrowheads="1"/>
            </p:cNvSpPr>
            <p:nvPr/>
          </p:nvSpPr>
          <p:spPr bwMode="auto">
            <a:xfrm>
              <a:off x="2641" y="1262"/>
              <a:ext cx="85" cy="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600" b="1">
                  <a:solidFill>
                    <a:schemeClr val="bg1"/>
                  </a:solidFill>
                </a:rPr>
                <a:t>X</a:t>
              </a:r>
            </a:p>
          </p:txBody>
        </p:sp>
        <p:sp>
          <p:nvSpPr>
            <p:cNvPr id="185365" name="Freeform 19"/>
            <p:cNvSpPr>
              <a:spLocks/>
            </p:cNvSpPr>
            <p:nvPr/>
          </p:nvSpPr>
          <p:spPr bwMode="auto">
            <a:xfrm>
              <a:off x="2579" y="1952"/>
              <a:ext cx="218" cy="212"/>
            </a:xfrm>
            <a:custGeom>
              <a:avLst/>
              <a:gdLst>
                <a:gd name="T0" fmla="*/ 97 w 218"/>
                <a:gd name="T1" fmla="*/ 0 h 212"/>
                <a:gd name="T2" fmla="*/ 75 w 218"/>
                <a:gd name="T3" fmla="*/ 6 h 212"/>
                <a:gd name="T4" fmla="*/ 56 w 218"/>
                <a:gd name="T5" fmla="*/ 14 h 212"/>
                <a:gd name="T6" fmla="*/ 40 w 218"/>
                <a:gd name="T7" fmla="*/ 24 h 212"/>
                <a:gd name="T8" fmla="*/ 24 w 218"/>
                <a:gd name="T9" fmla="*/ 38 h 212"/>
                <a:gd name="T10" fmla="*/ 13 w 218"/>
                <a:gd name="T11" fmla="*/ 54 h 212"/>
                <a:gd name="T12" fmla="*/ 5 w 218"/>
                <a:gd name="T13" fmla="*/ 73 h 212"/>
                <a:gd name="T14" fmla="*/ 0 w 218"/>
                <a:gd name="T15" fmla="*/ 94 h 212"/>
                <a:gd name="T16" fmla="*/ 0 w 218"/>
                <a:gd name="T17" fmla="*/ 116 h 212"/>
                <a:gd name="T18" fmla="*/ 5 w 218"/>
                <a:gd name="T19" fmla="*/ 137 h 212"/>
                <a:gd name="T20" fmla="*/ 13 w 218"/>
                <a:gd name="T21" fmla="*/ 156 h 212"/>
                <a:gd name="T22" fmla="*/ 24 w 218"/>
                <a:gd name="T23" fmla="*/ 172 h 212"/>
                <a:gd name="T24" fmla="*/ 40 w 218"/>
                <a:gd name="T25" fmla="*/ 188 h 212"/>
                <a:gd name="T26" fmla="*/ 56 w 218"/>
                <a:gd name="T27" fmla="*/ 199 h 212"/>
                <a:gd name="T28" fmla="*/ 75 w 218"/>
                <a:gd name="T29" fmla="*/ 207 h 212"/>
                <a:gd name="T30" fmla="*/ 97 w 218"/>
                <a:gd name="T31" fmla="*/ 212 h 212"/>
                <a:gd name="T32" fmla="*/ 118 w 218"/>
                <a:gd name="T33" fmla="*/ 212 h 212"/>
                <a:gd name="T34" fmla="*/ 140 w 218"/>
                <a:gd name="T35" fmla="*/ 207 h 212"/>
                <a:gd name="T36" fmla="*/ 161 w 218"/>
                <a:gd name="T37" fmla="*/ 199 h 212"/>
                <a:gd name="T38" fmla="*/ 178 w 218"/>
                <a:gd name="T39" fmla="*/ 188 h 212"/>
                <a:gd name="T40" fmla="*/ 194 w 218"/>
                <a:gd name="T41" fmla="*/ 172 h 212"/>
                <a:gd name="T42" fmla="*/ 204 w 218"/>
                <a:gd name="T43" fmla="*/ 156 h 212"/>
                <a:gd name="T44" fmla="*/ 213 w 218"/>
                <a:gd name="T45" fmla="*/ 137 h 212"/>
                <a:gd name="T46" fmla="*/ 218 w 218"/>
                <a:gd name="T47" fmla="*/ 116 h 212"/>
                <a:gd name="T48" fmla="*/ 218 w 218"/>
                <a:gd name="T49" fmla="*/ 94 h 212"/>
                <a:gd name="T50" fmla="*/ 213 w 218"/>
                <a:gd name="T51" fmla="*/ 73 h 212"/>
                <a:gd name="T52" fmla="*/ 204 w 218"/>
                <a:gd name="T53" fmla="*/ 54 h 212"/>
                <a:gd name="T54" fmla="*/ 194 w 218"/>
                <a:gd name="T55" fmla="*/ 38 h 212"/>
                <a:gd name="T56" fmla="*/ 178 w 218"/>
                <a:gd name="T57" fmla="*/ 24 h 212"/>
                <a:gd name="T58" fmla="*/ 161 w 218"/>
                <a:gd name="T59" fmla="*/ 14 h 212"/>
                <a:gd name="T60" fmla="*/ 140 w 218"/>
                <a:gd name="T61" fmla="*/ 6 h 212"/>
                <a:gd name="T62" fmla="*/ 118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2"/>
                <a:gd name="T98" fmla="*/ 218 w 218"/>
                <a:gd name="T99" fmla="*/ 212 h 2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2">
                  <a:moveTo>
                    <a:pt x="108" y="0"/>
                  </a:moveTo>
                  <a:lnTo>
                    <a:pt x="97" y="0"/>
                  </a:lnTo>
                  <a:lnTo>
                    <a:pt x="86" y="3"/>
                  </a:lnTo>
                  <a:lnTo>
                    <a:pt x="75" y="6"/>
                  </a:lnTo>
                  <a:lnTo>
                    <a:pt x="65" y="8"/>
                  </a:lnTo>
                  <a:lnTo>
                    <a:pt x="56" y="14"/>
                  </a:lnTo>
                  <a:lnTo>
                    <a:pt x="48" y="19"/>
                  </a:lnTo>
                  <a:lnTo>
                    <a:pt x="40" y="24"/>
                  </a:lnTo>
                  <a:lnTo>
                    <a:pt x="32" y="30"/>
                  </a:lnTo>
                  <a:lnTo>
                    <a:pt x="24" y="38"/>
                  </a:lnTo>
                  <a:lnTo>
                    <a:pt x="19" y="46"/>
                  </a:lnTo>
                  <a:lnTo>
                    <a:pt x="13" y="54"/>
                  </a:lnTo>
                  <a:lnTo>
                    <a:pt x="8" y="65"/>
                  </a:lnTo>
                  <a:lnTo>
                    <a:pt x="5" y="73"/>
                  </a:lnTo>
                  <a:lnTo>
                    <a:pt x="3" y="83"/>
                  </a:lnTo>
                  <a:lnTo>
                    <a:pt x="0" y="94"/>
                  </a:lnTo>
                  <a:lnTo>
                    <a:pt x="0" y="105"/>
                  </a:lnTo>
                  <a:lnTo>
                    <a:pt x="0" y="116"/>
                  </a:lnTo>
                  <a:lnTo>
                    <a:pt x="3" y="126"/>
                  </a:lnTo>
                  <a:lnTo>
                    <a:pt x="5" y="137"/>
                  </a:lnTo>
                  <a:lnTo>
                    <a:pt x="8" y="148"/>
                  </a:lnTo>
                  <a:lnTo>
                    <a:pt x="13" y="156"/>
                  </a:lnTo>
                  <a:lnTo>
                    <a:pt x="19" y="164"/>
                  </a:lnTo>
                  <a:lnTo>
                    <a:pt x="24" y="172"/>
                  </a:lnTo>
                  <a:lnTo>
                    <a:pt x="32" y="180"/>
                  </a:lnTo>
                  <a:lnTo>
                    <a:pt x="40" y="188"/>
                  </a:lnTo>
                  <a:lnTo>
                    <a:pt x="48" y="193"/>
                  </a:lnTo>
                  <a:lnTo>
                    <a:pt x="56" y="199"/>
                  </a:lnTo>
                  <a:lnTo>
                    <a:pt x="65" y="204"/>
                  </a:lnTo>
                  <a:lnTo>
                    <a:pt x="75" y="207"/>
                  </a:lnTo>
                  <a:lnTo>
                    <a:pt x="86" y="209"/>
                  </a:lnTo>
                  <a:lnTo>
                    <a:pt x="97" y="212"/>
                  </a:lnTo>
                  <a:lnTo>
                    <a:pt x="108" y="212"/>
                  </a:lnTo>
                  <a:lnTo>
                    <a:pt x="118" y="212"/>
                  </a:lnTo>
                  <a:lnTo>
                    <a:pt x="129" y="209"/>
                  </a:lnTo>
                  <a:lnTo>
                    <a:pt x="140" y="207"/>
                  </a:lnTo>
                  <a:lnTo>
                    <a:pt x="151" y="204"/>
                  </a:lnTo>
                  <a:lnTo>
                    <a:pt x="161" y="199"/>
                  </a:lnTo>
                  <a:lnTo>
                    <a:pt x="169" y="193"/>
                  </a:lnTo>
                  <a:lnTo>
                    <a:pt x="178" y="188"/>
                  </a:lnTo>
                  <a:lnTo>
                    <a:pt x="186" y="180"/>
                  </a:lnTo>
                  <a:lnTo>
                    <a:pt x="194" y="172"/>
                  </a:lnTo>
                  <a:lnTo>
                    <a:pt x="199" y="164"/>
                  </a:lnTo>
                  <a:lnTo>
                    <a:pt x="204" y="156"/>
                  </a:lnTo>
                  <a:lnTo>
                    <a:pt x="210" y="148"/>
                  </a:lnTo>
                  <a:lnTo>
                    <a:pt x="213" y="137"/>
                  </a:lnTo>
                  <a:lnTo>
                    <a:pt x="215" y="126"/>
                  </a:lnTo>
                  <a:lnTo>
                    <a:pt x="218" y="116"/>
                  </a:lnTo>
                  <a:lnTo>
                    <a:pt x="218" y="105"/>
                  </a:lnTo>
                  <a:lnTo>
                    <a:pt x="218" y="94"/>
                  </a:lnTo>
                  <a:lnTo>
                    <a:pt x="215" y="83"/>
                  </a:lnTo>
                  <a:lnTo>
                    <a:pt x="213" y="73"/>
                  </a:lnTo>
                  <a:lnTo>
                    <a:pt x="210" y="65"/>
                  </a:lnTo>
                  <a:lnTo>
                    <a:pt x="204" y="54"/>
                  </a:lnTo>
                  <a:lnTo>
                    <a:pt x="199" y="46"/>
                  </a:lnTo>
                  <a:lnTo>
                    <a:pt x="194" y="38"/>
                  </a:lnTo>
                  <a:lnTo>
                    <a:pt x="186" y="30"/>
                  </a:lnTo>
                  <a:lnTo>
                    <a:pt x="178" y="24"/>
                  </a:lnTo>
                  <a:lnTo>
                    <a:pt x="169" y="19"/>
                  </a:lnTo>
                  <a:lnTo>
                    <a:pt x="161" y="14"/>
                  </a:lnTo>
                  <a:lnTo>
                    <a:pt x="151" y="8"/>
                  </a:lnTo>
                  <a:lnTo>
                    <a:pt x="140" y="6"/>
                  </a:lnTo>
                  <a:lnTo>
                    <a:pt x="129" y="3"/>
                  </a:lnTo>
                  <a:lnTo>
                    <a:pt x="118" y="0"/>
                  </a:lnTo>
                  <a:lnTo>
                    <a:pt x="108"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85366" name="Rectangle 20"/>
            <p:cNvSpPr>
              <a:spLocks noChangeArrowheads="1"/>
            </p:cNvSpPr>
            <p:nvPr/>
          </p:nvSpPr>
          <p:spPr bwMode="auto">
            <a:xfrm>
              <a:off x="2653" y="1983"/>
              <a:ext cx="85" cy="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600" b="1">
                  <a:solidFill>
                    <a:schemeClr val="bg1"/>
                  </a:solidFill>
                </a:rPr>
                <a:t>Y</a:t>
              </a:r>
            </a:p>
          </p:txBody>
        </p:sp>
        <p:sp>
          <p:nvSpPr>
            <p:cNvPr id="185367" name="Line 21"/>
            <p:cNvSpPr>
              <a:spLocks noChangeShapeType="1"/>
            </p:cNvSpPr>
            <p:nvPr/>
          </p:nvSpPr>
          <p:spPr bwMode="auto">
            <a:xfrm>
              <a:off x="674" y="1448"/>
              <a:ext cx="280" cy="1"/>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68" name="Line 22"/>
            <p:cNvSpPr>
              <a:spLocks noChangeShapeType="1"/>
            </p:cNvSpPr>
            <p:nvPr/>
          </p:nvSpPr>
          <p:spPr bwMode="auto">
            <a:xfrm>
              <a:off x="2165" y="1140"/>
              <a:ext cx="419" cy="174"/>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69" name="Line 23"/>
            <p:cNvSpPr>
              <a:spLocks noChangeShapeType="1"/>
            </p:cNvSpPr>
            <p:nvPr/>
          </p:nvSpPr>
          <p:spPr bwMode="auto">
            <a:xfrm flipV="1">
              <a:off x="2192" y="1381"/>
              <a:ext cx="422" cy="357"/>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70" name="Line 24"/>
            <p:cNvSpPr>
              <a:spLocks noChangeShapeType="1"/>
            </p:cNvSpPr>
            <p:nvPr/>
          </p:nvSpPr>
          <p:spPr bwMode="auto">
            <a:xfrm>
              <a:off x="2197" y="1821"/>
              <a:ext cx="387" cy="201"/>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71" name="Line 25"/>
            <p:cNvSpPr>
              <a:spLocks noChangeShapeType="1"/>
            </p:cNvSpPr>
            <p:nvPr/>
          </p:nvSpPr>
          <p:spPr bwMode="auto">
            <a:xfrm flipV="1">
              <a:off x="1481" y="1228"/>
              <a:ext cx="183" cy="148"/>
            </a:xfrm>
            <a:prstGeom prst="line">
              <a:avLst/>
            </a:prstGeom>
            <a:noFill/>
            <a:ln w="555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72" name="Line 26"/>
            <p:cNvSpPr>
              <a:spLocks noChangeShapeType="1"/>
            </p:cNvSpPr>
            <p:nvPr/>
          </p:nvSpPr>
          <p:spPr bwMode="auto">
            <a:xfrm flipV="1">
              <a:off x="2030" y="1309"/>
              <a:ext cx="1" cy="268"/>
            </a:xfrm>
            <a:prstGeom prst="line">
              <a:avLst/>
            </a:prstGeom>
            <a:noFill/>
            <a:ln w="555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73" name="Line 27"/>
            <p:cNvSpPr>
              <a:spLocks noChangeShapeType="1"/>
            </p:cNvSpPr>
            <p:nvPr/>
          </p:nvSpPr>
          <p:spPr bwMode="auto">
            <a:xfrm>
              <a:off x="1497" y="1577"/>
              <a:ext cx="167" cy="104"/>
            </a:xfrm>
            <a:prstGeom prst="line">
              <a:avLst/>
            </a:prstGeom>
            <a:noFill/>
            <a:ln w="555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74" name="Rectangle 28"/>
            <p:cNvSpPr>
              <a:spLocks noChangeArrowheads="1"/>
            </p:cNvSpPr>
            <p:nvPr/>
          </p:nvSpPr>
          <p:spPr bwMode="auto">
            <a:xfrm>
              <a:off x="3050" y="853"/>
              <a:ext cx="608" cy="28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375" name="Rectangle 29"/>
            <p:cNvSpPr>
              <a:spLocks noChangeArrowheads="1"/>
            </p:cNvSpPr>
            <p:nvPr/>
          </p:nvSpPr>
          <p:spPr bwMode="auto">
            <a:xfrm>
              <a:off x="3131" y="896"/>
              <a:ext cx="526"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a:solidFill>
                    <a:srgbClr val="000000"/>
                  </a:solidFill>
                </a:rPr>
                <a:t>legend</a:t>
              </a:r>
              <a:r>
                <a:rPr lang="en-US" sz="1700" b="1">
                  <a:solidFill>
                    <a:srgbClr val="000000"/>
                  </a:solidFill>
                </a:rPr>
                <a:t>:</a:t>
              </a:r>
              <a:endParaRPr lang="en-US"/>
            </a:p>
          </p:txBody>
        </p:sp>
        <p:sp>
          <p:nvSpPr>
            <p:cNvPr id="185376" name="Rectangle 30"/>
            <p:cNvSpPr>
              <a:spLocks noChangeArrowheads="1"/>
            </p:cNvSpPr>
            <p:nvPr/>
          </p:nvSpPr>
          <p:spPr bwMode="auto">
            <a:xfrm>
              <a:off x="3548" y="898"/>
              <a:ext cx="38"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700">
                  <a:solidFill>
                    <a:srgbClr val="000000"/>
                  </a:solidFill>
                </a:rPr>
                <a:t> </a:t>
              </a:r>
              <a:endParaRPr lang="en-US"/>
            </a:p>
          </p:txBody>
        </p:sp>
        <p:sp>
          <p:nvSpPr>
            <p:cNvPr id="185377" name="Rectangle 31"/>
            <p:cNvSpPr>
              <a:spLocks noChangeArrowheads="1"/>
            </p:cNvSpPr>
            <p:nvPr/>
          </p:nvSpPr>
          <p:spPr bwMode="auto">
            <a:xfrm>
              <a:off x="4261" y="1432"/>
              <a:ext cx="731" cy="49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378" name="Rectangle 32"/>
            <p:cNvSpPr>
              <a:spLocks noChangeArrowheads="1"/>
            </p:cNvSpPr>
            <p:nvPr/>
          </p:nvSpPr>
          <p:spPr bwMode="auto">
            <a:xfrm>
              <a:off x="4341" y="1472"/>
              <a:ext cx="701"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a:solidFill>
                    <a:srgbClr val="000000"/>
                  </a:solidFill>
                </a:rPr>
                <a:t>customer </a:t>
              </a:r>
              <a:endParaRPr lang="en-US" sz="2000"/>
            </a:p>
          </p:txBody>
        </p:sp>
        <p:sp>
          <p:nvSpPr>
            <p:cNvPr id="185379" name="Rectangle 33"/>
            <p:cNvSpPr>
              <a:spLocks noChangeArrowheads="1"/>
            </p:cNvSpPr>
            <p:nvPr/>
          </p:nvSpPr>
          <p:spPr bwMode="auto">
            <a:xfrm>
              <a:off x="4341" y="1630"/>
              <a:ext cx="604"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a:solidFill>
                    <a:srgbClr val="000000"/>
                  </a:solidFill>
                </a:rPr>
                <a:t>network:</a:t>
              </a:r>
              <a:endParaRPr lang="en-US" sz="2000"/>
            </a:p>
          </p:txBody>
        </p:sp>
        <p:sp>
          <p:nvSpPr>
            <p:cNvPr id="185380" name="Rectangle 34"/>
            <p:cNvSpPr>
              <a:spLocks noChangeArrowheads="1"/>
            </p:cNvSpPr>
            <p:nvPr/>
          </p:nvSpPr>
          <p:spPr bwMode="auto">
            <a:xfrm>
              <a:off x="4823" y="1630"/>
              <a:ext cx="44"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a:solidFill>
                    <a:srgbClr val="000000"/>
                  </a:solidFill>
                </a:rPr>
                <a:t> </a:t>
              </a:r>
              <a:endParaRPr lang="en-US" sz="2000"/>
            </a:p>
          </p:txBody>
        </p:sp>
        <p:sp>
          <p:nvSpPr>
            <p:cNvPr id="185381" name="Rectangle 35"/>
            <p:cNvSpPr>
              <a:spLocks noChangeArrowheads="1"/>
            </p:cNvSpPr>
            <p:nvPr/>
          </p:nvSpPr>
          <p:spPr bwMode="auto">
            <a:xfrm>
              <a:off x="4261" y="869"/>
              <a:ext cx="697" cy="42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382" name="Rectangle 36"/>
            <p:cNvSpPr>
              <a:spLocks noChangeArrowheads="1"/>
            </p:cNvSpPr>
            <p:nvPr/>
          </p:nvSpPr>
          <p:spPr bwMode="auto">
            <a:xfrm>
              <a:off x="4341" y="909"/>
              <a:ext cx="5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a:solidFill>
                    <a:srgbClr val="000000"/>
                  </a:solidFill>
                </a:rPr>
                <a:t>provider</a:t>
              </a:r>
              <a:endParaRPr lang="en-US" sz="2000"/>
            </a:p>
          </p:txBody>
        </p:sp>
        <p:sp>
          <p:nvSpPr>
            <p:cNvPr id="185383" name="Rectangle 37"/>
            <p:cNvSpPr>
              <a:spLocks noChangeArrowheads="1"/>
            </p:cNvSpPr>
            <p:nvPr/>
          </p:nvSpPr>
          <p:spPr bwMode="auto">
            <a:xfrm>
              <a:off x="4796" y="909"/>
              <a:ext cx="44"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a:solidFill>
                    <a:srgbClr val="000000"/>
                  </a:solidFill>
                </a:rPr>
                <a:t> </a:t>
              </a:r>
              <a:endParaRPr lang="en-US" sz="2000"/>
            </a:p>
          </p:txBody>
        </p:sp>
        <p:sp>
          <p:nvSpPr>
            <p:cNvPr id="185384" name="Rectangle 38"/>
            <p:cNvSpPr>
              <a:spLocks noChangeArrowheads="1"/>
            </p:cNvSpPr>
            <p:nvPr/>
          </p:nvSpPr>
          <p:spPr bwMode="auto">
            <a:xfrm>
              <a:off x="4341" y="1064"/>
              <a:ext cx="560"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a:solidFill>
                    <a:srgbClr val="000000"/>
                  </a:solidFill>
                </a:rPr>
                <a:t>network</a:t>
              </a:r>
              <a:endParaRPr lang="en-US" sz="2000"/>
            </a:p>
          </p:txBody>
        </p:sp>
        <p:sp>
          <p:nvSpPr>
            <p:cNvPr id="185385" name="Rectangle 39"/>
            <p:cNvSpPr>
              <a:spLocks noChangeArrowheads="1"/>
            </p:cNvSpPr>
            <p:nvPr/>
          </p:nvSpPr>
          <p:spPr bwMode="auto">
            <a:xfrm>
              <a:off x="4785" y="1064"/>
              <a:ext cx="44"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a:solidFill>
                    <a:srgbClr val="000000"/>
                  </a:solidFill>
                </a:rPr>
                <a:t> </a:t>
              </a:r>
              <a:endParaRPr lang="en-US" sz="2000"/>
            </a:p>
          </p:txBody>
        </p:sp>
        <p:sp>
          <p:nvSpPr>
            <p:cNvPr id="185386" name="Freeform 40"/>
            <p:cNvSpPr>
              <a:spLocks/>
            </p:cNvSpPr>
            <p:nvPr/>
          </p:nvSpPr>
          <p:spPr bwMode="auto">
            <a:xfrm>
              <a:off x="3749" y="901"/>
              <a:ext cx="563" cy="362"/>
            </a:xfrm>
            <a:custGeom>
              <a:avLst/>
              <a:gdLst>
                <a:gd name="T0" fmla="*/ 162 w 563"/>
                <a:gd name="T1" fmla="*/ 0 h 362"/>
                <a:gd name="T2" fmla="*/ 132 w 563"/>
                <a:gd name="T3" fmla="*/ 5 h 362"/>
                <a:gd name="T4" fmla="*/ 108 w 563"/>
                <a:gd name="T5" fmla="*/ 13 h 362"/>
                <a:gd name="T6" fmla="*/ 81 w 563"/>
                <a:gd name="T7" fmla="*/ 30 h 362"/>
                <a:gd name="T8" fmla="*/ 60 w 563"/>
                <a:gd name="T9" fmla="*/ 48 h 362"/>
                <a:gd name="T10" fmla="*/ 35 w 563"/>
                <a:gd name="T11" fmla="*/ 72 h 362"/>
                <a:gd name="T12" fmla="*/ 14 w 563"/>
                <a:gd name="T13" fmla="*/ 102 h 362"/>
                <a:gd name="T14" fmla="*/ 3 w 563"/>
                <a:gd name="T15" fmla="*/ 126 h 362"/>
                <a:gd name="T16" fmla="*/ 0 w 563"/>
                <a:gd name="T17" fmla="*/ 140 h 362"/>
                <a:gd name="T18" fmla="*/ 0 w 563"/>
                <a:gd name="T19" fmla="*/ 156 h 362"/>
                <a:gd name="T20" fmla="*/ 3 w 563"/>
                <a:gd name="T21" fmla="*/ 180 h 362"/>
                <a:gd name="T22" fmla="*/ 17 w 563"/>
                <a:gd name="T23" fmla="*/ 212 h 362"/>
                <a:gd name="T24" fmla="*/ 35 w 563"/>
                <a:gd name="T25" fmla="*/ 241 h 362"/>
                <a:gd name="T26" fmla="*/ 60 w 563"/>
                <a:gd name="T27" fmla="*/ 268 h 362"/>
                <a:gd name="T28" fmla="*/ 81 w 563"/>
                <a:gd name="T29" fmla="*/ 292 h 362"/>
                <a:gd name="T30" fmla="*/ 103 w 563"/>
                <a:gd name="T31" fmla="*/ 316 h 362"/>
                <a:gd name="T32" fmla="*/ 119 w 563"/>
                <a:gd name="T33" fmla="*/ 327 h 362"/>
                <a:gd name="T34" fmla="*/ 135 w 563"/>
                <a:gd name="T35" fmla="*/ 335 h 362"/>
                <a:gd name="T36" fmla="*/ 156 w 563"/>
                <a:gd name="T37" fmla="*/ 341 h 362"/>
                <a:gd name="T38" fmla="*/ 183 w 563"/>
                <a:gd name="T39" fmla="*/ 346 h 362"/>
                <a:gd name="T40" fmla="*/ 200 w 563"/>
                <a:gd name="T41" fmla="*/ 349 h 362"/>
                <a:gd name="T42" fmla="*/ 240 w 563"/>
                <a:gd name="T43" fmla="*/ 354 h 362"/>
                <a:gd name="T44" fmla="*/ 286 w 563"/>
                <a:gd name="T45" fmla="*/ 357 h 362"/>
                <a:gd name="T46" fmla="*/ 334 w 563"/>
                <a:gd name="T47" fmla="*/ 359 h 362"/>
                <a:gd name="T48" fmla="*/ 385 w 563"/>
                <a:gd name="T49" fmla="*/ 362 h 362"/>
                <a:gd name="T50" fmla="*/ 434 w 563"/>
                <a:gd name="T51" fmla="*/ 359 h 362"/>
                <a:gd name="T52" fmla="*/ 477 w 563"/>
                <a:gd name="T53" fmla="*/ 351 h 362"/>
                <a:gd name="T54" fmla="*/ 504 w 563"/>
                <a:gd name="T55" fmla="*/ 343 h 362"/>
                <a:gd name="T56" fmla="*/ 517 w 563"/>
                <a:gd name="T57" fmla="*/ 335 h 362"/>
                <a:gd name="T58" fmla="*/ 528 w 563"/>
                <a:gd name="T59" fmla="*/ 325 h 362"/>
                <a:gd name="T60" fmla="*/ 541 w 563"/>
                <a:gd name="T61" fmla="*/ 306 h 362"/>
                <a:gd name="T62" fmla="*/ 555 w 563"/>
                <a:gd name="T63" fmla="*/ 274 h 362"/>
                <a:gd name="T64" fmla="*/ 560 w 563"/>
                <a:gd name="T65" fmla="*/ 236 h 362"/>
                <a:gd name="T66" fmla="*/ 563 w 563"/>
                <a:gd name="T67" fmla="*/ 193 h 362"/>
                <a:gd name="T68" fmla="*/ 560 w 563"/>
                <a:gd name="T69" fmla="*/ 153 h 362"/>
                <a:gd name="T70" fmla="*/ 557 w 563"/>
                <a:gd name="T71" fmla="*/ 113 h 362"/>
                <a:gd name="T72" fmla="*/ 552 w 563"/>
                <a:gd name="T73" fmla="*/ 78 h 362"/>
                <a:gd name="T74" fmla="*/ 547 w 563"/>
                <a:gd name="T75" fmla="*/ 59 h 362"/>
                <a:gd name="T76" fmla="*/ 544 w 563"/>
                <a:gd name="T77" fmla="*/ 46 h 362"/>
                <a:gd name="T78" fmla="*/ 539 w 563"/>
                <a:gd name="T79" fmla="*/ 30 h 362"/>
                <a:gd name="T80" fmla="*/ 533 w 563"/>
                <a:gd name="T81" fmla="*/ 22 h 362"/>
                <a:gd name="T82" fmla="*/ 522 w 563"/>
                <a:gd name="T83" fmla="*/ 19 h 362"/>
                <a:gd name="T84" fmla="*/ 506 w 563"/>
                <a:gd name="T85" fmla="*/ 16 h 362"/>
                <a:gd name="T86" fmla="*/ 479 w 563"/>
                <a:gd name="T87" fmla="*/ 16 h 362"/>
                <a:gd name="T88" fmla="*/ 466 w 563"/>
                <a:gd name="T89" fmla="*/ 13 h 362"/>
                <a:gd name="T90" fmla="*/ 450 w 563"/>
                <a:gd name="T91" fmla="*/ 11 h 362"/>
                <a:gd name="T92" fmla="*/ 409 w 563"/>
                <a:gd name="T93" fmla="*/ 11 h 362"/>
                <a:gd name="T94" fmla="*/ 364 w 563"/>
                <a:gd name="T95" fmla="*/ 13 h 362"/>
                <a:gd name="T96" fmla="*/ 321 w 563"/>
                <a:gd name="T97" fmla="*/ 13 h 362"/>
                <a:gd name="T98" fmla="*/ 283 w 563"/>
                <a:gd name="T99" fmla="*/ 11 h 362"/>
                <a:gd name="T100" fmla="*/ 248 w 563"/>
                <a:gd name="T101" fmla="*/ 5 h 362"/>
                <a:gd name="T102" fmla="*/ 213 w 563"/>
                <a:gd name="T103" fmla="*/ 0 h 362"/>
                <a:gd name="T104" fmla="*/ 186 w 563"/>
                <a:gd name="T105" fmla="*/ 0 h 362"/>
                <a:gd name="T106" fmla="*/ 175 w 563"/>
                <a:gd name="T107" fmla="*/ 0 h 3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63"/>
                <a:gd name="T163" fmla="*/ 0 h 362"/>
                <a:gd name="T164" fmla="*/ 563 w 563"/>
                <a:gd name="T165" fmla="*/ 362 h 3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63" h="362">
                  <a:moveTo>
                    <a:pt x="175" y="0"/>
                  </a:moveTo>
                  <a:lnTo>
                    <a:pt x="162" y="0"/>
                  </a:lnTo>
                  <a:lnTo>
                    <a:pt x="148" y="3"/>
                  </a:lnTo>
                  <a:lnTo>
                    <a:pt x="132" y="5"/>
                  </a:lnTo>
                  <a:lnTo>
                    <a:pt x="119" y="11"/>
                  </a:lnTo>
                  <a:lnTo>
                    <a:pt x="108" y="13"/>
                  </a:lnTo>
                  <a:lnTo>
                    <a:pt x="95" y="22"/>
                  </a:lnTo>
                  <a:lnTo>
                    <a:pt x="81" y="30"/>
                  </a:lnTo>
                  <a:lnTo>
                    <a:pt x="70" y="38"/>
                  </a:lnTo>
                  <a:lnTo>
                    <a:pt x="60" y="48"/>
                  </a:lnTo>
                  <a:lnTo>
                    <a:pt x="46" y="59"/>
                  </a:lnTo>
                  <a:lnTo>
                    <a:pt x="35" y="72"/>
                  </a:lnTo>
                  <a:lnTo>
                    <a:pt x="25" y="89"/>
                  </a:lnTo>
                  <a:lnTo>
                    <a:pt x="14" y="102"/>
                  </a:lnTo>
                  <a:lnTo>
                    <a:pt x="8" y="118"/>
                  </a:lnTo>
                  <a:lnTo>
                    <a:pt x="3" y="126"/>
                  </a:lnTo>
                  <a:lnTo>
                    <a:pt x="3" y="134"/>
                  </a:lnTo>
                  <a:lnTo>
                    <a:pt x="0" y="140"/>
                  </a:lnTo>
                  <a:lnTo>
                    <a:pt x="0" y="148"/>
                  </a:lnTo>
                  <a:lnTo>
                    <a:pt x="0" y="156"/>
                  </a:lnTo>
                  <a:lnTo>
                    <a:pt x="0" y="164"/>
                  </a:lnTo>
                  <a:lnTo>
                    <a:pt x="3" y="180"/>
                  </a:lnTo>
                  <a:lnTo>
                    <a:pt x="8" y="196"/>
                  </a:lnTo>
                  <a:lnTo>
                    <a:pt x="17" y="212"/>
                  </a:lnTo>
                  <a:lnTo>
                    <a:pt x="27" y="225"/>
                  </a:lnTo>
                  <a:lnTo>
                    <a:pt x="35" y="241"/>
                  </a:lnTo>
                  <a:lnTo>
                    <a:pt x="49" y="255"/>
                  </a:lnTo>
                  <a:lnTo>
                    <a:pt x="60" y="268"/>
                  </a:lnTo>
                  <a:lnTo>
                    <a:pt x="70" y="282"/>
                  </a:lnTo>
                  <a:lnTo>
                    <a:pt x="81" y="292"/>
                  </a:lnTo>
                  <a:lnTo>
                    <a:pt x="92" y="306"/>
                  </a:lnTo>
                  <a:lnTo>
                    <a:pt x="103" y="316"/>
                  </a:lnTo>
                  <a:lnTo>
                    <a:pt x="111" y="322"/>
                  </a:lnTo>
                  <a:lnTo>
                    <a:pt x="119" y="327"/>
                  </a:lnTo>
                  <a:lnTo>
                    <a:pt x="127" y="330"/>
                  </a:lnTo>
                  <a:lnTo>
                    <a:pt x="135" y="335"/>
                  </a:lnTo>
                  <a:lnTo>
                    <a:pt x="146" y="338"/>
                  </a:lnTo>
                  <a:lnTo>
                    <a:pt x="156" y="341"/>
                  </a:lnTo>
                  <a:lnTo>
                    <a:pt x="170" y="343"/>
                  </a:lnTo>
                  <a:lnTo>
                    <a:pt x="183" y="346"/>
                  </a:lnTo>
                  <a:lnTo>
                    <a:pt x="191" y="346"/>
                  </a:lnTo>
                  <a:lnTo>
                    <a:pt x="200" y="349"/>
                  </a:lnTo>
                  <a:lnTo>
                    <a:pt x="218" y="351"/>
                  </a:lnTo>
                  <a:lnTo>
                    <a:pt x="240" y="354"/>
                  </a:lnTo>
                  <a:lnTo>
                    <a:pt x="261" y="354"/>
                  </a:lnTo>
                  <a:lnTo>
                    <a:pt x="286" y="357"/>
                  </a:lnTo>
                  <a:lnTo>
                    <a:pt x="310" y="359"/>
                  </a:lnTo>
                  <a:lnTo>
                    <a:pt x="334" y="359"/>
                  </a:lnTo>
                  <a:lnTo>
                    <a:pt x="361" y="362"/>
                  </a:lnTo>
                  <a:lnTo>
                    <a:pt x="385" y="362"/>
                  </a:lnTo>
                  <a:lnTo>
                    <a:pt x="409" y="359"/>
                  </a:lnTo>
                  <a:lnTo>
                    <a:pt x="434" y="359"/>
                  </a:lnTo>
                  <a:lnTo>
                    <a:pt x="455" y="357"/>
                  </a:lnTo>
                  <a:lnTo>
                    <a:pt x="477" y="351"/>
                  </a:lnTo>
                  <a:lnTo>
                    <a:pt x="493" y="346"/>
                  </a:lnTo>
                  <a:lnTo>
                    <a:pt x="504" y="343"/>
                  </a:lnTo>
                  <a:lnTo>
                    <a:pt x="509" y="338"/>
                  </a:lnTo>
                  <a:lnTo>
                    <a:pt x="517" y="335"/>
                  </a:lnTo>
                  <a:lnTo>
                    <a:pt x="522" y="330"/>
                  </a:lnTo>
                  <a:lnTo>
                    <a:pt x="528" y="325"/>
                  </a:lnTo>
                  <a:lnTo>
                    <a:pt x="533" y="319"/>
                  </a:lnTo>
                  <a:lnTo>
                    <a:pt x="541" y="306"/>
                  </a:lnTo>
                  <a:lnTo>
                    <a:pt x="549" y="292"/>
                  </a:lnTo>
                  <a:lnTo>
                    <a:pt x="555" y="274"/>
                  </a:lnTo>
                  <a:lnTo>
                    <a:pt x="557" y="255"/>
                  </a:lnTo>
                  <a:lnTo>
                    <a:pt x="560" y="236"/>
                  </a:lnTo>
                  <a:lnTo>
                    <a:pt x="563" y="215"/>
                  </a:lnTo>
                  <a:lnTo>
                    <a:pt x="563" y="193"/>
                  </a:lnTo>
                  <a:lnTo>
                    <a:pt x="560" y="172"/>
                  </a:lnTo>
                  <a:lnTo>
                    <a:pt x="560" y="153"/>
                  </a:lnTo>
                  <a:lnTo>
                    <a:pt x="557" y="131"/>
                  </a:lnTo>
                  <a:lnTo>
                    <a:pt x="557" y="113"/>
                  </a:lnTo>
                  <a:lnTo>
                    <a:pt x="555" y="94"/>
                  </a:lnTo>
                  <a:lnTo>
                    <a:pt x="552" y="78"/>
                  </a:lnTo>
                  <a:lnTo>
                    <a:pt x="549" y="64"/>
                  </a:lnTo>
                  <a:lnTo>
                    <a:pt x="547" y="59"/>
                  </a:lnTo>
                  <a:lnTo>
                    <a:pt x="547" y="54"/>
                  </a:lnTo>
                  <a:lnTo>
                    <a:pt x="544" y="46"/>
                  </a:lnTo>
                  <a:lnTo>
                    <a:pt x="541" y="38"/>
                  </a:lnTo>
                  <a:lnTo>
                    <a:pt x="539" y="30"/>
                  </a:lnTo>
                  <a:lnTo>
                    <a:pt x="536" y="27"/>
                  </a:lnTo>
                  <a:lnTo>
                    <a:pt x="533" y="22"/>
                  </a:lnTo>
                  <a:lnTo>
                    <a:pt x="528" y="19"/>
                  </a:lnTo>
                  <a:lnTo>
                    <a:pt x="522" y="19"/>
                  </a:lnTo>
                  <a:lnTo>
                    <a:pt x="520" y="16"/>
                  </a:lnTo>
                  <a:lnTo>
                    <a:pt x="506" y="16"/>
                  </a:lnTo>
                  <a:lnTo>
                    <a:pt x="495" y="16"/>
                  </a:lnTo>
                  <a:lnTo>
                    <a:pt x="479" y="16"/>
                  </a:lnTo>
                  <a:lnTo>
                    <a:pt x="474" y="13"/>
                  </a:lnTo>
                  <a:lnTo>
                    <a:pt x="466" y="13"/>
                  </a:lnTo>
                  <a:lnTo>
                    <a:pt x="458" y="13"/>
                  </a:lnTo>
                  <a:lnTo>
                    <a:pt x="450" y="11"/>
                  </a:lnTo>
                  <a:lnTo>
                    <a:pt x="431" y="11"/>
                  </a:lnTo>
                  <a:lnTo>
                    <a:pt x="409" y="11"/>
                  </a:lnTo>
                  <a:lnTo>
                    <a:pt x="388" y="13"/>
                  </a:lnTo>
                  <a:lnTo>
                    <a:pt x="364" y="13"/>
                  </a:lnTo>
                  <a:lnTo>
                    <a:pt x="342" y="13"/>
                  </a:lnTo>
                  <a:lnTo>
                    <a:pt x="321" y="13"/>
                  </a:lnTo>
                  <a:lnTo>
                    <a:pt x="302" y="13"/>
                  </a:lnTo>
                  <a:lnTo>
                    <a:pt x="283" y="11"/>
                  </a:lnTo>
                  <a:lnTo>
                    <a:pt x="264" y="11"/>
                  </a:lnTo>
                  <a:lnTo>
                    <a:pt x="248" y="5"/>
                  </a:lnTo>
                  <a:lnTo>
                    <a:pt x="229" y="3"/>
                  </a:lnTo>
                  <a:lnTo>
                    <a:pt x="213" y="0"/>
                  </a:lnTo>
                  <a:lnTo>
                    <a:pt x="200" y="0"/>
                  </a:lnTo>
                  <a:lnTo>
                    <a:pt x="186" y="0"/>
                  </a:lnTo>
                  <a:lnTo>
                    <a:pt x="181" y="0"/>
                  </a:lnTo>
                  <a:lnTo>
                    <a:pt x="175"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85387" name="Freeform 41"/>
            <p:cNvSpPr>
              <a:spLocks/>
            </p:cNvSpPr>
            <p:nvPr/>
          </p:nvSpPr>
          <p:spPr bwMode="auto">
            <a:xfrm>
              <a:off x="4064" y="1504"/>
              <a:ext cx="218" cy="212"/>
            </a:xfrm>
            <a:custGeom>
              <a:avLst/>
              <a:gdLst>
                <a:gd name="T0" fmla="*/ 100 w 218"/>
                <a:gd name="T1" fmla="*/ 0 h 212"/>
                <a:gd name="T2" fmla="*/ 78 w 218"/>
                <a:gd name="T3" fmla="*/ 6 h 212"/>
                <a:gd name="T4" fmla="*/ 57 w 218"/>
                <a:gd name="T5" fmla="*/ 14 h 212"/>
                <a:gd name="T6" fmla="*/ 41 w 218"/>
                <a:gd name="T7" fmla="*/ 25 h 212"/>
                <a:gd name="T8" fmla="*/ 24 w 218"/>
                <a:gd name="T9" fmla="*/ 38 h 212"/>
                <a:gd name="T10" fmla="*/ 14 w 218"/>
                <a:gd name="T11" fmla="*/ 57 h 212"/>
                <a:gd name="T12" fmla="*/ 6 w 218"/>
                <a:gd name="T13" fmla="*/ 76 h 212"/>
                <a:gd name="T14" fmla="*/ 0 w 218"/>
                <a:gd name="T15" fmla="*/ 94 h 212"/>
                <a:gd name="T16" fmla="*/ 0 w 218"/>
                <a:gd name="T17" fmla="*/ 116 h 212"/>
                <a:gd name="T18" fmla="*/ 6 w 218"/>
                <a:gd name="T19" fmla="*/ 137 h 212"/>
                <a:gd name="T20" fmla="*/ 14 w 218"/>
                <a:gd name="T21" fmla="*/ 156 h 212"/>
                <a:gd name="T22" fmla="*/ 24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6 h 212"/>
                <a:gd name="T48" fmla="*/ 218 w 218"/>
                <a:gd name="T49" fmla="*/ 94 h 212"/>
                <a:gd name="T50" fmla="*/ 213 w 218"/>
                <a:gd name="T51" fmla="*/ 76 h 212"/>
                <a:gd name="T52" fmla="*/ 205 w 218"/>
                <a:gd name="T53" fmla="*/ 57 h 212"/>
                <a:gd name="T54" fmla="*/ 194 w 218"/>
                <a:gd name="T55" fmla="*/ 38 h 212"/>
                <a:gd name="T56" fmla="*/ 178 w 218"/>
                <a:gd name="T57" fmla="*/ 25 h 212"/>
                <a:gd name="T58" fmla="*/ 162 w 218"/>
                <a:gd name="T59" fmla="*/ 14 h 212"/>
                <a:gd name="T60" fmla="*/ 143 w 218"/>
                <a:gd name="T61" fmla="*/ 6 h 212"/>
                <a:gd name="T62" fmla="*/ 121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2"/>
                <a:gd name="T98" fmla="*/ 218 w 218"/>
                <a:gd name="T99" fmla="*/ 212 h 2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2">
                  <a:moveTo>
                    <a:pt x="111" y="0"/>
                  </a:moveTo>
                  <a:lnTo>
                    <a:pt x="100" y="0"/>
                  </a:lnTo>
                  <a:lnTo>
                    <a:pt x="89" y="3"/>
                  </a:lnTo>
                  <a:lnTo>
                    <a:pt x="78" y="6"/>
                  </a:lnTo>
                  <a:lnTo>
                    <a:pt x="67" y="8"/>
                  </a:lnTo>
                  <a:lnTo>
                    <a:pt x="57" y="14"/>
                  </a:lnTo>
                  <a:lnTo>
                    <a:pt x="49" y="19"/>
                  </a:lnTo>
                  <a:lnTo>
                    <a:pt x="41" y="25"/>
                  </a:lnTo>
                  <a:lnTo>
                    <a:pt x="33" y="33"/>
                  </a:lnTo>
                  <a:lnTo>
                    <a:pt x="24" y="38"/>
                  </a:lnTo>
                  <a:lnTo>
                    <a:pt x="19" y="46"/>
                  </a:lnTo>
                  <a:lnTo>
                    <a:pt x="14" y="57"/>
                  </a:lnTo>
                  <a:lnTo>
                    <a:pt x="8" y="65"/>
                  </a:lnTo>
                  <a:lnTo>
                    <a:pt x="6" y="76"/>
                  </a:lnTo>
                  <a:lnTo>
                    <a:pt x="3" y="84"/>
                  </a:lnTo>
                  <a:lnTo>
                    <a:pt x="0" y="94"/>
                  </a:lnTo>
                  <a:lnTo>
                    <a:pt x="0" y="105"/>
                  </a:lnTo>
                  <a:lnTo>
                    <a:pt x="0" y="116"/>
                  </a:lnTo>
                  <a:lnTo>
                    <a:pt x="3" y="126"/>
                  </a:lnTo>
                  <a:lnTo>
                    <a:pt x="6" y="137"/>
                  </a:lnTo>
                  <a:lnTo>
                    <a:pt x="8" y="148"/>
                  </a:lnTo>
                  <a:lnTo>
                    <a:pt x="14" y="156"/>
                  </a:lnTo>
                  <a:lnTo>
                    <a:pt x="19" y="164"/>
                  </a:lnTo>
                  <a:lnTo>
                    <a:pt x="24" y="172"/>
                  </a:lnTo>
                  <a:lnTo>
                    <a:pt x="33" y="180"/>
                  </a:lnTo>
                  <a:lnTo>
                    <a:pt x="41" y="188"/>
                  </a:lnTo>
                  <a:lnTo>
                    <a:pt x="49" y="193"/>
                  </a:lnTo>
                  <a:lnTo>
                    <a:pt x="57" y="199"/>
                  </a:lnTo>
                  <a:lnTo>
                    <a:pt x="67" y="204"/>
                  </a:lnTo>
                  <a:lnTo>
                    <a:pt x="78" y="207"/>
                  </a:lnTo>
                  <a:lnTo>
                    <a:pt x="89" y="210"/>
                  </a:lnTo>
                  <a:lnTo>
                    <a:pt x="100" y="212"/>
                  </a:lnTo>
                  <a:lnTo>
                    <a:pt x="111" y="212"/>
                  </a:lnTo>
                  <a:lnTo>
                    <a:pt x="121" y="212"/>
                  </a:lnTo>
                  <a:lnTo>
                    <a:pt x="132" y="210"/>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5" y="126"/>
                  </a:lnTo>
                  <a:lnTo>
                    <a:pt x="218" y="116"/>
                  </a:lnTo>
                  <a:lnTo>
                    <a:pt x="218" y="105"/>
                  </a:lnTo>
                  <a:lnTo>
                    <a:pt x="218" y="94"/>
                  </a:lnTo>
                  <a:lnTo>
                    <a:pt x="215" y="84"/>
                  </a:lnTo>
                  <a:lnTo>
                    <a:pt x="213" y="76"/>
                  </a:lnTo>
                  <a:lnTo>
                    <a:pt x="210" y="65"/>
                  </a:lnTo>
                  <a:lnTo>
                    <a:pt x="205" y="57"/>
                  </a:lnTo>
                  <a:lnTo>
                    <a:pt x="199" y="46"/>
                  </a:lnTo>
                  <a:lnTo>
                    <a:pt x="194" y="38"/>
                  </a:lnTo>
                  <a:lnTo>
                    <a:pt x="186" y="33"/>
                  </a:lnTo>
                  <a:lnTo>
                    <a:pt x="178" y="25"/>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2" name="TextBox 1"/>
          <p:cNvSpPr txBox="1"/>
          <p:nvPr/>
        </p:nvSpPr>
        <p:spPr>
          <a:xfrm>
            <a:off x="495165" y="3211422"/>
            <a:ext cx="7997077" cy="707886"/>
          </a:xfrm>
          <a:prstGeom prst="rect">
            <a:avLst/>
          </a:prstGeom>
          <a:noFill/>
        </p:spPr>
        <p:txBody>
          <a:bodyPr wrap="square" rtlCol="0">
            <a:spAutoFit/>
          </a:bodyPr>
          <a:lstStyle/>
          <a:p>
            <a:r>
              <a:rPr lang="en-US" sz="2000" dirty="0"/>
              <a:t>Suppose an ISP only wants to route traffic to/from its customer networks (does not want to carry transit traffic between other ISPs)</a:t>
            </a:r>
          </a:p>
        </p:txBody>
      </p:sp>
      <p:pic>
        <p:nvPicPr>
          <p:cNvPr id="49" name="Picture 4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165" y="801925"/>
            <a:ext cx="8301892" cy="256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 name="Rectangle 2"/>
          <p:cNvSpPr>
            <a:spLocks noGrp="1" noChangeArrowheads="1"/>
          </p:cNvSpPr>
          <p:nvPr>
            <p:ph type="title"/>
          </p:nvPr>
        </p:nvSpPr>
        <p:spPr>
          <a:xfrm>
            <a:off x="368746" y="6884"/>
            <a:ext cx="8610600" cy="1143000"/>
          </a:xfrm>
        </p:spPr>
        <p:txBody>
          <a:bodyPr/>
          <a:lstStyle/>
          <a:p>
            <a:pPr>
              <a:defRPr/>
            </a:pPr>
            <a:r>
              <a:rPr lang="en-US" sz="4000" dirty="0">
                <a:cs typeface="+mj-cs"/>
              </a:rPr>
              <a:t>BGP: achieving policy via advertisements</a:t>
            </a:r>
          </a:p>
        </p:txBody>
      </p:sp>
    </p:spTree>
    <p:extLst>
      <p:ext uri="{BB962C8B-B14F-4D97-AF65-F5344CB8AC3E}">
        <p14:creationId xmlns:p14="http://schemas.microsoft.com/office/powerpoint/2010/main" val="22602296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2">
            <a:extLst>
              <a:ext uri="{FF2B5EF4-FFF2-40B4-BE49-F238E27FC236}">
                <a16:creationId xmlns:a16="http://schemas.microsoft.com/office/drawing/2014/main" id="{D3EF8367-B150-6947-89A6-F9AC78A883C2}"/>
              </a:ext>
            </a:extLst>
          </p:cNvPr>
          <p:cNvGraphicFramePr>
            <a:graphicFrameLocks noGrp="1" noChangeAspect="1"/>
          </p:cNvGraphicFramePr>
          <p:nvPr>
            <p:ph idx="1"/>
            <p:extLst>
              <p:ext uri="{D42A27DB-BD31-4B8C-83A1-F6EECF244321}">
                <p14:modId xmlns:p14="http://schemas.microsoft.com/office/powerpoint/2010/main" val="1475447825"/>
              </p:ext>
            </p:extLst>
          </p:nvPr>
        </p:nvGraphicFramePr>
        <p:xfrm>
          <a:off x="663153" y="3168680"/>
          <a:ext cx="8136669" cy="2709863"/>
        </p:xfrm>
        <a:graphic>
          <a:graphicData uri="http://schemas.openxmlformats.org/presentationml/2006/ole">
            <mc:AlternateContent xmlns:mc="http://schemas.openxmlformats.org/markup-compatibility/2006">
              <mc:Choice xmlns:v="urn:schemas-microsoft-com:vml" Requires="v">
                <p:oleObj spid="_x0000_s14525" name="Visio" r:id="rId3" imgW="7419784" imgH="2710053" progId="Visio.Drawing.11">
                  <p:embed/>
                </p:oleObj>
              </mc:Choice>
              <mc:Fallback>
                <p:oleObj name="Visio" r:id="rId3" imgW="7419784" imgH="2710053" progId="Visio.Drawing.11">
                  <p:embed/>
                  <p:pic>
                    <p:nvPicPr>
                      <p:cNvPr id="9011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153" y="3168680"/>
                        <a:ext cx="8136669" cy="2709863"/>
                      </a:xfrm>
                      <a:prstGeom prst="rect">
                        <a:avLst/>
                      </a:prstGeom>
                      <a:noFill/>
                      <a:ln>
                        <a:noFill/>
                      </a:ln>
                    </p:spPr>
                  </p:pic>
                </p:oleObj>
              </mc:Fallback>
            </mc:AlternateContent>
          </a:graphicData>
        </a:graphic>
      </p:graphicFrame>
      <p:sp>
        <p:nvSpPr>
          <p:cNvPr id="2" name="Title 1">
            <a:extLst>
              <a:ext uri="{FF2B5EF4-FFF2-40B4-BE49-F238E27FC236}">
                <a16:creationId xmlns:a16="http://schemas.microsoft.com/office/drawing/2014/main" id="{BAC29BED-38A3-9648-8360-40F827385347}"/>
              </a:ext>
            </a:extLst>
          </p:cNvPr>
          <p:cNvSpPr>
            <a:spLocks noGrp="1"/>
          </p:cNvSpPr>
          <p:nvPr>
            <p:ph type="title"/>
          </p:nvPr>
        </p:nvSpPr>
        <p:spPr/>
        <p:txBody>
          <a:bodyPr/>
          <a:lstStyle/>
          <a:p>
            <a:r>
              <a:rPr lang="en-US" dirty="0"/>
              <a:t>Import and Export Policies</a:t>
            </a:r>
          </a:p>
        </p:txBody>
      </p:sp>
      <p:sp>
        <p:nvSpPr>
          <p:cNvPr id="4" name="Footer Placeholder 3">
            <a:extLst>
              <a:ext uri="{FF2B5EF4-FFF2-40B4-BE49-F238E27FC236}">
                <a16:creationId xmlns:a16="http://schemas.microsoft.com/office/drawing/2014/main" id="{CDC33CF6-DD43-D040-A8CC-34DA9293646D}"/>
              </a:ext>
            </a:extLst>
          </p:cNvPr>
          <p:cNvSpPr>
            <a:spLocks noGrp="1"/>
          </p:cNvSpPr>
          <p:nvPr>
            <p:ph type="ftr" sz="quarter" idx="11"/>
          </p:nvPr>
        </p:nvSpPr>
        <p:spPr/>
        <p:txBody>
          <a:bodyPr/>
          <a:lstStyle/>
          <a:p>
            <a:pPr>
              <a:defRPr/>
            </a:pPr>
            <a:r>
              <a:rPr lang="en-US"/>
              <a:t>Network Layer</a:t>
            </a:r>
          </a:p>
        </p:txBody>
      </p:sp>
      <p:sp>
        <p:nvSpPr>
          <p:cNvPr id="5" name="Slide Number Placeholder 4">
            <a:extLst>
              <a:ext uri="{FF2B5EF4-FFF2-40B4-BE49-F238E27FC236}">
                <a16:creationId xmlns:a16="http://schemas.microsoft.com/office/drawing/2014/main" id="{10FCC7C3-797B-824C-85A2-13698A2E5ECA}"/>
              </a:ext>
            </a:extLst>
          </p:cNvPr>
          <p:cNvSpPr>
            <a:spLocks noGrp="1"/>
          </p:cNvSpPr>
          <p:nvPr>
            <p:ph type="sldNum" sz="quarter" idx="12"/>
          </p:nvPr>
        </p:nvSpPr>
        <p:spPr/>
        <p:txBody>
          <a:bodyPr/>
          <a:lstStyle/>
          <a:p>
            <a:pPr>
              <a:defRPr/>
            </a:pPr>
            <a:r>
              <a:rPr lang="en-US"/>
              <a:t>4-</a:t>
            </a:r>
            <a:fld id="{D498B073-F070-8F40-A264-45FE158B6770}" type="slidenum">
              <a:rPr lang="en-US" smtClean="0"/>
              <a:pPr>
                <a:defRPr/>
              </a:pPr>
              <a:t>94</a:t>
            </a:fld>
            <a:endParaRPr lang="en-US"/>
          </a:p>
        </p:txBody>
      </p:sp>
      <p:sp>
        <p:nvSpPr>
          <p:cNvPr id="6" name="Text Box 6">
            <a:extLst>
              <a:ext uri="{FF2B5EF4-FFF2-40B4-BE49-F238E27FC236}">
                <a16:creationId xmlns:a16="http://schemas.microsoft.com/office/drawing/2014/main" id="{B6E5E591-72D7-7443-B867-CB7D87996F46}"/>
              </a:ext>
            </a:extLst>
          </p:cNvPr>
          <p:cNvSpPr txBox="1">
            <a:spLocks noChangeArrowheads="1"/>
          </p:cNvSpPr>
          <p:nvPr/>
        </p:nvSpPr>
        <p:spPr bwMode="auto">
          <a:xfrm>
            <a:off x="1066800" y="4724400"/>
            <a:ext cx="1006475" cy="825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3" tIns="45717" rIns="91433" bIns="45717">
            <a:spAutoFit/>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pPr>
              <a:buFontTx/>
              <a:buNone/>
            </a:pPr>
            <a:r>
              <a:rPr lang="en-US" sz="1600" b="0" i="0" dirty="0">
                <a:latin typeface="Arial" charset="0"/>
              </a:rPr>
              <a:t>BGP updates arrive</a:t>
            </a:r>
          </a:p>
        </p:txBody>
      </p:sp>
      <p:sp>
        <p:nvSpPr>
          <p:cNvPr id="7" name="Line 13">
            <a:extLst>
              <a:ext uri="{FF2B5EF4-FFF2-40B4-BE49-F238E27FC236}">
                <a16:creationId xmlns:a16="http://schemas.microsoft.com/office/drawing/2014/main" id="{522BC79E-3F7D-0D40-B8D4-1AFA7F3D9B58}"/>
              </a:ext>
            </a:extLst>
          </p:cNvPr>
          <p:cNvSpPr>
            <a:spLocks noChangeShapeType="1"/>
          </p:cNvSpPr>
          <p:nvPr/>
        </p:nvSpPr>
        <p:spPr bwMode="auto">
          <a:xfrm>
            <a:off x="1993531" y="2590800"/>
            <a:ext cx="0" cy="6858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3" tIns="45717" rIns="91433" bIns="45717"/>
          <a:lstStyle/>
          <a:p>
            <a:endParaRPr lang="en-US"/>
          </a:p>
        </p:txBody>
      </p:sp>
      <p:sp>
        <p:nvSpPr>
          <p:cNvPr id="8" name="Text Box 14">
            <a:extLst>
              <a:ext uri="{FF2B5EF4-FFF2-40B4-BE49-F238E27FC236}">
                <a16:creationId xmlns:a16="http://schemas.microsoft.com/office/drawing/2014/main" id="{51FFB1A0-8D7F-054B-BD19-F063538EE555}"/>
              </a:ext>
            </a:extLst>
          </p:cNvPr>
          <p:cNvSpPr txBox="1">
            <a:spLocks noChangeArrowheads="1"/>
          </p:cNvSpPr>
          <p:nvPr/>
        </p:nvSpPr>
        <p:spPr bwMode="auto">
          <a:xfrm>
            <a:off x="3260725" y="1949480"/>
            <a:ext cx="1311275"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3" tIns="45717" rIns="91433" bIns="45717">
            <a:spAutoFit/>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pPr>
              <a:buFontTx/>
              <a:buNone/>
            </a:pPr>
            <a:r>
              <a:rPr lang="en-US" sz="1600" b="0" i="0" dirty="0">
                <a:latin typeface="Arial" charset="0"/>
              </a:rPr>
              <a:t>Based on attributes</a:t>
            </a:r>
          </a:p>
        </p:txBody>
      </p:sp>
      <p:sp>
        <p:nvSpPr>
          <p:cNvPr id="9" name="Line 15">
            <a:extLst>
              <a:ext uri="{FF2B5EF4-FFF2-40B4-BE49-F238E27FC236}">
                <a16:creationId xmlns:a16="http://schemas.microsoft.com/office/drawing/2014/main" id="{3B8821BA-0135-D544-ACFE-38AB7193FFBB}"/>
              </a:ext>
            </a:extLst>
          </p:cNvPr>
          <p:cNvSpPr>
            <a:spLocks noChangeShapeType="1"/>
          </p:cNvSpPr>
          <p:nvPr/>
        </p:nvSpPr>
        <p:spPr bwMode="auto">
          <a:xfrm>
            <a:off x="3965945" y="2590800"/>
            <a:ext cx="0" cy="6858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3" tIns="45717" rIns="91433" bIns="45717"/>
          <a:lstStyle/>
          <a:p>
            <a:endParaRPr lang="en-US"/>
          </a:p>
        </p:txBody>
      </p:sp>
      <p:sp>
        <p:nvSpPr>
          <p:cNvPr id="10" name="Text Box 16">
            <a:extLst>
              <a:ext uri="{FF2B5EF4-FFF2-40B4-BE49-F238E27FC236}">
                <a16:creationId xmlns:a16="http://schemas.microsoft.com/office/drawing/2014/main" id="{75EEB112-7820-3E4A-B1CE-3A612E604E25}"/>
              </a:ext>
            </a:extLst>
          </p:cNvPr>
          <p:cNvSpPr txBox="1">
            <a:spLocks noChangeArrowheads="1"/>
          </p:cNvSpPr>
          <p:nvPr/>
        </p:nvSpPr>
        <p:spPr bwMode="auto">
          <a:xfrm>
            <a:off x="5350580" y="1561337"/>
            <a:ext cx="1311275" cy="1069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3" tIns="45717" rIns="91433" bIns="45717">
            <a:spAutoFit/>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pPr>
              <a:buFontTx/>
              <a:buNone/>
            </a:pPr>
            <a:r>
              <a:rPr lang="en-US" sz="1600" b="0" i="0" dirty="0">
                <a:latin typeface="Arial" charset="0"/>
              </a:rPr>
              <a:t>Best entry is entered in IP routing table</a:t>
            </a:r>
          </a:p>
        </p:txBody>
      </p:sp>
      <p:sp>
        <p:nvSpPr>
          <p:cNvPr id="11" name="Line 17">
            <a:extLst>
              <a:ext uri="{FF2B5EF4-FFF2-40B4-BE49-F238E27FC236}">
                <a16:creationId xmlns:a16="http://schemas.microsoft.com/office/drawing/2014/main" id="{2B8C8156-135C-C347-A1BF-F2C03FAFB0ED}"/>
              </a:ext>
            </a:extLst>
          </p:cNvPr>
          <p:cNvSpPr>
            <a:spLocks noChangeShapeType="1"/>
          </p:cNvSpPr>
          <p:nvPr/>
        </p:nvSpPr>
        <p:spPr bwMode="auto">
          <a:xfrm>
            <a:off x="5791200" y="2590800"/>
            <a:ext cx="0" cy="6858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3" tIns="45717" rIns="91433" bIns="45717"/>
          <a:lstStyle/>
          <a:p>
            <a:endParaRPr lang="en-US"/>
          </a:p>
        </p:txBody>
      </p:sp>
      <p:sp>
        <p:nvSpPr>
          <p:cNvPr id="12" name="Line 19">
            <a:extLst>
              <a:ext uri="{FF2B5EF4-FFF2-40B4-BE49-F238E27FC236}">
                <a16:creationId xmlns:a16="http://schemas.microsoft.com/office/drawing/2014/main" id="{8EFD7079-4D89-D44C-98AA-871AFD89B042}"/>
              </a:ext>
            </a:extLst>
          </p:cNvPr>
          <p:cNvSpPr>
            <a:spLocks noChangeShapeType="1"/>
          </p:cNvSpPr>
          <p:nvPr/>
        </p:nvSpPr>
        <p:spPr bwMode="auto">
          <a:xfrm>
            <a:off x="7538484" y="2631312"/>
            <a:ext cx="0" cy="6858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3" tIns="45717" rIns="91433" bIns="45717"/>
          <a:lstStyle/>
          <a:p>
            <a:endParaRPr lang="en-US"/>
          </a:p>
        </p:txBody>
      </p:sp>
      <p:sp>
        <p:nvSpPr>
          <p:cNvPr id="13" name="Line 21">
            <a:extLst>
              <a:ext uri="{FF2B5EF4-FFF2-40B4-BE49-F238E27FC236}">
                <a16:creationId xmlns:a16="http://schemas.microsoft.com/office/drawing/2014/main" id="{EE0131B9-7D90-354C-B730-94DC3FD6644B}"/>
              </a:ext>
            </a:extLst>
          </p:cNvPr>
          <p:cNvSpPr>
            <a:spLocks noChangeShapeType="1"/>
          </p:cNvSpPr>
          <p:nvPr/>
        </p:nvSpPr>
        <p:spPr bwMode="auto">
          <a:xfrm flipV="1">
            <a:off x="8305800" y="3911001"/>
            <a:ext cx="140165" cy="7561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3" tIns="45717" rIns="91433" bIns="45717"/>
          <a:lstStyle/>
          <a:p>
            <a:endParaRPr lang="en-US"/>
          </a:p>
        </p:txBody>
      </p:sp>
      <p:sp>
        <p:nvSpPr>
          <p:cNvPr id="14" name="TextBox 13">
            <a:extLst>
              <a:ext uri="{FF2B5EF4-FFF2-40B4-BE49-F238E27FC236}">
                <a16:creationId xmlns:a16="http://schemas.microsoft.com/office/drawing/2014/main" id="{EB239AB6-B97B-A64F-8B16-70524C5D72BC}"/>
              </a:ext>
            </a:extLst>
          </p:cNvPr>
          <p:cNvSpPr txBox="1"/>
          <p:nvPr/>
        </p:nvSpPr>
        <p:spPr>
          <a:xfrm>
            <a:off x="1507958" y="2085474"/>
            <a:ext cx="837089" cy="369332"/>
          </a:xfrm>
          <a:prstGeom prst="rect">
            <a:avLst/>
          </a:prstGeom>
          <a:noFill/>
        </p:spPr>
        <p:txBody>
          <a:bodyPr wrap="none" rtlCol="0">
            <a:spAutoFit/>
          </a:bodyPr>
          <a:lstStyle/>
          <a:p>
            <a:r>
              <a:rPr lang="en-US" dirty="0"/>
              <a:t>Policies</a:t>
            </a:r>
          </a:p>
        </p:txBody>
      </p:sp>
      <p:sp>
        <p:nvSpPr>
          <p:cNvPr id="15" name="TextBox 14">
            <a:extLst>
              <a:ext uri="{FF2B5EF4-FFF2-40B4-BE49-F238E27FC236}">
                <a16:creationId xmlns:a16="http://schemas.microsoft.com/office/drawing/2014/main" id="{DC2B8080-2FE1-F54A-9A7E-027750131B66}"/>
              </a:ext>
            </a:extLst>
          </p:cNvPr>
          <p:cNvSpPr txBox="1"/>
          <p:nvPr/>
        </p:nvSpPr>
        <p:spPr>
          <a:xfrm>
            <a:off x="7082602" y="2064764"/>
            <a:ext cx="837089" cy="369332"/>
          </a:xfrm>
          <a:prstGeom prst="rect">
            <a:avLst/>
          </a:prstGeom>
          <a:noFill/>
        </p:spPr>
        <p:txBody>
          <a:bodyPr wrap="none" rtlCol="0">
            <a:spAutoFit/>
          </a:bodyPr>
          <a:lstStyle/>
          <a:p>
            <a:r>
              <a:rPr lang="en-US" dirty="0"/>
              <a:t>Policies</a:t>
            </a:r>
          </a:p>
        </p:txBody>
      </p:sp>
      <p:sp>
        <p:nvSpPr>
          <p:cNvPr id="17" name="Line 8">
            <a:extLst>
              <a:ext uri="{FF2B5EF4-FFF2-40B4-BE49-F238E27FC236}">
                <a16:creationId xmlns:a16="http://schemas.microsoft.com/office/drawing/2014/main" id="{5B13623B-F89F-5040-A7EE-615782B17C5F}"/>
              </a:ext>
            </a:extLst>
          </p:cNvPr>
          <p:cNvSpPr>
            <a:spLocks noChangeShapeType="1"/>
          </p:cNvSpPr>
          <p:nvPr/>
        </p:nvSpPr>
        <p:spPr bwMode="auto">
          <a:xfrm flipH="1" flipV="1">
            <a:off x="1054565" y="3911001"/>
            <a:ext cx="263872" cy="7561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3" tIns="45717" rIns="91433" bIns="45717"/>
          <a:lstStyle/>
          <a:p>
            <a:endParaRPr lang="en-US"/>
          </a:p>
        </p:txBody>
      </p:sp>
      <p:sp>
        <p:nvSpPr>
          <p:cNvPr id="19" name="Text Box 20">
            <a:extLst>
              <a:ext uri="{FF2B5EF4-FFF2-40B4-BE49-F238E27FC236}">
                <a16:creationId xmlns:a16="http://schemas.microsoft.com/office/drawing/2014/main" id="{A7013360-53B8-5E48-ADF2-F4F67A042263}"/>
              </a:ext>
            </a:extLst>
          </p:cNvPr>
          <p:cNvSpPr txBox="1">
            <a:spLocks noChangeArrowheads="1"/>
          </p:cNvSpPr>
          <p:nvPr/>
        </p:nvSpPr>
        <p:spPr bwMode="auto">
          <a:xfrm>
            <a:off x="7919691" y="4692286"/>
            <a:ext cx="1006475" cy="8309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3" tIns="45717" rIns="91433" bIns="45717">
            <a:spAutoFit/>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pPr>
              <a:buFontTx/>
              <a:buNone/>
            </a:pPr>
            <a:r>
              <a:rPr lang="en-US" sz="1600" b="0" i="0" dirty="0">
                <a:latin typeface="Arial" charset="0"/>
              </a:rPr>
              <a:t>BGP updates depart</a:t>
            </a:r>
          </a:p>
        </p:txBody>
      </p:sp>
      <p:pic>
        <p:nvPicPr>
          <p:cNvPr id="20" name="Picture 42" descr="underline_base">
            <a:extLst>
              <a:ext uri="{FF2B5EF4-FFF2-40B4-BE49-F238E27FC236}">
                <a16:creationId xmlns:a16="http://schemas.microsoft.com/office/drawing/2014/main" id="{440FF71F-C8C2-9145-94C6-6983D25D391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094573"/>
            <a:ext cx="6128455" cy="1381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882430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75B7BA66-AFFC-6949-94C2-02BEA516DBB9}" type="slidenum">
              <a:rPr lang="en-US" sz="1400" b="0" i="0">
                <a:solidFill>
                  <a:schemeClr val="tx1"/>
                </a:solidFill>
                <a:latin typeface="Times New Roman" charset="0"/>
              </a:rPr>
              <a:pPr/>
              <a:t>95</a:t>
            </a:fld>
            <a:endParaRPr lang="en-US" sz="1400" b="0" i="0">
              <a:solidFill>
                <a:schemeClr val="tx1"/>
              </a:solidFill>
              <a:latin typeface="Times New Roman" charset="0"/>
            </a:endParaRPr>
          </a:p>
        </p:txBody>
      </p:sp>
      <p:sp>
        <p:nvSpPr>
          <p:cNvPr id="59394" name="Rectangle 2"/>
          <p:cNvSpPr>
            <a:spLocks noGrp="1" noChangeArrowheads="1"/>
          </p:cNvSpPr>
          <p:nvPr>
            <p:ph type="title"/>
          </p:nvPr>
        </p:nvSpPr>
        <p:spPr/>
        <p:txBody>
          <a:bodyPr/>
          <a:lstStyle/>
          <a:p>
            <a:r>
              <a:rPr lang="en-US" dirty="0">
                <a:ea typeface="ＭＳ Ｐゴシック" charset="0"/>
                <a:cs typeface="ＭＳ Ｐゴシック" charset="0"/>
              </a:rPr>
              <a:t>BGP interactions </a:t>
            </a:r>
          </a:p>
        </p:txBody>
      </p:sp>
      <p:sp>
        <p:nvSpPr>
          <p:cNvPr id="59395" name="Rectangle 3"/>
          <p:cNvSpPr>
            <a:spLocks noGrp="1" noChangeArrowheads="1"/>
          </p:cNvSpPr>
          <p:nvPr>
            <p:ph type="body" sz="half" idx="1"/>
          </p:nvPr>
        </p:nvSpPr>
        <p:spPr>
          <a:xfrm>
            <a:off x="838200" y="1371600"/>
            <a:ext cx="4800600" cy="5029200"/>
          </a:xfrm>
        </p:spPr>
        <p:txBody>
          <a:bodyPr/>
          <a:lstStyle/>
          <a:p>
            <a:pPr marL="381000" indent="-381000"/>
            <a:r>
              <a:rPr lang="en-US" sz="1800" dirty="0">
                <a:ea typeface="ＭＳ Ｐゴシック" charset="0"/>
                <a:cs typeface="ＭＳ Ｐゴシック" charset="0"/>
              </a:rPr>
              <a:t>BGP is executed between two routers</a:t>
            </a:r>
          </a:p>
          <a:p>
            <a:pPr marL="838200" lvl="1" indent="-381000"/>
            <a:r>
              <a:rPr lang="en-US" sz="1800" dirty="0">
                <a:ea typeface="ＭＳ Ｐゴシック" charset="0"/>
              </a:rPr>
              <a:t>BGP session</a:t>
            </a:r>
          </a:p>
          <a:p>
            <a:pPr marL="838200" lvl="1" indent="-381000"/>
            <a:r>
              <a:rPr lang="en-US" sz="1800" dirty="0">
                <a:ea typeface="ＭＳ Ｐゴシック" charset="0"/>
              </a:rPr>
              <a:t>BGP peers</a:t>
            </a:r>
          </a:p>
          <a:p>
            <a:pPr marL="381000" indent="-381000"/>
            <a:endParaRPr lang="en-US" sz="1800" dirty="0">
              <a:latin typeface="Arial" charset="0"/>
              <a:ea typeface="ＭＳ Ｐゴシック" charset="0"/>
              <a:cs typeface="ＭＳ Ｐゴシック" charset="0"/>
            </a:endParaRPr>
          </a:p>
          <a:p>
            <a:pPr marL="381000" indent="-381000"/>
            <a:r>
              <a:rPr lang="en-US" sz="1800" dirty="0"/>
              <a:t>p</a:t>
            </a:r>
            <a:r>
              <a:rPr lang="en-US" sz="1800" dirty="0">
                <a:ea typeface="ＭＳ Ｐゴシック" charset="0"/>
                <a:cs typeface="ＭＳ Ｐゴシック" charset="0"/>
              </a:rPr>
              <a:t>rocedure:</a:t>
            </a:r>
          </a:p>
          <a:p>
            <a:pPr marL="838200" lvl="1" indent="-381000">
              <a:buFontTx/>
              <a:buAutoNum type="arabicPeriod"/>
            </a:pPr>
            <a:r>
              <a:rPr lang="en-US" sz="1800" i="1" dirty="0"/>
              <a:t>e</a:t>
            </a:r>
            <a:r>
              <a:rPr lang="en-US" sz="1800" i="1" dirty="0">
                <a:ea typeface="ＭＳ Ｐゴシック" charset="0"/>
              </a:rPr>
              <a:t>stablishes TCP connection (port 179) to BGP peer</a:t>
            </a:r>
          </a:p>
          <a:p>
            <a:pPr marL="838200" lvl="1" indent="-381000">
              <a:buFontTx/>
              <a:buAutoNum type="arabicPeriod"/>
            </a:pPr>
            <a:r>
              <a:rPr lang="en-US" sz="1800" i="1" dirty="0"/>
              <a:t>e</a:t>
            </a:r>
            <a:r>
              <a:rPr lang="en-US" sz="1800" i="1" dirty="0">
                <a:ea typeface="ＭＳ Ｐゴシック" charset="0"/>
              </a:rPr>
              <a:t>xchange all BGP routes</a:t>
            </a:r>
          </a:p>
          <a:p>
            <a:pPr marL="838200" lvl="1" indent="-381000">
              <a:buFontTx/>
              <a:buAutoNum type="arabicPeriod"/>
            </a:pPr>
            <a:r>
              <a:rPr lang="en-US" sz="1800" i="1" dirty="0"/>
              <a:t>a</a:t>
            </a:r>
            <a:r>
              <a:rPr lang="en-US" sz="1800" i="1" dirty="0">
                <a:ea typeface="ＭＳ Ｐゴシック" charset="0"/>
              </a:rPr>
              <a:t>s long as connection is alive: </a:t>
            </a:r>
            <a:br>
              <a:rPr lang="en-US" sz="1800" i="1" dirty="0">
                <a:ea typeface="ＭＳ Ｐゴシック" charset="0"/>
              </a:rPr>
            </a:br>
            <a:r>
              <a:rPr lang="en-US" sz="1800" i="1" dirty="0">
                <a:ea typeface="ＭＳ Ｐゴシック" charset="0"/>
              </a:rPr>
              <a:t>Periodically send incremental updates</a:t>
            </a:r>
          </a:p>
          <a:p>
            <a:pPr marL="381000" indent="-381000"/>
            <a:endParaRPr lang="en-US" sz="1800" i="1" dirty="0">
              <a:ea typeface="ＭＳ Ｐゴシック" charset="0"/>
              <a:cs typeface="ＭＳ Ｐゴシック" charset="0"/>
            </a:endParaRPr>
          </a:p>
          <a:p>
            <a:pPr marL="381000" indent="-381000"/>
            <a:r>
              <a:rPr lang="en-US" sz="1800" b="1" dirty="0">
                <a:ea typeface="ＭＳ Ｐゴシック" charset="0"/>
                <a:cs typeface="ＭＳ Ｐゴシック" charset="0"/>
              </a:rPr>
              <a:t>Note:</a:t>
            </a:r>
            <a:r>
              <a:rPr lang="en-US" sz="1800" dirty="0">
                <a:ea typeface="ＭＳ Ｐゴシック" charset="0"/>
                <a:cs typeface="ＭＳ Ｐゴシック" charset="0"/>
              </a:rPr>
              <a:t> Not all autonomous systems need to run BGP. On many</a:t>
            </a:r>
            <a:r>
              <a:rPr lang="en-US" sz="1800" dirty="0">
                <a:solidFill>
                  <a:srgbClr val="FF0000"/>
                </a:solidFill>
                <a:ea typeface="ＭＳ Ｐゴシック" charset="0"/>
                <a:cs typeface="ＭＳ Ｐゴシック" charset="0"/>
              </a:rPr>
              <a:t> </a:t>
            </a:r>
            <a:r>
              <a:rPr lang="en-US" sz="1800" dirty="0">
                <a:solidFill>
                  <a:srgbClr val="C00000"/>
                </a:solidFill>
                <a:ea typeface="ＭＳ Ｐゴシック" charset="0"/>
                <a:cs typeface="ＭＳ Ｐゴシック" charset="0"/>
              </a:rPr>
              <a:t>stub </a:t>
            </a:r>
            <a:r>
              <a:rPr lang="en-US" sz="1800" dirty="0">
                <a:ea typeface="ＭＳ Ｐゴシック" charset="0"/>
                <a:cs typeface="ＭＳ Ｐゴシック" charset="0"/>
              </a:rPr>
              <a:t>networks, the route to the provider (if single ISP connection) can be </a:t>
            </a:r>
            <a:r>
              <a:rPr lang="en-US" sz="1800" dirty="0">
                <a:solidFill>
                  <a:srgbClr val="C00000"/>
                </a:solidFill>
                <a:ea typeface="ＭＳ Ｐゴシック" charset="0"/>
                <a:cs typeface="ＭＳ Ｐゴシック" charset="0"/>
              </a:rPr>
              <a:t>statically configured</a:t>
            </a:r>
          </a:p>
        </p:txBody>
      </p:sp>
      <p:graphicFrame>
        <p:nvGraphicFramePr>
          <p:cNvPr id="59396" name="Object 2"/>
          <p:cNvGraphicFramePr>
            <a:graphicFrameLocks noGrp="1" noChangeAspect="1"/>
          </p:cNvGraphicFramePr>
          <p:nvPr>
            <p:ph idx="4294967295"/>
          </p:nvPr>
        </p:nvGraphicFramePr>
        <p:xfrm>
          <a:off x="5562600" y="1524000"/>
          <a:ext cx="3271837" cy="4111625"/>
        </p:xfrm>
        <a:graphic>
          <a:graphicData uri="http://schemas.openxmlformats.org/presentationml/2006/ole">
            <mc:AlternateContent xmlns:mc="http://schemas.openxmlformats.org/markup-compatibility/2006">
              <mc:Choice xmlns:v="urn:schemas-microsoft-com:vml" Requires="v">
                <p:oleObj spid="_x0000_s25774" name="Visio" r:id="rId4" imgW="3276600" imgH="4127500" progId="Visio.Drawing.11">
                  <p:embed/>
                </p:oleObj>
              </mc:Choice>
              <mc:Fallback>
                <p:oleObj name="Visio" r:id="rId4" imgW="3276600" imgH="4127500" progId="Visio.Drawing.11">
                  <p:embed/>
                  <p:pic>
                    <p:nvPicPr>
                      <p:cNvPr id="5939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1524000"/>
                        <a:ext cx="3271837" cy="4111625"/>
                      </a:xfrm>
                      <a:prstGeom prst="rect">
                        <a:avLst/>
                      </a:prstGeom>
                      <a:noFill/>
                      <a:ln>
                        <a:noFill/>
                      </a:ln>
                      <a:extLst>
                        <a:ext uri="{909E8E84-426E-40dd-AFC4-6F175D3DCCD1}">
                          <a14:hiddenFill xmlns="" xmlns:a14="http://schemas.microsoft.com/office/drawing/2010/main">
                            <a:solidFill>
                              <a:srgbClr val="00CC99"/>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cxnSp>
        <p:nvCxnSpPr>
          <p:cNvPr id="3" name="Straight Arrow Connector 2"/>
          <p:cNvCxnSpPr>
            <a:cxnSpLocks/>
          </p:cNvCxnSpPr>
          <p:nvPr/>
        </p:nvCxnSpPr>
        <p:spPr bwMode="auto">
          <a:xfrm>
            <a:off x="2971800" y="1828800"/>
            <a:ext cx="3939363" cy="1690577"/>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 name="Straight Arrow Connector 4"/>
          <p:cNvCxnSpPr>
            <a:cxnSpLocks/>
          </p:cNvCxnSpPr>
          <p:nvPr/>
        </p:nvCxnSpPr>
        <p:spPr bwMode="auto">
          <a:xfrm>
            <a:off x="2860158" y="2254102"/>
            <a:ext cx="3845442" cy="170829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Arrow Connector 6"/>
          <p:cNvCxnSpPr>
            <a:cxnSpLocks/>
          </p:cNvCxnSpPr>
          <p:nvPr/>
        </p:nvCxnSpPr>
        <p:spPr bwMode="auto">
          <a:xfrm>
            <a:off x="2860158" y="2126512"/>
            <a:ext cx="3693042" cy="84528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5" name="Picture 4" descr="underline_base">
            <a:extLst>
              <a:ext uri="{FF2B5EF4-FFF2-40B4-BE49-F238E27FC236}">
                <a16:creationId xmlns:a16="http://schemas.microsoft.com/office/drawing/2014/main" id="{80C87194-0127-B947-AA64-834AFABECA8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938" y="1049339"/>
            <a:ext cx="3833369" cy="86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85194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Rectangle 2"/>
          <p:cNvSpPr>
            <a:spLocks noGrp="1" noChangeArrowheads="1"/>
          </p:cNvSpPr>
          <p:nvPr>
            <p:ph type="title"/>
          </p:nvPr>
        </p:nvSpPr>
        <p:spPr>
          <a:xfrm>
            <a:off x="533400" y="228600"/>
            <a:ext cx="7772400" cy="815974"/>
          </a:xfrm>
        </p:spPr>
        <p:txBody>
          <a:bodyPr/>
          <a:lstStyle/>
          <a:p>
            <a:r>
              <a:rPr lang="en-US" sz="4000" dirty="0">
                <a:latin typeface="Gill Sans MT" charset="0"/>
              </a:rPr>
              <a:t>BGP Message Types</a:t>
            </a:r>
            <a:endParaRPr lang="en-US" sz="3200" dirty="0">
              <a:latin typeface="Gill Sans MT" charset="0"/>
            </a:endParaRPr>
          </a:p>
        </p:txBody>
      </p:sp>
      <p:sp>
        <p:nvSpPr>
          <p:cNvPr id="166916" name="Rectangle 3"/>
          <p:cNvSpPr>
            <a:spLocks noGrp="1" noChangeArrowheads="1"/>
          </p:cNvSpPr>
          <p:nvPr>
            <p:ph type="body" idx="1"/>
          </p:nvPr>
        </p:nvSpPr>
        <p:spPr>
          <a:xfrm>
            <a:off x="533400" y="1524000"/>
            <a:ext cx="8229600" cy="5029200"/>
          </a:xfrm>
        </p:spPr>
        <p:txBody>
          <a:bodyPr/>
          <a:lstStyle/>
          <a:p>
            <a:pPr marL="293688" indent="-293688"/>
            <a:r>
              <a:rPr lang="en-US" sz="2400" dirty="0">
                <a:latin typeface="Gill Sans MT" charset="0"/>
              </a:rPr>
              <a:t>BGP messages exchanged between peers over TCP session</a:t>
            </a:r>
          </a:p>
          <a:p>
            <a:pPr marL="293688" indent="-293688"/>
            <a:r>
              <a:rPr lang="en-US" sz="2400" dirty="0">
                <a:latin typeface="Gill Sans MT" charset="0"/>
              </a:rPr>
              <a:t>BGP messages:</a:t>
            </a:r>
          </a:p>
          <a:p>
            <a:pPr marL="684213" lvl="1" indent="-227013">
              <a:lnSpc>
                <a:spcPct val="100000"/>
              </a:lnSpc>
            </a:pPr>
            <a:r>
              <a:rPr lang="en-US" dirty="0">
                <a:solidFill>
                  <a:srgbClr val="CC0000"/>
                </a:solidFill>
                <a:latin typeface="Gill Sans MT" charset="0"/>
              </a:rPr>
              <a:t>OPEN (Type 1):</a:t>
            </a:r>
            <a:r>
              <a:rPr lang="en-US" dirty="0">
                <a:latin typeface="Gill Sans MT" charset="0"/>
              </a:rPr>
              <a:t> opens TCP connection to remote BGP peer (port 179) and authenticates sending BGP peer</a:t>
            </a:r>
          </a:p>
          <a:p>
            <a:pPr marL="684213" lvl="1" indent="-227013">
              <a:lnSpc>
                <a:spcPct val="100000"/>
              </a:lnSpc>
            </a:pPr>
            <a:r>
              <a:rPr lang="en-US" dirty="0">
                <a:solidFill>
                  <a:srgbClr val="CC0000"/>
                </a:solidFill>
                <a:latin typeface="Gill Sans MT" charset="0"/>
              </a:rPr>
              <a:t>UPDATE (Type 2):</a:t>
            </a:r>
            <a:r>
              <a:rPr lang="en-US" dirty="0">
                <a:solidFill>
                  <a:srgbClr val="FF0000"/>
                </a:solidFill>
                <a:latin typeface="Gill Sans MT" charset="0"/>
              </a:rPr>
              <a:t> </a:t>
            </a:r>
            <a:r>
              <a:rPr lang="en-US" dirty="0">
                <a:latin typeface="Gill Sans MT" charset="0"/>
              </a:rPr>
              <a:t>advertises new path (or withdraws old)</a:t>
            </a:r>
          </a:p>
          <a:p>
            <a:pPr marL="684213" lvl="1" indent="-227013">
              <a:lnSpc>
                <a:spcPct val="100000"/>
              </a:lnSpc>
            </a:pPr>
            <a:r>
              <a:rPr lang="en-US" dirty="0">
                <a:solidFill>
                  <a:srgbClr val="CC0000"/>
                </a:solidFill>
                <a:latin typeface="Gill Sans MT" charset="0"/>
              </a:rPr>
              <a:t>KEEPALIVE (Type 3):</a:t>
            </a:r>
            <a:r>
              <a:rPr lang="en-US" dirty="0">
                <a:latin typeface="Gill Sans MT" charset="0"/>
              </a:rPr>
              <a:t> keeps connection alive in absence of UPDATES; also ACKs OPEN request</a:t>
            </a:r>
          </a:p>
          <a:p>
            <a:pPr marL="684213" lvl="1" indent="-227013">
              <a:lnSpc>
                <a:spcPct val="100000"/>
              </a:lnSpc>
            </a:pPr>
            <a:r>
              <a:rPr lang="en-US" dirty="0">
                <a:solidFill>
                  <a:srgbClr val="CC0000"/>
                </a:solidFill>
                <a:latin typeface="Gill Sans MT" charset="0"/>
              </a:rPr>
              <a:t>NOTIFICATION (Type 4):</a:t>
            </a:r>
            <a:r>
              <a:rPr lang="en-US" dirty="0">
                <a:latin typeface="Gill Sans MT" charset="0"/>
              </a:rPr>
              <a:t> reports errors in previous msg; also used to close connection</a:t>
            </a:r>
            <a:endParaRPr lang="en-US" sz="2800" dirty="0">
              <a:latin typeface="Gill Sans MT" charset="0"/>
            </a:endParaRPr>
          </a:p>
        </p:txBody>
      </p:sp>
      <p:pic>
        <p:nvPicPr>
          <p:cNvPr id="166917" name="Picture 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12" y="1044574"/>
            <a:ext cx="4182427" cy="2844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96</a:t>
            </a:fld>
            <a:endParaRPr lang="en-US" sz="1200" dirty="0">
              <a:latin typeface="Tahoma" charset="0"/>
            </a:endParaRPr>
          </a:p>
        </p:txBody>
      </p:sp>
      <p:sp>
        <p:nvSpPr>
          <p:cNvPr id="6"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24717894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D885FD2E-CB7C-6F47-AF13-7B6977813E7A}" type="slidenum">
              <a:rPr lang="en-US" sz="1400" b="0" i="0">
                <a:solidFill>
                  <a:schemeClr val="tx1"/>
                </a:solidFill>
                <a:latin typeface="Times New Roman" charset="0"/>
              </a:rPr>
              <a:pPr/>
              <a:t>97</a:t>
            </a:fld>
            <a:endParaRPr lang="en-US" sz="1400" b="0" i="0">
              <a:solidFill>
                <a:schemeClr val="tx1"/>
              </a:solidFill>
              <a:latin typeface="Times New Roman" charset="0"/>
            </a:endParaRPr>
          </a:p>
        </p:txBody>
      </p:sp>
      <p:sp>
        <p:nvSpPr>
          <p:cNvPr id="69634" name="Rectangle 2"/>
          <p:cNvSpPr>
            <a:spLocks noGrp="1" noChangeArrowheads="1"/>
          </p:cNvSpPr>
          <p:nvPr>
            <p:ph type="title"/>
          </p:nvPr>
        </p:nvSpPr>
        <p:spPr>
          <a:xfrm>
            <a:off x="490870" y="0"/>
            <a:ext cx="7772400" cy="1143000"/>
          </a:xfrm>
        </p:spPr>
        <p:txBody>
          <a:bodyPr/>
          <a:lstStyle/>
          <a:p>
            <a:r>
              <a:rPr lang="en-US" dirty="0">
                <a:latin typeface="Arial" charset="0"/>
                <a:ea typeface="ＭＳ Ｐゴシック" charset="0"/>
                <a:cs typeface="ＭＳ Ｐゴシック" charset="0"/>
              </a:rPr>
              <a:t>BGP routing information</a:t>
            </a:r>
          </a:p>
        </p:txBody>
      </p:sp>
      <p:sp>
        <p:nvSpPr>
          <p:cNvPr id="69635" name="Rectangle 3"/>
          <p:cNvSpPr>
            <a:spLocks noGrp="1" noChangeArrowheads="1"/>
          </p:cNvSpPr>
          <p:nvPr>
            <p:ph type="body" sz="half" idx="1"/>
          </p:nvPr>
        </p:nvSpPr>
        <p:spPr>
          <a:xfrm>
            <a:off x="558800" y="1371600"/>
            <a:ext cx="8382000" cy="5486400"/>
          </a:xfrm>
        </p:spPr>
        <p:txBody>
          <a:bodyPr/>
          <a:lstStyle/>
          <a:p>
            <a:pPr>
              <a:tabLst>
                <a:tab pos="1200150" algn="l"/>
                <a:tab pos="2857500" algn="l"/>
                <a:tab pos="5661025" algn="l"/>
              </a:tabLst>
            </a:pPr>
            <a:r>
              <a:rPr lang="en-US" dirty="0">
                <a:ea typeface="ＭＳ Ｐゴシック" charset="0"/>
                <a:cs typeface="ＭＳ Ｐゴシック" charset="0"/>
              </a:rPr>
              <a:t>BGP </a:t>
            </a:r>
            <a:r>
              <a:rPr lang="en-US" dirty="0">
                <a:solidFill>
                  <a:srgbClr val="C00000"/>
                </a:solidFill>
                <a:ea typeface="ＭＳ Ｐゴシック" charset="0"/>
                <a:cs typeface="ＭＳ Ｐゴシック" charset="0"/>
              </a:rPr>
              <a:t>route advertisement </a:t>
            </a:r>
            <a:r>
              <a:rPr lang="en-US" dirty="0">
                <a:ea typeface="ＭＳ Ｐゴシック" charset="0"/>
                <a:cs typeface="ＭＳ Ｐゴシック" charset="0"/>
              </a:rPr>
              <a:t>is sent in a BGP UPDATE message</a:t>
            </a:r>
          </a:p>
          <a:p>
            <a:pPr>
              <a:tabLst>
                <a:tab pos="1200150" algn="l"/>
                <a:tab pos="2857500" algn="l"/>
                <a:tab pos="5661025" algn="l"/>
              </a:tabLst>
            </a:pPr>
            <a:endParaRPr lang="en-US" dirty="0">
              <a:ea typeface="ＭＳ Ｐゴシック" charset="0"/>
              <a:cs typeface="ＭＳ Ｐゴシック" charset="0"/>
            </a:endParaRPr>
          </a:p>
          <a:p>
            <a:pPr>
              <a:tabLst>
                <a:tab pos="1200150" algn="l"/>
                <a:tab pos="2857500" algn="l"/>
                <a:tab pos="5661025" algn="l"/>
              </a:tabLst>
            </a:pPr>
            <a:r>
              <a:rPr lang="en-US" dirty="0"/>
              <a:t>a</a:t>
            </a:r>
            <a:r>
              <a:rPr lang="en-US" dirty="0">
                <a:ea typeface="ＭＳ Ｐゴシック" charset="0"/>
                <a:cs typeface="ＭＳ Ｐゴシック" charset="0"/>
              </a:rPr>
              <a:t> route is announced as a </a:t>
            </a:r>
            <a:r>
              <a:rPr lang="en-US" b="1" dirty="0">
                <a:ea typeface="ＭＳ Ｐゴシック" charset="0"/>
                <a:cs typeface="ＭＳ Ｐゴシック" charset="0"/>
              </a:rPr>
              <a:t>Network Prefix, </a:t>
            </a:r>
            <a:r>
              <a:rPr lang="en-US" dirty="0">
                <a:ea typeface="ＭＳ Ｐゴシック" charset="0"/>
                <a:cs typeface="ＭＳ Ｐゴシック" charset="0"/>
              </a:rPr>
              <a:t> </a:t>
            </a:r>
            <a:r>
              <a:rPr lang="en-US" dirty="0">
                <a:ea typeface="ＭＳ Ｐゴシック" charset="0"/>
              </a:rPr>
              <a:t>e.g., 10.0.1.0/24,</a:t>
            </a:r>
            <a:r>
              <a:rPr lang="en-US" dirty="0"/>
              <a:t> </a:t>
            </a:r>
            <a:r>
              <a:rPr lang="en-US" dirty="0">
                <a:ea typeface="ＭＳ Ｐゴシック" charset="0"/>
                <a:cs typeface="ＭＳ Ｐゴシック" charset="0"/>
              </a:rPr>
              <a:t>and </a:t>
            </a:r>
            <a:r>
              <a:rPr lang="en-US" b="1" dirty="0">
                <a:ea typeface="ＭＳ Ｐゴシック" charset="0"/>
                <a:cs typeface="ＭＳ Ｐゴシック" charset="0"/>
              </a:rPr>
              <a:t>Attributes</a:t>
            </a:r>
          </a:p>
          <a:p>
            <a:pPr marL="0" indent="0">
              <a:buNone/>
              <a:tabLst>
                <a:tab pos="1200150" algn="l"/>
                <a:tab pos="2857500" algn="l"/>
                <a:tab pos="5661025" algn="l"/>
              </a:tabLst>
            </a:pPr>
            <a:endParaRPr lang="en-US" dirty="0">
              <a:ea typeface="ＭＳ Ｐゴシック" charset="0"/>
              <a:cs typeface="ＭＳ Ｐゴシック" charset="0"/>
            </a:endParaRPr>
          </a:p>
          <a:p>
            <a:pPr>
              <a:tabLst>
                <a:tab pos="1200150" algn="l"/>
                <a:tab pos="2857500" algn="l"/>
                <a:tab pos="5661025" algn="l"/>
              </a:tabLst>
            </a:pPr>
            <a:r>
              <a:rPr lang="en-US" b="1" dirty="0">
                <a:solidFill>
                  <a:srgbClr val="C00000"/>
                </a:solidFill>
                <a:ea typeface="ＭＳ Ｐゴシック" charset="0"/>
                <a:cs typeface="ＭＳ Ｐゴシック" charset="0"/>
              </a:rPr>
              <a:t>Attributes</a:t>
            </a:r>
            <a:r>
              <a:rPr lang="en-US" dirty="0">
                <a:ea typeface="ＭＳ Ｐゴシック" charset="0"/>
                <a:cs typeface="ＭＳ Ｐゴシック" charset="0"/>
              </a:rPr>
              <a:t> specify details about a route:</a:t>
            </a:r>
          </a:p>
          <a:p>
            <a:pPr lvl="1">
              <a:tabLst>
                <a:tab pos="1200150" algn="l"/>
                <a:tab pos="2857500" algn="l"/>
                <a:tab pos="5661025" algn="l"/>
              </a:tabLst>
            </a:pPr>
            <a:r>
              <a:rPr lang="en-US" sz="2800" dirty="0">
                <a:ea typeface="ＭＳ Ｐゴシック" charset="0"/>
              </a:rPr>
              <a:t>Mandatory attributes:</a:t>
            </a:r>
          </a:p>
          <a:p>
            <a:pPr>
              <a:buFontTx/>
              <a:buNone/>
              <a:tabLst>
                <a:tab pos="1200150" algn="l"/>
                <a:tab pos="2857500" algn="l"/>
                <a:tab pos="5661025" algn="l"/>
              </a:tabLst>
            </a:pPr>
            <a:r>
              <a:rPr lang="en-US" b="1" dirty="0">
                <a:ea typeface="ＭＳ Ｐゴシック" charset="0"/>
                <a:cs typeface="ＭＳ Ｐゴシック" charset="0"/>
              </a:rPr>
              <a:t>		</a:t>
            </a:r>
            <a:r>
              <a:rPr lang="en-US" sz="2400" b="1" dirty="0">
                <a:solidFill>
                  <a:srgbClr val="C00000"/>
                </a:solidFill>
                <a:ea typeface="ＭＳ Ｐゴシック" charset="0"/>
                <a:cs typeface="ＭＳ Ｐゴシック" charset="0"/>
              </a:rPr>
              <a:t>ORIGIN                     </a:t>
            </a:r>
          </a:p>
          <a:p>
            <a:pPr>
              <a:buFontTx/>
              <a:buNone/>
              <a:tabLst>
                <a:tab pos="1200150" algn="l"/>
                <a:tab pos="2857500" algn="l"/>
                <a:tab pos="5661025" algn="l"/>
              </a:tabLst>
            </a:pPr>
            <a:r>
              <a:rPr lang="en-US" sz="2400" b="1" dirty="0">
                <a:solidFill>
                  <a:srgbClr val="C00000"/>
                </a:solidFill>
                <a:ea typeface="ＭＳ Ｐゴシック" charset="0"/>
                <a:cs typeface="ＭＳ Ｐゴシック" charset="0"/>
              </a:rPr>
              <a:t>		AS_PATH                           	</a:t>
            </a:r>
          </a:p>
          <a:p>
            <a:pPr>
              <a:buFontTx/>
              <a:buNone/>
              <a:tabLst>
                <a:tab pos="1200150" algn="l"/>
                <a:tab pos="2857500" algn="l"/>
                <a:tab pos="5661025" algn="l"/>
              </a:tabLst>
            </a:pPr>
            <a:r>
              <a:rPr lang="en-US" sz="2400" b="1" dirty="0">
                <a:solidFill>
                  <a:srgbClr val="C00000"/>
                </a:solidFill>
                <a:ea typeface="ＭＳ Ｐゴシック" charset="0"/>
                <a:cs typeface="ＭＳ Ｐゴシック" charset="0"/>
              </a:rPr>
              <a:t>		NEXT_HOP   </a:t>
            </a:r>
          </a:p>
          <a:p>
            <a:pPr lvl="1">
              <a:tabLst>
                <a:tab pos="1200150" algn="l"/>
                <a:tab pos="2857500" algn="l"/>
                <a:tab pos="5661025" algn="l"/>
              </a:tabLst>
            </a:pPr>
            <a:r>
              <a:rPr lang="en-US" sz="2800" dirty="0">
                <a:ea typeface="ＭＳ Ｐゴシック" charset="0"/>
              </a:rPr>
              <a:t>many other attributes</a:t>
            </a:r>
          </a:p>
        </p:txBody>
      </p:sp>
      <p:pic>
        <p:nvPicPr>
          <p:cNvPr id="5" name="Picture 4" descr="underline_base">
            <a:extLst>
              <a:ext uri="{FF2B5EF4-FFF2-40B4-BE49-F238E27FC236}">
                <a16:creationId xmlns:a16="http://schemas.microsoft.com/office/drawing/2014/main" id="{1AEC1A6E-D994-B848-97A7-AB4CF79150C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43" y="900353"/>
            <a:ext cx="6085138" cy="242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90659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0C7F17DC-2526-C84A-BAB9-D3E2033769B0}" type="slidenum">
              <a:rPr lang="en-US" sz="1400" b="0" i="0">
                <a:solidFill>
                  <a:schemeClr val="tx1"/>
                </a:solidFill>
                <a:latin typeface="Times New Roman" charset="0"/>
              </a:rPr>
              <a:pPr/>
              <a:t>98</a:t>
            </a:fld>
            <a:endParaRPr lang="en-US" sz="1400" b="0" i="0">
              <a:solidFill>
                <a:schemeClr val="tx1"/>
              </a:solidFill>
              <a:latin typeface="Times New Roman" charset="0"/>
            </a:endParaRPr>
          </a:p>
        </p:txBody>
      </p:sp>
      <p:sp>
        <p:nvSpPr>
          <p:cNvPr id="71682" name="Rectangle 3"/>
          <p:cNvSpPr>
            <a:spLocks noGrp="1" noChangeArrowheads="1"/>
          </p:cNvSpPr>
          <p:nvPr>
            <p:ph type="title"/>
          </p:nvPr>
        </p:nvSpPr>
        <p:spPr>
          <a:xfrm>
            <a:off x="533400" y="228600"/>
            <a:ext cx="7772400" cy="558209"/>
          </a:xfrm>
        </p:spPr>
        <p:txBody>
          <a:bodyPr/>
          <a:lstStyle/>
          <a:p>
            <a:r>
              <a:rPr lang="en-US" dirty="0">
                <a:ea typeface="ＭＳ Ｐゴシック" charset="0"/>
                <a:cs typeface="ＭＳ Ｐゴシック" charset="0"/>
              </a:rPr>
              <a:t>ORIGIN  attribute</a:t>
            </a:r>
          </a:p>
        </p:txBody>
      </p:sp>
      <p:sp>
        <p:nvSpPr>
          <p:cNvPr id="71683" name="Rectangle 4"/>
          <p:cNvSpPr>
            <a:spLocks noGrp="1" noChangeArrowheads="1"/>
          </p:cNvSpPr>
          <p:nvPr>
            <p:ph type="body" sz="half" idx="1"/>
          </p:nvPr>
        </p:nvSpPr>
        <p:spPr/>
        <p:txBody>
          <a:bodyPr/>
          <a:lstStyle/>
          <a:p>
            <a:pPr lvl="1">
              <a:buFontTx/>
              <a:buNone/>
            </a:pPr>
            <a:r>
              <a:rPr lang="en-US" sz="2000">
                <a:latin typeface="Arial" charset="0"/>
                <a:ea typeface="ＭＳ Ｐゴシック" charset="0"/>
              </a:rPr>
              <a:t> </a:t>
            </a:r>
          </a:p>
          <a:p>
            <a:pPr lvl="1">
              <a:buFontTx/>
              <a:buNone/>
            </a:pPr>
            <a:endParaRPr lang="en-US" sz="2000">
              <a:latin typeface="Arial" charset="0"/>
              <a:ea typeface="ＭＳ Ｐゴシック" charset="0"/>
            </a:endParaRPr>
          </a:p>
          <a:p>
            <a:pPr lvl="1">
              <a:buFontTx/>
              <a:buNone/>
            </a:pPr>
            <a:r>
              <a:rPr lang="en-US" sz="2000">
                <a:latin typeface="Arial" charset="0"/>
                <a:ea typeface="ＭＳ Ｐゴシック" charset="0"/>
              </a:rPr>
              <a:t>	</a:t>
            </a:r>
          </a:p>
        </p:txBody>
      </p:sp>
      <p:sp>
        <p:nvSpPr>
          <p:cNvPr id="71684" name="Rectangle 21"/>
          <p:cNvSpPr>
            <a:spLocks noGrp="1" noChangeArrowheads="1"/>
          </p:cNvSpPr>
          <p:nvPr>
            <p:ph type="body" sz="half" idx="2"/>
          </p:nvPr>
        </p:nvSpPr>
        <p:spPr>
          <a:xfrm>
            <a:off x="609600" y="1203539"/>
            <a:ext cx="7924800" cy="699874"/>
          </a:xfrm>
        </p:spPr>
        <p:txBody>
          <a:bodyPr/>
          <a:lstStyle/>
          <a:p>
            <a:pPr marL="0" indent="0">
              <a:buNone/>
            </a:pPr>
            <a:r>
              <a:rPr lang="en-US" sz="2000" dirty="0"/>
              <a:t>o</a:t>
            </a:r>
            <a:r>
              <a:rPr lang="en-US" sz="2000" dirty="0">
                <a:ea typeface="ＭＳ Ｐゴシック" charset="0"/>
                <a:cs typeface="ＭＳ Ｐゴシック" charset="0"/>
              </a:rPr>
              <a:t>riginating domain sends a route to a network (prefix - here 10.0.1.0/24) with </a:t>
            </a:r>
            <a:r>
              <a:rPr lang="en-US" sz="2000" dirty="0">
                <a:solidFill>
                  <a:srgbClr val="C00000"/>
                </a:solidFill>
                <a:ea typeface="ＭＳ Ｐゴシック" charset="0"/>
                <a:cs typeface="ＭＳ Ｐゴシック" charset="0"/>
              </a:rPr>
              <a:t>ORIGIN</a:t>
            </a:r>
            <a:r>
              <a:rPr lang="en-US" sz="2000" dirty="0">
                <a:ea typeface="ＭＳ Ｐゴシック" charset="0"/>
                <a:cs typeface="ＭＳ Ｐゴシック" charset="0"/>
              </a:rPr>
              <a:t> attribute (</a:t>
            </a:r>
            <a:r>
              <a:rPr lang="en-US" sz="2000" dirty="0">
                <a:solidFill>
                  <a:srgbClr val="C00000"/>
                </a:solidFill>
                <a:ea typeface="ＭＳ Ｐゴシック" charset="0"/>
                <a:cs typeface="ＭＳ Ｐゴシック" charset="0"/>
              </a:rPr>
              <a:t>AS number</a:t>
            </a:r>
            <a:r>
              <a:rPr lang="en-US" sz="2000" dirty="0">
                <a:ea typeface="ＭＳ Ｐゴシック" charset="0"/>
                <a:cs typeface="ＭＳ Ｐゴシック" charset="0"/>
              </a:rPr>
              <a:t>)</a:t>
            </a:r>
          </a:p>
          <a:p>
            <a:endParaRPr lang="en-US" sz="2000" dirty="0">
              <a:latin typeface="Arial" charset="0"/>
              <a:ea typeface="ＭＳ Ｐゴシック" charset="0"/>
              <a:cs typeface="ＭＳ Ｐゴシック" charset="0"/>
            </a:endParaRPr>
          </a:p>
        </p:txBody>
      </p:sp>
      <p:graphicFrame>
        <p:nvGraphicFramePr>
          <p:cNvPr id="71685" name="Object 2"/>
          <p:cNvGraphicFramePr>
            <a:graphicFrameLocks noGrp="1" noChangeAspect="1"/>
          </p:cNvGraphicFramePr>
          <p:nvPr>
            <p:ph sz="half" idx="4294967295"/>
          </p:nvPr>
        </p:nvGraphicFramePr>
        <p:xfrm>
          <a:off x="1524000" y="2438400"/>
          <a:ext cx="7239000" cy="3430587"/>
        </p:xfrm>
        <a:graphic>
          <a:graphicData uri="http://schemas.openxmlformats.org/presentationml/2006/ole">
            <mc:AlternateContent xmlns:mc="http://schemas.openxmlformats.org/markup-compatibility/2006">
              <mc:Choice xmlns:v="urn:schemas-microsoft-com:vml" Requires="v">
                <p:oleObj spid="_x0000_s26798" name="Visio" r:id="rId4" imgW="9093200" imgH="4318000" progId="Visio.Drawing.11">
                  <p:embed/>
                </p:oleObj>
              </mc:Choice>
              <mc:Fallback>
                <p:oleObj name="Visio" r:id="rId4" imgW="9093200" imgH="4318000" progId="Visio.Drawing.11">
                  <p:embed/>
                  <p:pic>
                    <p:nvPicPr>
                      <p:cNvPr id="7168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438400"/>
                        <a:ext cx="7239000" cy="34305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2" name="Group 25"/>
          <p:cNvGrpSpPr>
            <a:grpSpLocks/>
          </p:cNvGrpSpPr>
          <p:nvPr/>
        </p:nvGrpSpPr>
        <p:grpSpPr bwMode="auto">
          <a:xfrm>
            <a:off x="4267200" y="3200400"/>
            <a:ext cx="1316038" cy="663575"/>
            <a:chOff x="2160" y="2640"/>
            <a:chExt cx="829" cy="418"/>
          </a:xfrm>
        </p:grpSpPr>
        <p:sp>
          <p:nvSpPr>
            <p:cNvPr id="71701" name="Line 11"/>
            <p:cNvSpPr>
              <a:spLocks noChangeShapeType="1"/>
            </p:cNvSpPr>
            <p:nvPr/>
          </p:nvSpPr>
          <p:spPr bwMode="auto">
            <a:xfrm flipV="1">
              <a:off x="2256" y="2640"/>
              <a:ext cx="672" cy="0"/>
            </a:xfrm>
            <a:prstGeom prst="line">
              <a:avLst/>
            </a:prstGeom>
            <a:noFill/>
            <a:ln w="76200" cmpd="tri">
              <a:solidFill>
                <a:srgbClr val="FF0000"/>
              </a:solidFill>
              <a:round/>
              <a:headEnd/>
              <a:tailEnd type="triangle" w="med" len="med"/>
            </a:ln>
            <a:extLst>
              <a:ext uri="{909E8E84-426E-40dd-AFC4-6F175D3DCCD1}">
                <a14:hiddenFill xmlns="" xmlns:a14="http://schemas.microsoft.com/office/drawing/2010/main">
                  <a:noFill/>
                </a14:hiddenFill>
              </a:ext>
            </a:extLst>
          </p:spPr>
          <p:txBody>
            <a:bodyPr lIns="91433" tIns="45717" rIns="91433" bIns="45717"/>
            <a:lstStyle/>
            <a:p>
              <a:endParaRPr lang="en-US"/>
            </a:p>
          </p:txBody>
        </p:sp>
        <p:sp>
          <p:nvSpPr>
            <p:cNvPr id="71702" name="Text Box 12"/>
            <p:cNvSpPr txBox="1">
              <a:spLocks noChangeArrowheads="1"/>
            </p:cNvSpPr>
            <p:nvPr/>
          </p:nvSpPr>
          <p:spPr bwMode="auto">
            <a:xfrm>
              <a:off x="2160" y="2692"/>
              <a:ext cx="829"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spAutoFit/>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pPr>
                <a:buFontTx/>
                <a:buNone/>
              </a:pPr>
              <a:r>
                <a:rPr lang="en-US" sz="1600" b="0" i="0" dirty="0">
                  <a:solidFill>
                    <a:schemeClr val="tx1"/>
                  </a:solidFill>
                  <a:latin typeface="Arial" charset="0"/>
                </a:rPr>
                <a:t>10.0.1.0/24, </a:t>
              </a:r>
              <a:br>
                <a:rPr lang="en-US" sz="1600" b="0" i="0" dirty="0">
                  <a:solidFill>
                    <a:schemeClr val="tx1"/>
                  </a:solidFill>
                  <a:latin typeface="Arial" charset="0"/>
                </a:rPr>
              </a:br>
              <a:r>
                <a:rPr lang="en-US" sz="1600" b="0" i="0" dirty="0">
                  <a:solidFill>
                    <a:srgbClr val="C00000"/>
                  </a:solidFill>
                  <a:latin typeface="Arial" charset="0"/>
                </a:rPr>
                <a:t>ORIGIN {1}</a:t>
              </a:r>
            </a:p>
          </p:txBody>
        </p:sp>
      </p:grpSp>
      <p:grpSp>
        <p:nvGrpSpPr>
          <p:cNvPr id="3" name="Group 24"/>
          <p:cNvGrpSpPr>
            <a:grpSpLocks/>
          </p:cNvGrpSpPr>
          <p:nvPr/>
        </p:nvGrpSpPr>
        <p:grpSpPr bwMode="auto">
          <a:xfrm>
            <a:off x="6019800" y="5029200"/>
            <a:ext cx="1544638" cy="739775"/>
            <a:chOff x="3312" y="3744"/>
            <a:chExt cx="973" cy="466"/>
          </a:xfrm>
        </p:grpSpPr>
        <p:sp>
          <p:nvSpPr>
            <p:cNvPr id="71699" name="Text Box 13"/>
            <p:cNvSpPr txBox="1">
              <a:spLocks noChangeArrowheads="1"/>
            </p:cNvSpPr>
            <p:nvPr/>
          </p:nvSpPr>
          <p:spPr bwMode="auto">
            <a:xfrm>
              <a:off x="3456" y="3844"/>
              <a:ext cx="829"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spAutoFit/>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pPr>
                <a:buFontTx/>
                <a:buNone/>
              </a:pPr>
              <a:r>
                <a:rPr lang="en-US" sz="1600" b="0" i="0" dirty="0">
                  <a:solidFill>
                    <a:schemeClr val="tx1"/>
                  </a:solidFill>
                  <a:latin typeface="Arial" charset="0"/>
                </a:rPr>
                <a:t>10.0.1.0/24, </a:t>
              </a:r>
              <a:br>
                <a:rPr lang="en-US" sz="1600" b="0" i="0" dirty="0">
                  <a:solidFill>
                    <a:schemeClr val="tx1"/>
                  </a:solidFill>
                  <a:latin typeface="Arial" charset="0"/>
                </a:rPr>
              </a:br>
              <a:r>
                <a:rPr lang="en-US" sz="1600" b="0" i="0" dirty="0">
                  <a:solidFill>
                    <a:srgbClr val="C00000"/>
                  </a:solidFill>
                  <a:latin typeface="Arial" charset="0"/>
                </a:rPr>
                <a:t>ORIGIN {1}</a:t>
              </a:r>
            </a:p>
          </p:txBody>
        </p:sp>
        <p:sp>
          <p:nvSpPr>
            <p:cNvPr id="71700" name="Line 14"/>
            <p:cNvSpPr>
              <a:spLocks noChangeShapeType="1"/>
            </p:cNvSpPr>
            <p:nvPr/>
          </p:nvSpPr>
          <p:spPr bwMode="auto">
            <a:xfrm flipV="1">
              <a:off x="3312" y="3744"/>
              <a:ext cx="720" cy="192"/>
            </a:xfrm>
            <a:prstGeom prst="line">
              <a:avLst/>
            </a:prstGeom>
            <a:noFill/>
            <a:ln w="76200" cmpd="tri">
              <a:solidFill>
                <a:srgbClr val="FF0000"/>
              </a:solidFill>
              <a:round/>
              <a:headEnd/>
              <a:tailEnd type="triangle" w="med" len="med"/>
            </a:ln>
            <a:extLst>
              <a:ext uri="{909E8E84-426E-40dd-AFC4-6F175D3DCCD1}">
                <a14:hiddenFill xmlns="" xmlns:a14="http://schemas.microsoft.com/office/drawing/2010/main">
                  <a:noFill/>
                </a14:hiddenFill>
              </a:ext>
            </a:extLst>
          </p:spPr>
          <p:txBody>
            <a:bodyPr lIns="91433" tIns="45717" rIns="91433" bIns="45717"/>
            <a:lstStyle/>
            <a:p>
              <a:endParaRPr lang="en-US"/>
            </a:p>
          </p:txBody>
        </p:sp>
      </p:grpSp>
      <p:grpSp>
        <p:nvGrpSpPr>
          <p:cNvPr id="4" name="Group 26"/>
          <p:cNvGrpSpPr>
            <a:grpSpLocks/>
          </p:cNvGrpSpPr>
          <p:nvPr/>
        </p:nvGrpSpPr>
        <p:grpSpPr bwMode="auto">
          <a:xfrm>
            <a:off x="6781801" y="2590800"/>
            <a:ext cx="1697038" cy="838200"/>
            <a:chOff x="4272" y="1632"/>
            <a:chExt cx="1069" cy="528"/>
          </a:xfrm>
        </p:grpSpPr>
        <p:sp>
          <p:nvSpPr>
            <p:cNvPr id="71697" name="Line 15"/>
            <p:cNvSpPr>
              <a:spLocks noChangeShapeType="1"/>
            </p:cNvSpPr>
            <p:nvPr/>
          </p:nvSpPr>
          <p:spPr bwMode="auto">
            <a:xfrm>
              <a:off x="4272" y="1872"/>
              <a:ext cx="528" cy="288"/>
            </a:xfrm>
            <a:prstGeom prst="line">
              <a:avLst/>
            </a:prstGeom>
            <a:noFill/>
            <a:ln w="76200" cmpd="tri">
              <a:solidFill>
                <a:srgbClr val="FF0000"/>
              </a:solidFill>
              <a:round/>
              <a:headEnd/>
              <a:tailEnd type="triangle" w="med" len="med"/>
            </a:ln>
            <a:extLst>
              <a:ext uri="{909E8E84-426E-40dd-AFC4-6F175D3DCCD1}">
                <a14:hiddenFill xmlns="" xmlns:a14="http://schemas.microsoft.com/office/drawing/2010/main">
                  <a:noFill/>
                </a14:hiddenFill>
              </a:ext>
            </a:extLst>
          </p:spPr>
          <p:txBody>
            <a:bodyPr lIns="91433" tIns="45717" rIns="91433" bIns="45717"/>
            <a:lstStyle/>
            <a:p>
              <a:endParaRPr lang="en-US"/>
            </a:p>
          </p:txBody>
        </p:sp>
        <p:sp>
          <p:nvSpPr>
            <p:cNvPr id="71698" name="Text Box 16"/>
            <p:cNvSpPr txBox="1">
              <a:spLocks noChangeArrowheads="1"/>
            </p:cNvSpPr>
            <p:nvPr/>
          </p:nvSpPr>
          <p:spPr bwMode="auto">
            <a:xfrm>
              <a:off x="4512" y="1632"/>
              <a:ext cx="829"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spAutoFit/>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pPr>
                <a:buFontTx/>
                <a:buNone/>
              </a:pPr>
              <a:r>
                <a:rPr lang="en-US" sz="1600" b="0" i="0" dirty="0">
                  <a:solidFill>
                    <a:schemeClr val="tx1"/>
                  </a:solidFill>
                  <a:latin typeface="Arial" charset="0"/>
                </a:rPr>
                <a:t>10.0.1.0/24, </a:t>
              </a:r>
              <a:br>
                <a:rPr lang="en-US" sz="1600" b="0" i="0" dirty="0">
                  <a:solidFill>
                    <a:schemeClr val="tx1"/>
                  </a:solidFill>
                  <a:latin typeface="Arial" charset="0"/>
                </a:rPr>
              </a:br>
              <a:r>
                <a:rPr lang="en-US" sz="1600" b="0" i="0" dirty="0">
                  <a:solidFill>
                    <a:srgbClr val="C00000"/>
                  </a:solidFill>
                  <a:latin typeface="Arial" charset="0"/>
                </a:rPr>
                <a:t>ORIGIN {1}</a:t>
              </a:r>
            </a:p>
          </p:txBody>
        </p:sp>
      </p:grpSp>
      <p:grpSp>
        <p:nvGrpSpPr>
          <p:cNvPr id="5" name="Group 23"/>
          <p:cNvGrpSpPr>
            <a:grpSpLocks/>
          </p:cNvGrpSpPr>
          <p:nvPr/>
        </p:nvGrpSpPr>
        <p:grpSpPr bwMode="auto">
          <a:xfrm>
            <a:off x="838200" y="2895600"/>
            <a:ext cx="2303462" cy="2638425"/>
            <a:chOff x="85" y="2448"/>
            <a:chExt cx="1451" cy="1662"/>
          </a:xfrm>
        </p:grpSpPr>
        <p:sp>
          <p:nvSpPr>
            <p:cNvPr id="71692" name="Line 9"/>
            <p:cNvSpPr>
              <a:spLocks noChangeShapeType="1"/>
            </p:cNvSpPr>
            <p:nvPr/>
          </p:nvSpPr>
          <p:spPr bwMode="auto">
            <a:xfrm>
              <a:off x="960" y="3600"/>
              <a:ext cx="576" cy="192"/>
            </a:xfrm>
            <a:prstGeom prst="line">
              <a:avLst/>
            </a:prstGeom>
            <a:noFill/>
            <a:ln w="76200" cmpd="tri">
              <a:solidFill>
                <a:srgbClr val="FF0000"/>
              </a:solidFill>
              <a:round/>
              <a:headEnd/>
              <a:tailEnd type="triangle" w="med" len="med"/>
            </a:ln>
            <a:extLst>
              <a:ext uri="{909E8E84-426E-40dd-AFC4-6F175D3DCCD1}">
                <a14:hiddenFill xmlns="" xmlns:a14="http://schemas.microsoft.com/office/drawing/2010/main">
                  <a:noFill/>
                </a14:hiddenFill>
              </a:ext>
            </a:extLst>
          </p:spPr>
          <p:txBody>
            <a:bodyPr lIns="91433" tIns="45717" rIns="91433" bIns="45717"/>
            <a:lstStyle/>
            <a:p>
              <a:endParaRPr lang="en-US"/>
            </a:p>
          </p:txBody>
        </p:sp>
        <p:sp>
          <p:nvSpPr>
            <p:cNvPr id="71693" name="Text Box 10"/>
            <p:cNvSpPr txBox="1">
              <a:spLocks noChangeArrowheads="1"/>
            </p:cNvSpPr>
            <p:nvPr/>
          </p:nvSpPr>
          <p:spPr bwMode="auto">
            <a:xfrm>
              <a:off x="288" y="3744"/>
              <a:ext cx="829"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spAutoFit/>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pPr>
                <a:buFontTx/>
                <a:buNone/>
              </a:pPr>
              <a:r>
                <a:rPr lang="en-US" sz="1600" b="0" i="0" dirty="0">
                  <a:solidFill>
                    <a:schemeClr val="tx1"/>
                  </a:solidFill>
                  <a:latin typeface="Arial" charset="0"/>
                </a:rPr>
                <a:t>10.0.1.0/24, </a:t>
              </a:r>
              <a:br>
                <a:rPr lang="en-US" sz="1600" b="0" i="0" dirty="0">
                  <a:solidFill>
                    <a:schemeClr val="tx1"/>
                  </a:solidFill>
                  <a:latin typeface="Arial" charset="0"/>
                </a:rPr>
              </a:br>
              <a:r>
                <a:rPr lang="en-US" sz="1600" b="0" i="0" dirty="0">
                  <a:solidFill>
                    <a:srgbClr val="C00000"/>
                  </a:solidFill>
                  <a:latin typeface="Arial" charset="0"/>
                </a:rPr>
                <a:t>ORIGIN {1}</a:t>
              </a:r>
            </a:p>
          </p:txBody>
        </p:sp>
        <p:grpSp>
          <p:nvGrpSpPr>
            <p:cNvPr id="71694" name="Group 22"/>
            <p:cNvGrpSpPr>
              <a:grpSpLocks/>
            </p:cNvGrpSpPr>
            <p:nvPr/>
          </p:nvGrpSpPr>
          <p:grpSpPr bwMode="auto">
            <a:xfrm>
              <a:off x="85" y="2448"/>
              <a:ext cx="1259" cy="480"/>
              <a:chOff x="85" y="2448"/>
              <a:chExt cx="1259" cy="480"/>
            </a:xfrm>
          </p:grpSpPr>
          <p:sp>
            <p:nvSpPr>
              <p:cNvPr id="71695" name="Line 7"/>
              <p:cNvSpPr>
                <a:spLocks noChangeShapeType="1"/>
              </p:cNvSpPr>
              <p:nvPr/>
            </p:nvSpPr>
            <p:spPr bwMode="auto">
              <a:xfrm flipV="1">
                <a:off x="864" y="2640"/>
                <a:ext cx="480" cy="288"/>
              </a:xfrm>
              <a:prstGeom prst="line">
                <a:avLst/>
              </a:prstGeom>
              <a:noFill/>
              <a:ln w="76200" cmpd="tri">
                <a:solidFill>
                  <a:srgbClr val="FF0000"/>
                </a:solidFill>
                <a:round/>
                <a:headEnd/>
                <a:tailEnd type="triangle" w="med" len="med"/>
              </a:ln>
              <a:extLst>
                <a:ext uri="{909E8E84-426E-40dd-AFC4-6F175D3DCCD1}">
                  <a14:hiddenFill xmlns="" xmlns:a14="http://schemas.microsoft.com/office/drawing/2010/main">
                    <a:noFill/>
                  </a14:hiddenFill>
                </a:ext>
              </a:extLst>
            </p:spPr>
            <p:txBody>
              <a:bodyPr lIns="91433" tIns="45717" rIns="91433" bIns="45717"/>
              <a:lstStyle/>
              <a:p>
                <a:endParaRPr lang="en-US"/>
              </a:p>
            </p:txBody>
          </p:sp>
          <p:sp>
            <p:nvSpPr>
              <p:cNvPr id="71696" name="Text Box 17"/>
              <p:cNvSpPr txBox="1">
                <a:spLocks noChangeArrowheads="1"/>
              </p:cNvSpPr>
              <p:nvPr/>
            </p:nvSpPr>
            <p:spPr bwMode="auto">
              <a:xfrm>
                <a:off x="85" y="2448"/>
                <a:ext cx="829"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spAutoFit/>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pPr>
                  <a:buFontTx/>
                  <a:buNone/>
                </a:pPr>
                <a:r>
                  <a:rPr lang="en-US" sz="1600" b="0" i="0" dirty="0">
                    <a:solidFill>
                      <a:schemeClr val="tx1"/>
                    </a:solidFill>
                    <a:latin typeface="Arial" charset="0"/>
                  </a:rPr>
                  <a:t>10.0.1.0/24, </a:t>
                </a:r>
                <a:br>
                  <a:rPr lang="en-US" sz="1600" b="0" i="0" dirty="0">
                    <a:solidFill>
                      <a:schemeClr val="tx1"/>
                    </a:solidFill>
                    <a:latin typeface="Arial" charset="0"/>
                  </a:rPr>
                </a:br>
                <a:r>
                  <a:rPr lang="en-US" sz="1600" b="0" i="0" dirty="0">
                    <a:solidFill>
                      <a:srgbClr val="C00000"/>
                    </a:solidFill>
                    <a:latin typeface="Arial" charset="0"/>
                  </a:rPr>
                  <a:t>ORIGIN {1}</a:t>
                </a:r>
              </a:p>
            </p:txBody>
          </p:sp>
        </p:grpSp>
      </p:grpSp>
      <p:sp>
        <p:nvSpPr>
          <p:cNvPr id="71690" name="Rectangle 18"/>
          <p:cNvSpPr>
            <a:spLocks noChangeArrowheads="1"/>
          </p:cNvSpPr>
          <p:nvPr/>
        </p:nvSpPr>
        <p:spPr bwMode="auto">
          <a:xfrm>
            <a:off x="152400" y="1371600"/>
            <a:ext cx="8610600" cy="487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3" tIns="45717" rIns="91433" bIns="45717"/>
          <a:lstStyle/>
          <a:p>
            <a:pPr marL="342900" indent="-342900">
              <a:spcBef>
                <a:spcPct val="20000"/>
              </a:spcBef>
              <a:spcAft>
                <a:spcPct val="0"/>
              </a:spcAft>
              <a:tabLst>
                <a:tab pos="2857500" algn="l"/>
                <a:tab pos="5661025" algn="l"/>
              </a:tabLst>
            </a:pPr>
            <a:endParaRPr lang="en-US" sz="2000" b="0" i="0">
              <a:solidFill>
                <a:schemeClr val="tx1"/>
              </a:solidFill>
              <a:latin typeface="Arial" charset="0"/>
            </a:endParaRPr>
          </a:p>
        </p:txBody>
      </p:sp>
      <p:sp>
        <p:nvSpPr>
          <p:cNvPr id="6" name="TextBox 5"/>
          <p:cNvSpPr txBox="1"/>
          <p:nvPr/>
        </p:nvSpPr>
        <p:spPr>
          <a:xfrm>
            <a:off x="1015999" y="2286000"/>
            <a:ext cx="1685077" cy="369332"/>
          </a:xfrm>
          <a:prstGeom prst="rect">
            <a:avLst/>
          </a:prstGeom>
          <a:noFill/>
        </p:spPr>
        <p:txBody>
          <a:bodyPr wrap="none" rtlCol="0">
            <a:spAutoFit/>
          </a:bodyPr>
          <a:lstStyle/>
          <a:p>
            <a:r>
              <a:rPr lang="en-US" dirty="0">
                <a:solidFill>
                  <a:srgbClr val="C00000"/>
                </a:solidFill>
              </a:rPr>
              <a:t>Network Prefix</a:t>
            </a:r>
          </a:p>
        </p:txBody>
      </p:sp>
      <p:cxnSp>
        <p:nvCxnSpPr>
          <p:cNvPr id="8" name="Straight Arrow Connector 7"/>
          <p:cNvCxnSpPr/>
          <p:nvPr/>
        </p:nvCxnSpPr>
        <p:spPr bwMode="auto">
          <a:xfrm>
            <a:off x="1625600" y="2675467"/>
            <a:ext cx="16933" cy="23706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 name="TextBox 6">
            <a:extLst>
              <a:ext uri="{FF2B5EF4-FFF2-40B4-BE49-F238E27FC236}">
                <a16:creationId xmlns:a16="http://schemas.microsoft.com/office/drawing/2014/main" id="{DDB85917-60A8-1C46-9856-549857CCE536}"/>
              </a:ext>
            </a:extLst>
          </p:cNvPr>
          <p:cNvSpPr txBox="1"/>
          <p:nvPr/>
        </p:nvSpPr>
        <p:spPr>
          <a:xfrm>
            <a:off x="594305" y="4063566"/>
            <a:ext cx="1079142" cy="307777"/>
          </a:xfrm>
          <a:prstGeom prst="rect">
            <a:avLst/>
          </a:prstGeom>
          <a:noFill/>
        </p:spPr>
        <p:txBody>
          <a:bodyPr wrap="none" rtlCol="0">
            <a:spAutoFit/>
          </a:bodyPr>
          <a:lstStyle/>
          <a:p>
            <a:r>
              <a:rPr lang="en-US" sz="1400" dirty="0"/>
              <a:t>10.0.1.0/24</a:t>
            </a:r>
          </a:p>
        </p:txBody>
      </p:sp>
      <p:pic>
        <p:nvPicPr>
          <p:cNvPr id="26" name="Picture 25" descr="underline_base">
            <a:extLst>
              <a:ext uri="{FF2B5EF4-FFF2-40B4-BE49-F238E27FC236}">
                <a16:creationId xmlns:a16="http://schemas.microsoft.com/office/drawing/2014/main" id="{4C8EAF5C-4621-9E4D-A77C-723EC5B4C4AA}"/>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703" y="772763"/>
            <a:ext cx="4292009" cy="14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771689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par>
                          <p:cTn id="8" fill="hold" nodeType="afterGroup">
                            <p:stCondLst>
                              <p:cond delay="2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2000"/>
                                        <p:tgtEl>
                                          <p:spTgt spid="2"/>
                                        </p:tgtEl>
                                      </p:cBhvr>
                                    </p:animEffect>
                                  </p:childTnLst>
                                </p:cTn>
                              </p:par>
                              <p:par>
                                <p:cTn id="12" presetID="22" presetClass="entr" presetSubtype="8"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2000"/>
                                        <p:tgtEl>
                                          <p:spTgt spid="3"/>
                                        </p:tgtEl>
                                      </p:cBhvr>
                                    </p:animEffect>
                                  </p:childTnLst>
                                </p:cTn>
                              </p:par>
                            </p:childTnLst>
                          </p:cTn>
                        </p:par>
                        <p:par>
                          <p:cTn id="15" fill="hold" nodeType="afterGroup">
                            <p:stCondLst>
                              <p:cond delay="4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38" name="Object 23"/>
          <p:cNvGraphicFramePr>
            <a:graphicFrameLocks noChangeAspect="1"/>
          </p:cNvGraphicFramePr>
          <p:nvPr>
            <p:extLst>
              <p:ext uri="{D42A27DB-BD31-4B8C-83A1-F6EECF244321}">
                <p14:modId xmlns:p14="http://schemas.microsoft.com/office/powerpoint/2010/main" val="748268261"/>
              </p:ext>
            </p:extLst>
          </p:nvPr>
        </p:nvGraphicFramePr>
        <p:xfrm>
          <a:off x="1219200" y="3352800"/>
          <a:ext cx="7239000" cy="3430588"/>
        </p:xfrm>
        <a:graphic>
          <a:graphicData uri="http://schemas.openxmlformats.org/presentationml/2006/ole">
            <mc:AlternateContent xmlns:mc="http://schemas.openxmlformats.org/markup-compatibility/2006">
              <mc:Choice xmlns:v="urn:schemas-microsoft-com:vml" Requires="v">
                <p:oleObj spid="_x0000_s27822" name="Visio" r:id="rId4" imgW="9093200" imgH="4318000" progId="Visio.Drawing.11">
                  <p:embed/>
                </p:oleObj>
              </mc:Choice>
              <mc:Fallback>
                <p:oleObj name="Visio" r:id="rId4" imgW="9093200" imgH="4318000" progId="Visio.Drawing.11">
                  <p:embed/>
                  <p:pic>
                    <p:nvPicPr>
                      <p:cNvPr id="73738"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352800"/>
                        <a:ext cx="7239000" cy="34305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3729"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fld id="{3FD8EACF-8780-CE41-8E5B-08B5B1BBEA39}" type="slidenum">
              <a:rPr lang="en-US" sz="1400" b="0" i="0">
                <a:solidFill>
                  <a:schemeClr val="tx1"/>
                </a:solidFill>
                <a:latin typeface="Times New Roman" charset="0"/>
              </a:rPr>
              <a:pPr/>
              <a:t>99</a:t>
            </a:fld>
            <a:endParaRPr lang="en-US" sz="1400" b="0" i="0">
              <a:solidFill>
                <a:schemeClr val="tx1"/>
              </a:solidFill>
              <a:latin typeface="Times New Roman" charset="0"/>
            </a:endParaRPr>
          </a:p>
        </p:txBody>
      </p:sp>
      <p:sp>
        <p:nvSpPr>
          <p:cNvPr id="73730" name="Rectangle 2"/>
          <p:cNvSpPr>
            <a:spLocks noGrp="1" noChangeArrowheads="1"/>
          </p:cNvSpPr>
          <p:nvPr>
            <p:ph type="title"/>
          </p:nvPr>
        </p:nvSpPr>
        <p:spPr>
          <a:xfrm>
            <a:off x="533400" y="228600"/>
            <a:ext cx="7772400" cy="801688"/>
          </a:xfrm>
        </p:spPr>
        <p:txBody>
          <a:bodyPr/>
          <a:lstStyle/>
          <a:p>
            <a:r>
              <a:rPr lang="en-US" dirty="0">
                <a:ea typeface="ＭＳ Ｐゴシック" charset="0"/>
                <a:cs typeface="ＭＳ Ｐゴシック" charset="0"/>
              </a:rPr>
              <a:t>AS-PATH attributes</a:t>
            </a:r>
          </a:p>
        </p:txBody>
      </p:sp>
      <p:sp>
        <p:nvSpPr>
          <p:cNvPr id="73731" name="Rectangle 3"/>
          <p:cNvSpPr>
            <a:spLocks noGrp="1" noChangeArrowheads="1"/>
          </p:cNvSpPr>
          <p:nvPr>
            <p:ph type="body" sz="half" idx="1"/>
          </p:nvPr>
        </p:nvSpPr>
        <p:spPr/>
        <p:txBody>
          <a:bodyPr/>
          <a:lstStyle/>
          <a:p>
            <a:pPr lvl="1">
              <a:lnSpc>
                <a:spcPct val="90000"/>
              </a:lnSpc>
              <a:buFontTx/>
              <a:buNone/>
            </a:pPr>
            <a:r>
              <a:rPr lang="en-US" sz="2000">
                <a:latin typeface="Arial" charset="0"/>
                <a:ea typeface="ＭＳ Ｐゴシック" charset="0"/>
              </a:rPr>
              <a:t> </a:t>
            </a:r>
          </a:p>
          <a:p>
            <a:pPr lvl="1">
              <a:lnSpc>
                <a:spcPct val="90000"/>
              </a:lnSpc>
              <a:buFontTx/>
              <a:buNone/>
            </a:pPr>
            <a:endParaRPr lang="en-US" sz="2000">
              <a:latin typeface="Arial" charset="0"/>
              <a:ea typeface="ＭＳ Ｐゴシック" charset="0"/>
            </a:endParaRPr>
          </a:p>
          <a:p>
            <a:pPr lvl="1">
              <a:lnSpc>
                <a:spcPct val="90000"/>
              </a:lnSpc>
              <a:buFontTx/>
              <a:buNone/>
            </a:pPr>
            <a:r>
              <a:rPr lang="en-US" sz="2000">
                <a:latin typeface="Arial" charset="0"/>
                <a:ea typeface="ＭＳ Ｐゴシック" charset="0"/>
              </a:rPr>
              <a:t>	</a:t>
            </a:r>
          </a:p>
        </p:txBody>
      </p:sp>
      <p:sp>
        <p:nvSpPr>
          <p:cNvPr id="73732" name="Rectangle 4"/>
          <p:cNvSpPr>
            <a:spLocks noGrp="1" noChangeArrowheads="1"/>
          </p:cNvSpPr>
          <p:nvPr>
            <p:ph type="body" sz="half" idx="2"/>
          </p:nvPr>
        </p:nvSpPr>
        <p:spPr>
          <a:xfrm>
            <a:off x="381000" y="1289051"/>
            <a:ext cx="8153400" cy="2057400"/>
          </a:xfrm>
        </p:spPr>
        <p:txBody>
          <a:bodyPr/>
          <a:lstStyle/>
          <a:p>
            <a:pPr>
              <a:lnSpc>
                <a:spcPct val="90000"/>
              </a:lnSpc>
            </a:pPr>
            <a:r>
              <a:rPr lang="en-US" sz="2000" dirty="0"/>
              <a:t>e</a:t>
            </a:r>
            <a:r>
              <a:rPr lang="en-US" sz="2000" dirty="0">
                <a:ea typeface="ＭＳ Ｐゴシック" charset="0"/>
                <a:cs typeface="ＭＳ Ｐゴシック" charset="0"/>
              </a:rPr>
              <a:t>ach AS that propagates a route </a:t>
            </a:r>
            <a:r>
              <a:rPr lang="en-US" sz="2000" b="1" dirty="0">
                <a:solidFill>
                  <a:srgbClr val="C00000"/>
                </a:solidFill>
                <a:ea typeface="ＭＳ Ｐゴシック" charset="0"/>
                <a:cs typeface="ＭＳ Ｐゴシック" charset="0"/>
              </a:rPr>
              <a:t>prepends</a:t>
            </a:r>
            <a:r>
              <a:rPr lang="en-US" sz="2000" dirty="0">
                <a:ea typeface="ＭＳ Ｐゴシック" charset="0"/>
                <a:cs typeface="ＭＳ Ｐゴシック" charset="0"/>
              </a:rPr>
              <a:t> its own </a:t>
            </a:r>
            <a:r>
              <a:rPr lang="en-US" sz="2000" dirty="0">
                <a:solidFill>
                  <a:srgbClr val="C00000"/>
                </a:solidFill>
                <a:ea typeface="ＭＳ Ｐゴシック" charset="0"/>
                <a:cs typeface="ＭＳ Ｐゴシック" charset="0"/>
              </a:rPr>
              <a:t>AS number</a:t>
            </a:r>
          </a:p>
          <a:p>
            <a:pPr lvl="1">
              <a:lnSpc>
                <a:spcPct val="90000"/>
              </a:lnSpc>
            </a:pPr>
            <a:r>
              <a:rPr lang="en-US" sz="2000" dirty="0">
                <a:ea typeface="ＭＳ Ｐゴシック" charset="0"/>
              </a:rPr>
              <a:t>AS-PATH creates a full path to reach the network prefix 10.0.1.0/24</a:t>
            </a:r>
          </a:p>
          <a:p>
            <a:pPr>
              <a:lnSpc>
                <a:spcPct val="90000"/>
              </a:lnSpc>
            </a:pPr>
            <a:r>
              <a:rPr lang="en-US" sz="2000" dirty="0"/>
              <a:t>p</a:t>
            </a:r>
            <a:r>
              <a:rPr lang="en-US" sz="2000" dirty="0">
                <a:ea typeface="ＭＳ Ｐゴシック" charset="0"/>
                <a:cs typeface="ＭＳ Ｐゴシック" charset="0"/>
              </a:rPr>
              <a:t>ath information prevents routing loops from occurring</a:t>
            </a:r>
          </a:p>
          <a:p>
            <a:pPr>
              <a:lnSpc>
                <a:spcPct val="90000"/>
              </a:lnSpc>
            </a:pPr>
            <a:r>
              <a:rPr lang="en-US" sz="2000" dirty="0"/>
              <a:t>p</a:t>
            </a:r>
            <a:r>
              <a:rPr lang="en-US" sz="2000" dirty="0">
                <a:ea typeface="ＭＳ Ｐゴシック" charset="0"/>
                <a:cs typeface="ＭＳ Ｐゴシック" charset="0"/>
              </a:rPr>
              <a:t>ath information also provides information on the length of a path (no. of </a:t>
            </a:r>
            <a:r>
              <a:rPr lang="en-US" sz="2000" dirty="0" err="1">
                <a:ea typeface="ＭＳ Ｐゴシック" charset="0"/>
                <a:cs typeface="ＭＳ Ｐゴシック" charset="0"/>
              </a:rPr>
              <a:t>ASes</a:t>
            </a:r>
            <a:r>
              <a:rPr lang="en-US" sz="2000" dirty="0">
                <a:ea typeface="ＭＳ Ｐゴシック" charset="0"/>
                <a:cs typeface="ＭＳ Ｐゴシック" charset="0"/>
              </a:rPr>
              <a:t> </a:t>
            </a:r>
            <a:r>
              <a:rPr lang="en-US" sz="2000" dirty="0" err="1">
                <a:ea typeface="ＭＳ Ｐゴシック" charset="0"/>
                <a:cs typeface="ＭＳ Ｐゴシック" charset="0"/>
              </a:rPr>
              <a:t>enroute</a:t>
            </a:r>
            <a:r>
              <a:rPr lang="en-US" sz="2000" dirty="0"/>
              <a:t>, </a:t>
            </a:r>
            <a:r>
              <a:rPr lang="en-US" sz="2000" dirty="0">
                <a:ea typeface="ＭＳ Ｐゴシック" charset="0"/>
                <a:cs typeface="ＭＳ Ｐゴシック" charset="0"/>
              </a:rPr>
              <a:t>by default, a shorter route is preferred)</a:t>
            </a:r>
          </a:p>
          <a:p>
            <a:pPr>
              <a:lnSpc>
                <a:spcPct val="90000"/>
              </a:lnSpc>
            </a:pPr>
            <a:r>
              <a:rPr lang="en-US" sz="2000" b="1" dirty="0">
                <a:ea typeface="ＭＳ Ｐゴシック" charset="0"/>
                <a:cs typeface="ＭＳ Ｐゴシック" charset="0"/>
              </a:rPr>
              <a:t>Note</a:t>
            </a:r>
            <a:r>
              <a:rPr lang="en-US" sz="2000" dirty="0">
                <a:ea typeface="ＭＳ Ｐゴシック" charset="0"/>
                <a:cs typeface="ＭＳ Ｐゴシック" charset="0"/>
              </a:rPr>
              <a:t>: BGP aggregates routes according to CIDR rules</a:t>
            </a:r>
          </a:p>
        </p:txBody>
      </p:sp>
      <p:sp>
        <p:nvSpPr>
          <p:cNvPr id="73733" name="Rectangle 16"/>
          <p:cNvSpPr>
            <a:spLocks noChangeArrowheads="1"/>
          </p:cNvSpPr>
          <p:nvPr/>
        </p:nvSpPr>
        <p:spPr bwMode="auto">
          <a:xfrm>
            <a:off x="152400" y="1371600"/>
            <a:ext cx="8610600" cy="487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3" tIns="45717" rIns="91433" bIns="45717"/>
          <a:lstStyle/>
          <a:p>
            <a:pPr marL="342900" indent="-342900">
              <a:spcBef>
                <a:spcPct val="20000"/>
              </a:spcBef>
              <a:spcAft>
                <a:spcPct val="0"/>
              </a:spcAft>
              <a:tabLst>
                <a:tab pos="2857500" algn="l"/>
                <a:tab pos="5661025" algn="l"/>
              </a:tabLst>
            </a:pPr>
            <a:endParaRPr lang="en-US" sz="2000" b="0" i="0">
              <a:solidFill>
                <a:schemeClr val="tx1"/>
              </a:solidFill>
              <a:latin typeface="Arial" charset="0"/>
            </a:endParaRPr>
          </a:p>
        </p:txBody>
      </p:sp>
      <p:grpSp>
        <p:nvGrpSpPr>
          <p:cNvPr id="2" name="Group 18"/>
          <p:cNvGrpSpPr>
            <a:grpSpLocks/>
          </p:cNvGrpSpPr>
          <p:nvPr/>
        </p:nvGrpSpPr>
        <p:grpSpPr bwMode="auto">
          <a:xfrm>
            <a:off x="3810000" y="4192588"/>
            <a:ext cx="1595438" cy="663575"/>
            <a:chOff x="2160" y="2640"/>
            <a:chExt cx="1005" cy="418"/>
          </a:xfrm>
        </p:grpSpPr>
        <p:sp>
          <p:nvSpPr>
            <p:cNvPr id="73748" name="Line 19"/>
            <p:cNvSpPr>
              <a:spLocks noChangeShapeType="1"/>
            </p:cNvSpPr>
            <p:nvPr/>
          </p:nvSpPr>
          <p:spPr bwMode="auto">
            <a:xfrm flipV="1">
              <a:off x="2256" y="2640"/>
              <a:ext cx="672" cy="0"/>
            </a:xfrm>
            <a:prstGeom prst="line">
              <a:avLst/>
            </a:prstGeom>
            <a:noFill/>
            <a:ln w="76200" cmpd="tri">
              <a:solidFill>
                <a:srgbClr val="FF0000"/>
              </a:solidFill>
              <a:round/>
              <a:headEnd/>
              <a:tailEnd type="triangle" w="med" len="med"/>
            </a:ln>
            <a:extLst>
              <a:ext uri="{909E8E84-426E-40dd-AFC4-6F175D3DCCD1}">
                <a14:hiddenFill xmlns="" xmlns:a14="http://schemas.microsoft.com/office/drawing/2010/main">
                  <a:noFill/>
                </a14:hiddenFill>
              </a:ext>
            </a:extLst>
          </p:spPr>
          <p:txBody>
            <a:bodyPr lIns="91433" tIns="45717" rIns="91433" bIns="45717"/>
            <a:lstStyle/>
            <a:p>
              <a:endParaRPr lang="en-US"/>
            </a:p>
          </p:txBody>
        </p:sp>
        <p:sp>
          <p:nvSpPr>
            <p:cNvPr id="73749" name="Text Box 20"/>
            <p:cNvSpPr txBox="1">
              <a:spLocks noChangeArrowheads="1"/>
            </p:cNvSpPr>
            <p:nvPr/>
          </p:nvSpPr>
          <p:spPr bwMode="auto">
            <a:xfrm>
              <a:off x="2160" y="2692"/>
              <a:ext cx="1005"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spAutoFit/>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pPr>
                <a:buFontTx/>
                <a:buNone/>
              </a:pPr>
              <a:r>
                <a:rPr lang="en-US" sz="1600" b="0" i="0" dirty="0">
                  <a:solidFill>
                    <a:schemeClr val="tx1"/>
                  </a:solidFill>
                  <a:latin typeface="Arial" charset="0"/>
                </a:rPr>
                <a:t>10.0.1.0/24, </a:t>
              </a:r>
              <a:br>
                <a:rPr lang="en-US" sz="1600" b="0" i="0" dirty="0">
                  <a:solidFill>
                    <a:schemeClr val="tx1"/>
                  </a:solidFill>
                  <a:latin typeface="Arial" charset="0"/>
                </a:rPr>
              </a:br>
              <a:r>
                <a:rPr lang="en-US" sz="1600" b="0" i="0" dirty="0">
                  <a:solidFill>
                    <a:schemeClr val="tx1"/>
                  </a:solidFill>
                  <a:latin typeface="Arial" charset="0"/>
                </a:rPr>
                <a:t> </a:t>
              </a:r>
              <a:r>
                <a:rPr lang="en-US" sz="1600" b="0" i="0" dirty="0">
                  <a:solidFill>
                    <a:srgbClr val="C00000"/>
                  </a:solidFill>
                  <a:latin typeface="Arial" charset="0"/>
                </a:rPr>
                <a:t>AS-PATH {2,1}</a:t>
              </a:r>
            </a:p>
          </p:txBody>
        </p:sp>
      </p:grpSp>
      <p:grpSp>
        <p:nvGrpSpPr>
          <p:cNvPr id="3" name="Group 21"/>
          <p:cNvGrpSpPr>
            <a:grpSpLocks/>
          </p:cNvGrpSpPr>
          <p:nvPr/>
        </p:nvGrpSpPr>
        <p:grpSpPr bwMode="auto">
          <a:xfrm>
            <a:off x="5715000" y="5943600"/>
            <a:ext cx="1824038" cy="739775"/>
            <a:chOff x="3312" y="3744"/>
            <a:chExt cx="1149" cy="466"/>
          </a:xfrm>
        </p:grpSpPr>
        <p:sp>
          <p:nvSpPr>
            <p:cNvPr id="73746" name="Text Box 22"/>
            <p:cNvSpPr txBox="1">
              <a:spLocks noChangeArrowheads="1"/>
            </p:cNvSpPr>
            <p:nvPr/>
          </p:nvSpPr>
          <p:spPr bwMode="auto">
            <a:xfrm>
              <a:off x="3456" y="3844"/>
              <a:ext cx="1005"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spAutoFit/>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pPr>
                <a:buFontTx/>
                <a:buNone/>
              </a:pPr>
              <a:r>
                <a:rPr lang="en-US" sz="1600" b="0" i="0" dirty="0">
                  <a:solidFill>
                    <a:schemeClr val="tx1"/>
                  </a:solidFill>
                  <a:latin typeface="Arial" charset="0"/>
                </a:rPr>
                <a:t>10.0.1.0/24, </a:t>
              </a:r>
              <a:br>
                <a:rPr lang="en-US" sz="1600" b="0" i="0" dirty="0">
                  <a:solidFill>
                    <a:schemeClr val="tx1"/>
                  </a:solidFill>
                  <a:latin typeface="Arial" charset="0"/>
                </a:rPr>
              </a:br>
              <a:r>
                <a:rPr lang="en-US" sz="1600" b="0" i="0" dirty="0">
                  <a:solidFill>
                    <a:schemeClr val="tx1"/>
                  </a:solidFill>
                  <a:latin typeface="Arial" charset="0"/>
                </a:rPr>
                <a:t> </a:t>
              </a:r>
              <a:r>
                <a:rPr lang="en-US" sz="1600" b="0" i="0" dirty="0">
                  <a:solidFill>
                    <a:srgbClr val="C00000"/>
                  </a:solidFill>
                  <a:latin typeface="Arial" charset="0"/>
                </a:rPr>
                <a:t>AS-PATH {3,1}</a:t>
              </a:r>
            </a:p>
          </p:txBody>
        </p:sp>
        <p:sp>
          <p:nvSpPr>
            <p:cNvPr id="73747" name="Line 23"/>
            <p:cNvSpPr>
              <a:spLocks noChangeShapeType="1"/>
            </p:cNvSpPr>
            <p:nvPr/>
          </p:nvSpPr>
          <p:spPr bwMode="auto">
            <a:xfrm flipV="1">
              <a:off x="3312" y="3744"/>
              <a:ext cx="720" cy="192"/>
            </a:xfrm>
            <a:prstGeom prst="line">
              <a:avLst/>
            </a:prstGeom>
            <a:noFill/>
            <a:ln w="76200" cmpd="tri">
              <a:solidFill>
                <a:srgbClr val="FF0000"/>
              </a:solidFill>
              <a:round/>
              <a:headEnd/>
              <a:tailEnd type="triangle" w="med" len="med"/>
            </a:ln>
            <a:extLst>
              <a:ext uri="{909E8E84-426E-40dd-AFC4-6F175D3DCCD1}">
                <a14:hiddenFill xmlns="" xmlns:a14="http://schemas.microsoft.com/office/drawing/2010/main">
                  <a:noFill/>
                </a14:hiddenFill>
              </a:ext>
            </a:extLst>
          </p:spPr>
          <p:txBody>
            <a:bodyPr lIns="91433" tIns="45717" rIns="91433" bIns="45717"/>
            <a:lstStyle/>
            <a:p>
              <a:endParaRPr lang="en-US"/>
            </a:p>
          </p:txBody>
        </p:sp>
      </p:grpSp>
      <p:grpSp>
        <p:nvGrpSpPr>
          <p:cNvPr id="4" name="Group 24"/>
          <p:cNvGrpSpPr>
            <a:grpSpLocks/>
          </p:cNvGrpSpPr>
          <p:nvPr/>
        </p:nvGrpSpPr>
        <p:grpSpPr bwMode="auto">
          <a:xfrm>
            <a:off x="6692900" y="3581400"/>
            <a:ext cx="2298700" cy="838200"/>
            <a:chOff x="3984" y="2352"/>
            <a:chExt cx="1448" cy="528"/>
          </a:xfrm>
        </p:grpSpPr>
        <p:sp>
          <p:nvSpPr>
            <p:cNvPr id="73744" name="Line 25"/>
            <p:cNvSpPr>
              <a:spLocks noChangeShapeType="1"/>
            </p:cNvSpPr>
            <p:nvPr/>
          </p:nvSpPr>
          <p:spPr bwMode="auto">
            <a:xfrm>
              <a:off x="3984" y="2592"/>
              <a:ext cx="528" cy="288"/>
            </a:xfrm>
            <a:prstGeom prst="line">
              <a:avLst/>
            </a:prstGeom>
            <a:noFill/>
            <a:ln w="76200" cmpd="tri">
              <a:solidFill>
                <a:srgbClr val="FF0000"/>
              </a:solidFill>
              <a:round/>
              <a:headEnd/>
              <a:tailEnd type="triangle" w="med" len="med"/>
            </a:ln>
            <a:extLst>
              <a:ext uri="{909E8E84-426E-40dd-AFC4-6F175D3DCCD1}">
                <a14:hiddenFill xmlns="" xmlns:a14="http://schemas.microsoft.com/office/drawing/2010/main">
                  <a:noFill/>
                </a14:hiddenFill>
              </a:ext>
            </a:extLst>
          </p:spPr>
          <p:txBody>
            <a:bodyPr lIns="91433" tIns="45717" rIns="91433" bIns="45717"/>
            <a:lstStyle/>
            <a:p>
              <a:endParaRPr lang="en-US"/>
            </a:p>
          </p:txBody>
        </p:sp>
        <p:sp>
          <p:nvSpPr>
            <p:cNvPr id="73745" name="Text Box 26"/>
            <p:cNvSpPr txBox="1">
              <a:spLocks noChangeArrowheads="1"/>
            </p:cNvSpPr>
            <p:nvPr/>
          </p:nvSpPr>
          <p:spPr bwMode="auto">
            <a:xfrm>
              <a:off x="4320" y="2352"/>
              <a:ext cx="1112"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spAutoFit/>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pPr>
                <a:buFontTx/>
                <a:buNone/>
              </a:pPr>
              <a:r>
                <a:rPr lang="en-US" sz="1600" b="0" i="0" dirty="0">
                  <a:solidFill>
                    <a:schemeClr val="tx1"/>
                  </a:solidFill>
                  <a:latin typeface="Arial" charset="0"/>
                </a:rPr>
                <a:t>10.0.1.0/24, </a:t>
              </a:r>
              <a:br>
                <a:rPr lang="en-US" sz="1600" b="0" i="0" dirty="0">
                  <a:solidFill>
                    <a:schemeClr val="tx1"/>
                  </a:solidFill>
                  <a:latin typeface="Arial" charset="0"/>
                </a:rPr>
              </a:br>
              <a:r>
                <a:rPr lang="en-US" sz="1600" b="0" i="0" dirty="0">
                  <a:solidFill>
                    <a:schemeClr val="tx1"/>
                  </a:solidFill>
                  <a:latin typeface="Arial" charset="0"/>
                </a:rPr>
                <a:t> </a:t>
              </a:r>
              <a:r>
                <a:rPr lang="en-US" sz="1600" b="0" i="0" dirty="0">
                  <a:solidFill>
                    <a:srgbClr val="C00000"/>
                  </a:solidFill>
                  <a:latin typeface="Arial" charset="0"/>
                </a:rPr>
                <a:t>AS-PATH {4,2,1}</a:t>
              </a:r>
            </a:p>
          </p:txBody>
        </p:sp>
      </p:grpSp>
      <p:grpSp>
        <p:nvGrpSpPr>
          <p:cNvPr id="5" name="Group 27"/>
          <p:cNvGrpSpPr>
            <a:grpSpLocks/>
          </p:cNvGrpSpPr>
          <p:nvPr/>
        </p:nvGrpSpPr>
        <p:grpSpPr bwMode="auto">
          <a:xfrm>
            <a:off x="838201" y="3810001"/>
            <a:ext cx="1981200" cy="2716213"/>
            <a:chOff x="288" y="2399"/>
            <a:chExt cx="1248" cy="1711"/>
          </a:xfrm>
        </p:grpSpPr>
        <p:sp>
          <p:nvSpPr>
            <p:cNvPr id="73739" name="Line 28"/>
            <p:cNvSpPr>
              <a:spLocks noChangeShapeType="1"/>
            </p:cNvSpPr>
            <p:nvPr/>
          </p:nvSpPr>
          <p:spPr bwMode="auto">
            <a:xfrm>
              <a:off x="960" y="3600"/>
              <a:ext cx="576" cy="192"/>
            </a:xfrm>
            <a:prstGeom prst="line">
              <a:avLst/>
            </a:prstGeom>
            <a:noFill/>
            <a:ln w="76200" cmpd="tri">
              <a:solidFill>
                <a:srgbClr val="FF0000"/>
              </a:solidFill>
              <a:round/>
              <a:headEnd/>
              <a:tailEnd type="triangle" w="med" len="med"/>
            </a:ln>
            <a:extLst>
              <a:ext uri="{909E8E84-426E-40dd-AFC4-6F175D3DCCD1}">
                <a14:hiddenFill xmlns="" xmlns:a14="http://schemas.microsoft.com/office/drawing/2010/main">
                  <a:noFill/>
                </a14:hiddenFill>
              </a:ext>
            </a:extLst>
          </p:spPr>
          <p:txBody>
            <a:bodyPr lIns="91433" tIns="45717" rIns="91433" bIns="45717"/>
            <a:lstStyle/>
            <a:p>
              <a:endParaRPr lang="en-US"/>
            </a:p>
          </p:txBody>
        </p:sp>
        <p:sp>
          <p:nvSpPr>
            <p:cNvPr id="73740" name="Text Box 29"/>
            <p:cNvSpPr txBox="1">
              <a:spLocks noChangeArrowheads="1"/>
            </p:cNvSpPr>
            <p:nvPr/>
          </p:nvSpPr>
          <p:spPr bwMode="auto">
            <a:xfrm>
              <a:off x="288" y="3744"/>
              <a:ext cx="898"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spAutoFit/>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pPr>
                <a:buFontTx/>
                <a:buNone/>
              </a:pPr>
              <a:r>
                <a:rPr lang="en-US" sz="1600" b="0" i="0" dirty="0">
                  <a:solidFill>
                    <a:schemeClr val="tx1"/>
                  </a:solidFill>
                  <a:latin typeface="Arial" charset="0"/>
                </a:rPr>
                <a:t>10.0.1.0/24, </a:t>
              </a:r>
              <a:br>
                <a:rPr lang="en-US" sz="1600" b="0" i="0" dirty="0">
                  <a:solidFill>
                    <a:schemeClr val="tx1"/>
                  </a:solidFill>
                  <a:latin typeface="Arial" charset="0"/>
                </a:rPr>
              </a:br>
              <a:r>
                <a:rPr lang="en-US" sz="1600" b="0" i="0" dirty="0">
                  <a:solidFill>
                    <a:srgbClr val="FF0000"/>
                  </a:solidFill>
                  <a:latin typeface="Arial" charset="0"/>
                </a:rPr>
                <a:t> </a:t>
              </a:r>
              <a:r>
                <a:rPr lang="en-US" sz="1600" b="0" i="0" dirty="0">
                  <a:solidFill>
                    <a:srgbClr val="C00000"/>
                  </a:solidFill>
                  <a:latin typeface="Arial" charset="0"/>
                </a:rPr>
                <a:t>AS-PATH {1}</a:t>
              </a:r>
            </a:p>
          </p:txBody>
        </p:sp>
        <p:grpSp>
          <p:nvGrpSpPr>
            <p:cNvPr id="73741" name="Group 30"/>
            <p:cNvGrpSpPr>
              <a:grpSpLocks/>
            </p:cNvGrpSpPr>
            <p:nvPr/>
          </p:nvGrpSpPr>
          <p:grpSpPr bwMode="auto">
            <a:xfrm>
              <a:off x="288" y="2399"/>
              <a:ext cx="1056" cy="529"/>
              <a:chOff x="288" y="2399"/>
              <a:chExt cx="1056" cy="529"/>
            </a:xfrm>
          </p:grpSpPr>
          <p:sp>
            <p:nvSpPr>
              <p:cNvPr id="73742" name="Line 31"/>
              <p:cNvSpPr>
                <a:spLocks noChangeShapeType="1"/>
              </p:cNvSpPr>
              <p:nvPr/>
            </p:nvSpPr>
            <p:spPr bwMode="auto">
              <a:xfrm flipV="1">
                <a:off x="864" y="2640"/>
                <a:ext cx="480" cy="288"/>
              </a:xfrm>
              <a:prstGeom prst="line">
                <a:avLst/>
              </a:prstGeom>
              <a:noFill/>
              <a:ln w="76200" cmpd="tri">
                <a:solidFill>
                  <a:srgbClr val="FF0000"/>
                </a:solidFill>
                <a:round/>
                <a:headEnd/>
                <a:tailEnd type="triangle" w="med" len="med"/>
              </a:ln>
              <a:extLst>
                <a:ext uri="{909E8E84-426E-40dd-AFC4-6F175D3DCCD1}">
                  <a14:hiddenFill xmlns="" xmlns:a14="http://schemas.microsoft.com/office/drawing/2010/main">
                    <a:noFill/>
                  </a14:hiddenFill>
                </a:ext>
              </a:extLst>
            </p:spPr>
            <p:txBody>
              <a:bodyPr lIns="91433" tIns="45717" rIns="91433" bIns="45717"/>
              <a:lstStyle/>
              <a:p>
                <a:endParaRPr lang="en-US"/>
              </a:p>
            </p:txBody>
          </p:sp>
          <p:sp>
            <p:nvSpPr>
              <p:cNvPr id="73743" name="Text Box 32"/>
              <p:cNvSpPr txBox="1">
                <a:spLocks noChangeArrowheads="1"/>
              </p:cNvSpPr>
              <p:nvPr/>
            </p:nvSpPr>
            <p:spPr bwMode="auto">
              <a:xfrm>
                <a:off x="288" y="2399"/>
                <a:ext cx="898"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spAutoFit/>
              </a:bodyPr>
              <a:lstStyle>
                <a:lvl1pPr>
                  <a:defRPr sz="2400" b="1" i="1">
                    <a:solidFill>
                      <a:srgbClr val="000000"/>
                    </a:solidFill>
                    <a:latin typeface="Courier New" charset="0"/>
                    <a:ea typeface="ＭＳ Ｐゴシック" charset="0"/>
                    <a:cs typeface="ＭＳ Ｐゴシック" charset="0"/>
                  </a:defRPr>
                </a:lvl1pPr>
                <a:lvl2pPr marL="742950" indent="-285750">
                  <a:defRPr sz="2400" b="1" i="1">
                    <a:solidFill>
                      <a:srgbClr val="000000"/>
                    </a:solidFill>
                    <a:latin typeface="Courier New" charset="0"/>
                    <a:ea typeface="ＭＳ Ｐゴシック" charset="0"/>
                  </a:defRPr>
                </a:lvl2pPr>
                <a:lvl3pPr marL="1143000" indent="-228600">
                  <a:defRPr sz="2400" b="1" i="1">
                    <a:solidFill>
                      <a:srgbClr val="000000"/>
                    </a:solidFill>
                    <a:latin typeface="Courier New" charset="0"/>
                    <a:ea typeface="ＭＳ Ｐゴシック" charset="0"/>
                  </a:defRPr>
                </a:lvl3pPr>
                <a:lvl4pPr marL="1600200" indent="-228600">
                  <a:defRPr sz="2400" b="1" i="1">
                    <a:solidFill>
                      <a:srgbClr val="000000"/>
                    </a:solidFill>
                    <a:latin typeface="Courier New" charset="0"/>
                    <a:ea typeface="ＭＳ Ｐゴシック" charset="0"/>
                  </a:defRPr>
                </a:lvl4pPr>
                <a:lvl5pPr marL="2057400" indent="-228600">
                  <a:defRPr sz="2400" b="1" i="1">
                    <a:solidFill>
                      <a:srgbClr val="000000"/>
                    </a:solidFill>
                    <a:latin typeface="Courier New" charset="0"/>
                    <a:ea typeface="ＭＳ Ｐゴシック" charset="0"/>
                  </a:defRPr>
                </a:lvl5pPr>
                <a:lvl6pPr marL="25146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6pPr>
                <a:lvl7pPr marL="29718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7pPr>
                <a:lvl8pPr marL="34290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8pPr>
                <a:lvl9pPr marL="3886200" indent="-228600" eaLnBrk="0" fontAlgn="base" hangingPunct="0">
                  <a:spcBef>
                    <a:spcPts val="1000"/>
                  </a:spcBef>
                  <a:spcAft>
                    <a:spcPts val="1000"/>
                  </a:spcAft>
                  <a:buChar char="•"/>
                  <a:defRPr sz="2400" b="1" i="1">
                    <a:solidFill>
                      <a:srgbClr val="000000"/>
                    </a:solidFill>
                    <a:latin typeface="Courier New" charset="0"/>
                    <a:ea typeface="ＭＳ Ｐゴシック" charset="0"/>
                  </a:defRPr>
                </a:lvl9pPr>
              </a:lstStyle>
              <a:p>
                <a:pPr>
                  <a:buFontTx/>
                  <a:buNone/>
                </a:pPr>
                <a:r>
                  <a:rPr lang="en-US" sz="1600" b="0" i="0" dirty="0">
                    <a:solidFill>
                      <a:schemeClr val="tx1"/>
                    </a:solidFill>
                    <a:latin typeface="Arial" charset="0"/>
                  </a:rPr>
                  <a:t>10.0.1.0/24, </a:t>
                </a:r>
                <a:br>
                  <a:rPr lang="en-US" sz="1600" b="0" i="0" dirty="0">
                    <a:solidFill>
                      <a:schemeClr val="tx1"/>
                    </a:solidFill>
                    <a:latin typeface="Arial" charset="0"/>
                  </a:rPr>
                </a:br>
                <a:r>
                  <a:rPr lang="en-US" sz="1600" b="0" i="0" dirty="0">
                    <a:solidFill>
                      <a:schemeClr val="tx1"/>
                    </a:solidFill>
                    <a:latin typeface="Arial" charset="0"/>
                  </a:rPr>
                  <a:t> </a:t>
                </a:r>
                <a:r>
                  <a:rPr lang="en-US" sz="1600" b="0" i="0" dirty="0">
                    <a:solidFill>
                      <a:srgbClr val="C00000"/>
                    </a:solidFill>
                    <a:latin typeface="Arial" charset="0"/>
                  </a:rPr>
                  <a:t>AS-PATH {1}</a:t>
                </a:r>
              </a:p>
            </p:txBody>
          </p:sp>
        </p:grpSp>
      </p:grpSp>
      <p:pic>
        <p:nvPicPr>
          <p:cNvPr id="23" name="Picture 22" descr="underline_base">
            <a:extLst>
              <a:ext uri="{FF2B5EF4-FFF2-40B4-BE49-F238E27FC236}">
                <a16:creationId xmlns:a16="http://schemas.microsoft.com/office/drawing/2014/main" id="{00D2C982-711A-BC48-9EE3-ACE5DE3F114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643" y="900353"/>
            <a:ext cx="4738576" cy="1203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1151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par>
                          <p:cTn id="8" fill="hold" nodeType="afterGroup">
                            <p:stCondLst>
                              <p:cond delay="2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2000"/>
                                        <p:tgtEl>
                                          <p:spTgt spid="2"/>
                                        </p:tgtEl>
                                      </p:cBhvr>
                                    </p:animEffect>
                                  </p:childTnLst>
                                </p:cTn>
                              </p:par>
                              <p:par>
                                <p:cTn id="12" presetID="22" presetClass="entr" presetSubtype="8"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2000"/>
                                        <p:tgtEl>
                                          <p:spTgt spid="3"/>
                                        </p:tgtEl>
                                      </p:cBhvr>
                                    </p:animEffect>
                                  </p:childTnLst>
                                </p:cTn>
                              </p:par>
                            </p:childTnLst>
                          </p:cTn>
                        </p:par>
                        <p:par>
                          <p:cTn id="15" fill="hold" nodeType="afterGroup">
                            <p:stCondLst>
                              <p:cond delay="4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bg1">
                <a:lumMod val="95000"/>
              </a:schemeClr>
            </a:gs>
            <a:gs pos="100000">
              <a:schemeClr val="accent5">
                <a:lumMod val="75000"/>
              </a:schemeClr>
            </a:gs>
          </a:gsLst>
        </a:gra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41857</TotalTime>
  <Words>7861</Words>
  <Application>Microsoft Macintosh PowerPoint</Application>
  <PresentationFormat>On-screen Show (4:3)</PresentationFormat>
  <Paragraphs>1380</Paragraphs>
  <Slides>102</Slides>
  <Notes>41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102</vt:i4>
      </vt:variant>
    </vt:vector>
  </HeadingPairs>
  <TitlesOfParts>
    <vt:vector size="116" baseType="lpstr">
      <vt:lpstr>Arial</vt:lpstr>
      <vt:lpstr>Arial Narrow</vt:lpstr>
      <vt:lpstr>Cambria Math</vt:lpstr>
      <vt:lpstr>Comic Sans MS</vt:lpstr>
      <vt:lpstr>Courier New</vt:lpstr>
      <vt:lpstr>Gill Sans MT</vt:lpstr>
      <vt:lpstr>Tahoma</vt:lpstr>
      <vt:lpstr>Times New Roman</vt:lpstr>
      <vt:lpstr>Wingdings</vt:lpstr>
      <vt:lpstr>ZapfDingbats</vt:lpstr>
      <vt:lpstr>Default Design</vt:lpstr>
      <vt:lpstr>Visio</vt:lpstr>
      <vt:lpstr>Clip</vt:lpstr>
      <vt:lpstr>VISIO</vt:lpstr>
      <vt:lpstr>PowerPoint Presentation</vt:lpstr>
      <vt:lpstr>PowerPoint Presentation</vt:lpstr>
      <vt:lpstr>Network-layer functions</vt:lpstr>
      <vt:lpstr>PowerPoint Presentation</vt:lpstr>
      <vt:lpstr>Scalability</vt:lpstr>
      <vt:lpstr>Internet approach to scalable routing</vt:lpstr>
      <vt:lpstr>Number of Autonomous Systems</vt:lpstr>
      <vt:lpstr>Autonomous Systems terminology</vt:lpstr>
      <vt:lpstr>Stub and Transit Networks </vt:lpstr>
      <vt:lpstr>Routing and Autonomous Systems</vt:lpstr>
      <vt:lpstr>Interdomain and Intradomain routing</vt:lpstr>
      <vt:lpstr>Interdomain and Intradomain Routing </vt:lpstr>
      <vt:lpstr>Why is Intra- different from Inter-AS routing ? </vt:lpstr>
      <vt:lpstr>EGP vs IGP</vt:lpstr>
      <vt:lpstr>Interconnected ASes and forwarding</vt:lpstr>
      <vt:lpstr>Inter-AS tasks</vt:lpstr>
      <vt:lpstr>Multiple Routing Protocols </vt:lpstr>
      <vt:lpstr>PowerPoint Presentation</vt:lpstr>
      <vt:lpstr>Routing protocols</vt:lpstr>
      <vt:lpstr>Components of a Routing Algorithm</vt:lpstr>
      <vt:lpstr>Routing algorithm classification</vt:lpstr>
      <vt:lpstr>Two Shortest Path IGP Routing Algorithms </vt:lpstr>
      <vt:lpstr>Comparing Link State and Distance Vector</vt:lpstr>
      <vt:lpstr>PowerPoint Presentation</vt:lpstr>
      <vt:lpstr>Routing Internet Protocol (RIP)</vt:lpstr>
      <vt:lpstr>RIP - Basics</vt:lpstr>
      <vt:lpstr>RIP: Advertisements and Updates</vt:lpstr>
      <vt:lpstr>Rip Example</vt:lpstr>
      <vt:lpstr>After First Update</vt:lpstr>
      <vt:lpstr>After Second Update</vt:lpstr>
      <vt:lpstr>After Third Update</vt:lpstr>
      <vt:lpstr>Last Update for Convergence</vt:lpstr>
      <vt:lpstr>Example of RIP</vt:lpstr>
      <vt:lpstr>Example of RIP</vt:lpstr>
      <vt:lpstr>Convergence and Loops</vt:lpstr>
      <vt:lpstr>Example of Count to Infinity: Trigger -  Down Link</vt:lpstr>
      <vt:lpstr>Down Link – Updates: Periodic and Triggered</vt:lpstr>
      <vt:lpstr>Triggered Update C to B due to route update</vt:lpstr>
      <vt:lpstr>Count-to-Infinity Phenomenon </vt:lpstr>
      <vt:lpstr>How to Prevent Count to Infinity</vt:lpstr>
      <vt:lpstr>RIPv2 Message – improved performance</vt:lpstr>
      <vt:lpstr>Description of Fields</vt:lpstr>
      <vt:lpstr>RIP Message Exchange</vt:lpstr>
      <vt:lpstr>Routing with RIP</vt:lpstr>
      <vt:lpstr>Router Routing Table with Dynamic Routing Entries</vt:lpstr>
      <vt:lpstr>RIP Summary and slow demise</vt:lpstr>
      <vt:lpstr>OSPF (Open Shortest Path First)</vt:lpstr>
      <vt:lpstr>OSPF Basics:</vt:lpstr>
      <vt:lpstr>Operation of a Link State Routing protocol</vt:lpstr>
      <vt:lpstr>OSPF - Example network</vt:lpstr>
      <vt:lpstr>OSPF metric</vt:lpstr>
      <vt:lpstr>OSPF metric</vt:lpstr>
      <vt:lpstr>Link State Advertisements (LSAs)</vt:lpstr>
      <vt:lpstr>OSPF: Basic Operation</vt:lpstr>
      <vt:lpstr>Steps to Convergence via Link State Exchange</vt:lpstr>
      <vt:lpstr>Router 1D Selection</vt:lpstr>
      <vt:lpstr>Discovery of Neighbors  </vt:lpstr>
      <vt:lpstr>Hello Packet Exchange</vt:lpstr>
      <vt:lpstr>Hello Packet Content</vt:lpstr>
      <vt:lpstr>Exchange DD or DBD packets</vt:lpstr>
      <vt:lpstr>DD Message Exchange</vt:lpstr>
      <vt:lpstr>Updating the LSDB</vt:lpstr>
      <vt:lpstr>LSA Request</vt:lpstr>
      <vt:lpstr>LSA Exchange</vt:lpstr>
      <vt:lpstr>Example of DD exchange</vt:lpstr>
      <vt:lpstr>LSA exchanges between routers</vt:lpstr>
      <vt:lpstr>States of Establishing Adjacency</vt:lpstr>
      <vt:lpstr>New neighbor adjacency request</vt:lpstr>
      <vt:lpstr>Hello Msg Adjacency Parameters</vt:lpstr>
      <vt:lpstr>LSA updates</vt:lpstr>
      <vt:lpstr>Reliable Delivery of LSAs</vt:lpstr>
      <vt:lpstr>Flow Chart</vt:lpstr>
      <vt:lpstr>OSPF Link State Packets</vt:lpstr>
      <vt:lpstr>OSPF Packet Format</vt:lpstr>
      <vt:lpstr>Designated Router</vt:lpstr>
      <vt:lpstr>OSPF “advanced” features</vt:lpstr>
      <vt:lpstr>Hierarchical OSPF</vt:lpstr>
      <vt:lpstr>Hierarchical OSPF</vt:lpstr>
      <vt:lpstr>PowerPoint Presentation</vt:lpstr>
      <vt:lpstr>Internet inter-AS routing: BGP</vt:lpstr>
      <vt:lpstr>eBGP, iBGP connections</vt:lpstr>
      <vt:lpstr>BGP basics</vt:lpstr>
      <vt:lpstr>Path attributes and BGP routes</vt:lpstr>
      <vt:lpstr>BGP path advertisement</vt:lpstr>
      <vt:lpstr>BGP path advertisement</vt:lpstr>
      <vt:lpstr>BGP, OSPF, forwarding table entries</vt:lpstr>
      <vt:lpstr>BGP, OSPF, forwarding table entries</vt:lpstr>
      <vt:lpstr>BGP route selection</vt:lpstr>
      <vt:lpstr>Selective transit</vt:lpstr>
      <vt:lpstr>Customer/Provider and Peers</vt:lpstr>
      <vt:lpstr>Customer/Provider and Peers </vt:lpstr>
      <vt:lpstr>BGP: achieving policy via advertisements</vt:lpstr>
      <vt:lpstr>BGP: achieving policy via advertisements</vt:lpstr>
      <vt:lpstr>Import and Export Policies</vt:lpstr>
      <vt:lpstr>BGP interactions </vt:lpstr>
      <vt:lpstr>BGP Message Types</vt:lpstr>
      <vt:lpstr>BGP routing information</vt:lpstr>
      <vt:lpstr>ORIGIN  attribute</vt:lpstr>
      <vt:lpstr>AS-PATH attributes</vt:lpstr>
      <vt:lpstr>NEXT-HOP attributes</vt:lpstr>
      <vt:lpstr>Putting it all together</vt:lpstr>
      <vt:lpstr>BGP NEXT-HOP -&gt; IGP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3rd Edition: Chapter 4</dc:title>
  <dc:creator>Jim Kurose and Keith Ross</dc:creator>
  <cp:lastModifiedBy>Magda ElZarki</cp:lastModifiedBy>
  <cp:revision>745</cp:revision>
  <dcterms:created xsi:type="dcterms:W3CDTF">1999-10-08T19:08:27Z</dcterms:created>
  <dcterms:modified xsi:type="dcterms:W3CDTF">2021-02-22T23:34:18Z</dcterms:modified>
</cp:coreProperties>
</file>